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71" r:id="rId4"/>
    <p:sldId id="257" r:id="rId5"/>
    <p:sldId id="258" r:id="rId6"/>
    <p:sldId id="259" r:id="rId7"/>
    <p:sldId id="267" r:id="rId8"/>
    <p:sldId id="266" r:id="rId9"/>
    <p:sldId id="288" r:id="rId10"/>
    <p:sldId id="283" r:id="rId11"/>
    <p:sldId id="261" r:id="rId12"/>
    <p:sldId id="265" r:id="rId13"/>
    <p:sldId id="291" r:id="rId14"/>
    <p:sldId id="263" r:id="rId15"/>
    <p:sldId id="314" r:id="rId16"/>
    <p:sldId id="278" r:id="rId17"/>
    <p:sldId id="281" r:id="rId18"/>
    <p:sldId id="315" r:id="rId19"/>
    <p:sldId id="279" r:id="rId20"/>
    <p:sldId id="282" r:id="rId21"/>
    <p:sldId id="280" r:id="rId22"/>
    <p:sldId id="313" r:id="rId23"/>
    <p:sldId id="264" r:id="rId24"/>
    <p:sldId id="31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8" r:id="rId35"/>
    <p:sldId id="302" r:id="rId36"/>
    <p:sldId id="303" r:id="rId37"/>
    <p:sldId id="304" r:id="rId38"/>
    <p:sldId id="305" r:id="rId39"/>
    <p:sldId id="306" r:id="rId40"/>
    <p:sldId id="307" r:id="rId41"/>
    <p:sldId id="31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rebs\redirfolder$\yli\Desktop\Data\Bile\Bile%20total%20RNA.nd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'Bile total RNA'!$E$22</c:f>
              <c:strCache>
                <c:ptCount val="1"/>
                <c:pt idx="0">
                  <c:v>Gallbladder </c:v>
                </c:pt>
              </c:strCache>
            </c:strRef>
          </c:tx>
          <c:invertIfNegative val="0"/>
          <c:cat>
            <c:strRef>
              <c:f>'Bile total RNA'!$D$23:$D$25</c:f>
              <c:strCache>
                <c:ptCount val="3"/>
                <c:pt idx="0">
                  <c:v>Patient 1</c:v>
                </c:pt>
                <c:pt idx="1">
                  <c:v>Patient 2</c:v>
                </c:pt>
                <c:pt idx="2">
                  <c:v>Patient 3</c:v>
                </c:pt>
              </c:strCache>
            </c:strRef>
          </c:cat>
          <c:val>
            <c:numRef>
              <c:f>'Bile total RNA'!$E$23:$E$25</c:f>
              <c:numCache>
                <c:formatCode>General</c:formatCode>
                <c:ptCount val="3"/>
                <c:pt idx="0">
                  <c:v>207.5</c:v>
                </c:pt>
                <c:pt idx="1">
                  <c:v>1200</c:v>
                </c:pt>
                <c:pt idx="2">
                  <c:v>2602</c:v>
                </c:pt>
              </c:numCache>
            </c:numRef>
          </c:val>
        </c:ser>
        <c:ser>
          <c:idx val="1"/>
          <c:order val="1"/>
          <c:tx>
            <c:strRef>
              <c:f>'Bile total RNA'!$F$22</c:f>
              <c:strCache>
                <c:ptCount val="1"/>
                <c:pt idx="0">
                  <c:v>Bileduct</c:v>
                </c:pt>
              </c:strCache>
            </c:strRef>
          </c:tx>
          <c:invertIfNegative val="0"/>
          <c:cat>
            <c:strRef>
              <c:f>'Bile total RNA'!$D$23:$D$25</c:f>
              <c:strCache>
                <c:ptCount val="3"/>
                <c:pt idx="0">
                  <c:v>Patient 1</c:v>
                </c:pt>
                <c:pt idx="1">
                  <c:v>Patient 2</c:v>
                </c:pt>
                <c:pt idx="2">
                  <c:v>Patient 3</c:v>
                </c:pt>
              </c:strCache>
            </c:strRef>
          </c:cat>
          <c:val>
            <c:numRef>
              <c:f>'Bile total RNA'!$F$23:$F$25</c:f>
              <c:numCache>
                <c:formatCode>General</c:formatCode>
                <c:ptCount val="3"/>
                <c:pt idx="0">
                  <c:v>212.5</c:v>
                </c:pt>
                <c:pt idx="1">
                  <c:v>1151.5</c:v>
                </c:pt>
                <c:pt idx="2">
                  <c:v>1806.5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730896"/>
        <c:axId val="284731288"/>
      </c:barChart>
      <c:catAx>
        <c:axId val="284730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284731288"/>
        <c:crosses val="autoZero"/>
        <c:auto val="1"/>
        <c:lblAlgn val="ctr"/>
        <c:lblOffset val="100"/>
        <c:noMultiLvlLbl val="0"/>
      </c:catAx>
      <c:valAx>
        <c:axId val="284731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2847308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E09AA-C713-48FD-A5BF-B78CF8EE1847}" type="datetimeFigureOut">
              <a:rPr lang="en-US" smtClean="0"/>
              <a:t>04/28/2016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01804-2DFD-4846-A7D6-BB508E651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56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138" y="6505575"/>
            <a:ext cx="2371725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</a:rPr>
              <a:t>© 2012 Virginia Mason Medical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86138" y="6505575"/>
            <a:ext cx="2371725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</a:rPr>
              <a:t>© 2012 Virginia Mason Medical Center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0" y="-4763"/>
            <a:ext cx="9144000" cy="1203326"/>
            <a:chOff x="0" y="-4763"/>
            <a:chExt cx="9144000" cy="1203326"/>
          </a:xfrm>
        </p:grpSpPr>
        <p:pic>
          <p:nvPicPr>
            <p:cNvPr id="7" name="Picture 14" descr="Electronic Med Records 22-1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274" y="1"/>
              <a:ext cx="1781969" cy="1193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7024688" y="-4763"/>
              <a:ext cx="2119312" cy="1152526"/>
            </a:xfrm>
            <a:prstGeom prst="rect">
              <a:avLst/>
            </a:prstGeom>
            <a:solidFill>
              <a:srgbClr val="CDE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9" name="Picture 16" descr="4 inch alpha team_logo_rgb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812" y="44450"/>
              <a:ext cx="1800225" cy="106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3"/>
            <p:cNvSpPr>
              <a:spLocks noChangeArrowheads="1"/>
            </p:cNvSpPr>
            <p:nvPr userDrawn="1"/>
          </p:nvSpPr>
          <p:spPr bwMode="auto">
            <a:xfrm>
              <a:off x="0" y="1144588"/>
              <a:ext cx="9144000" cy="53975"/>
            </a:xfrm>
            <a:prstGeom prst="rect">
              <a:avLst/>
            </a:prstGeom>
            <a:solidFill>
              <a:srgbClr val="A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6959600" y="-4763"/>
              <a:ext cx="2184400" cy="1152526"/>
            </a:xfrm>
            <a:prstGeom prst="rect">
              <a:avLst/>
            </a:prstGeom>
            <a:solidFill>
              <a:srgbClr val="CDE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2" name="Picture 27" descr="VM_logo_R_cmyk_900w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500" y="38100"/>
              <a:ext cx="1771650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463" y="0"/>
              <a:ext cx="1580866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1" descr="Jones_11_patient_staff_120511_0056-1.jp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081" y="0"/>
              <a:ext cx="1355231" cy="114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bridge.jp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6240" cy="115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0" y="1144588"/>
              <a:ext cx="9144000" cy="53975"/>
            </a:xfrm>
            <a:prstGeom prst="rect">
              <a:avLst/>
            </a:prstGeom>
            <a:solidFill>
              <a:srgbClr val="A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11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47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2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4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57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86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7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48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54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28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yamid Alpha white lines fl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544513"/>
            <a:ext cx="6829425" cy="5937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42"/>
          <p:cNvSpPr>
            <a:spLocks/>
          </p:cNvSpPr>
          <p:nvPr/>
        </p:nvSpPr>
        <p:spPr bwMode="auto">
          <a:xfrm>
            <a:off x="422275" y="541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Strategic Plan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6138" y="6505575"/>
            <a:ext cx="2371725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</a:rPr>
              <a:t>© 2012 Virginia Mason Medical Center</a:t>
            </a:r>
          </a:p>
        </p:txBody>
      </p:sp>
      <p:pic>
        <p:nvPicPr>
          <p:cNvPr id="5" name="Picture 14" descr="VM_logo_R_cmyk_900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604838"/>
            <a:ext cx="18097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45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FC04-12B2-4904-AAEC-C8005ABAC06C}" type="datetimeFigureOut">
              <a:rPr lang="en-US" smtClean="0"/>
              <a:pPr/>
              <a:t>04/28/2016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300B-7D3D-4A7A-BED0-11DFCC72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5E90"/>
            </a:gs>
            <a:gs pos="100000">
              <a:srgbClr val="1E344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AFCE6F9-61F1-408E-9D21-5D654DD4C2EE}" type="datetimeFigureOut">
              <a:rPr lang="en-US" smtClean="0">
                <a:solidFill>
                  <a:srgbClr val="000000"/>
                </a:solidFill>
              </a:rPr>
              <a:pPr/>
              <a:t>04/28/2016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49474B-BDE6-45BD-885C-21F532467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10" descr="strat_pyr_walpha_small_4pp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988050"/>
            <a:ext cx="8397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86138" y="6505575"/>
            <a:ext cx="2371725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</a:rPr>
              <a:t>© 2012 Virginia Mason Medical Center</a:t>
            </a:r>
          </a:p>
        </p:txBody>
      </p:sp>
      <p:pic>
        <p:nvPicPr>
          <p:cNvPr id="1032" name="Picture 10" descr="strat_pyr_walpha_small_4pp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988050"/>
            <a:ext cx="8397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86138" y="6505575"/>
            <a:ext cx="2371725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</a:rPr>
              <a:t>© 2012 Virginia Mason Medical Center</a:t>
            </a:r>
          </a:p>
        </p:txBody>
      </p:sp>
      <p:pic>
        <p:nvPicPr>
          <p:cNvPr id="1034" name="Picture 11" descr="VM_logo_R_cmyk_600w.t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144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56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800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ay-Seattle-Skyline_800x"/>
          <p:cNvPicPr>
            <a:picLocks noChangeAspect="1" noChangeArrowheads="1"/>
          </p:cNvPicPr>
          <p:nvPr/>
        </p:nvPicPr>
        <p:blipFill>
          <a:blip r:embed="rId2" cstate="print"/>
          <a:srcRect l="8029" t="17313" r="43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/>
              <a:t>CEACAM6 as a Biomarker for</a:t>
            </a:r>
            <a:br>
              <a:rPr lang="en-US" sz="3200" dirty="0"/>
            </a:br>
            <a:r>
              <a:rPr lang="en-US" sz="3200" dirty="0"/>
              <a:t>Cholangiocarcinoma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1447800"/>
            <a:ext cx="64008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Flavio G. Rocha, M.D.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Staff Surgeon, HPB Surgery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Co-Director of Research, Digestive Disease Institute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Virginia Mason Medical Center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Seattle, WA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625" y="1630585"/>
            <a:ext cx="4145375" cy="278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57200" y="4316412"/>
          <a:ext cx="8305800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 Document" r:id="rId4" imgW="9648720" imgH="2952720" progId="">
                  <p:embed/>
                </p:oleObj>
              </mc:Choice>
              <mc:Fallback>
                <p:oleObj name="Image Document" r:id="rId4" imgW="9648720" imgH="29527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316412"/>
                        <a:ext cx="8305800" cy="254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0150" y="152413"/>
            <a:ext cx="65722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762000"/>
            <a:ext cx="42386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80" y="213360"/>
            <a:ext cx="656082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371600"/>
            <a:ext cx="3124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844040"/>
            <a:ext cx="7726680" cy="455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38200" y="3505200"/>
            <a:ext cx="5638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525" y="2057400"/>
            <a:ext cx="8851075" cy="396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835" y="506254"/>
            <a:ext cx="7185565" cy="117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4650" y="1039654"/>
            <a:ext cx="31813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2"/>
          <a:stretch/>
        </p:blipFill>
        <p:spPr bwMode="auto">
          <a:xfrm>
            <a:off x="140525" y="2057400"/>
            <a:ext cx="7794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71742" y="3777734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CEACAM6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47002" y="502920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CA19-9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80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03860"/>
            <a:ext cx="7802880" cy="3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749808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762000"/>
            <a:ext cx="2659380" cy="16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75" y="1819275"/>
            <a:ext cx="65722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MSKCC tissue microarrays constructed from original formalin-fixed, paraffin-embedded tumor specimens from patients with </a:t>
            </a:r>
            <a:r>
              <a:rPr lang="en-US" dirty="0" smtClean="0"/>
              <a:t>cholangiocarcinoma</a:t>
            </a:r>
          </a:p>
          <a:p>
            <a:endParaRPr lang="en-US" dirty="0" smtClean="0"/>
          </a:p>
          <a:p>
            <a:r>
              <a:rPr lang="en-US" dirty="0" smtClean="0"/>
              <a:t>Probed </a:t>
            </a:r>
            <a:r>
              <a:rPr lang="en-US" dirty="0"/>
              <a:t>for CEACAM6 </a:t>
            </a:r>
            <a:r>
              <a:rPr lang="en-US" dirty="0" smtClean="0"/>
              <a:t>by  immunohistochemistry  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association between </a:t>
            </a:r>
            <a:r>
              <a:rPr lang="en-US" dirty="0" err="1"/>
              <a:t>tumoral</a:t>
            </a:r>
            <a:r>
              <a:rPr lang="en-US" dirty="0"/>
              <a:t> CEACAM6 staining and </a:t>
            </a:r>
            <a:r>
              <a:rPr lang="en-US" dirty="0" err="1"/>
              <a:t>clinicopathological</a:t>
            </a:r>
            <a:r>
              <a:rPr lang="en-US" dirty="0"/>
              <a:t> variables </a:t>
            </a:r>
            <a:r>
              <a:rPr lang="en-US" dirty="0" smtClean="0"/>
              <a:t>was examined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1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pPr defTabSz="3004542"/>
            <a:r>
              <a:rPr lang="en-US" sz="2700" b="1" kern="0" cap="all" dirty="0" smtClean="0">
                <a:cs typeface="Arial" pitchFamily="34" charset="0"/>
              </a:rPr>
              <a:t>representative </a:t>
            </a:r>
            <a:r>
              <a:rPr lang="en-US" sz="2700" b="1" kern="0" cap="all" dirty="0" err="1" smtClean="0">
                <a:cs typeface="Arial" pitchFamily="34" charset="0"/>
              </a:rPr>
              <a:t>Immunohistochemistry</a:t>
            </a:r>
            <a:r>
              <a:rPr lang="en-US" sz="2700" b="1" kern="0" cap="all" dirty="0" smtClean="0">
                <a:cs typeface="Arial" pitchFamily="34" charset="0"/>
              </a:rPr>
              <a:t> </a:t>
            </a:r>
            <a:br>
              <a:rPr lang="en-US" sz="2700" b="1" kern="0" cap="all" dirty="0" smtClean="0">
                <a:cs typeface="Arial" pitchFamily="34" charset="0"/>
              </a:rPr>
            </a:br>
            <a:r>
              <a:rPr lang="en-US" b="1" kern="0" cap="all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en-US" b="1" kern="0" cap="all" dirty="0" smtClean="0">
                <a:solidFill>
                  <a:srgbClr val="FFFF00"/>
                </a:solidFill>
                <a:cs typeface="Arial" pitchFamily="34" charset="0"/>
              </a:rPr>
            </a:b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8808265" cy="269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52400" y="55626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cap="all" dirty="0" smtClean="0">
                <a:cs typeface="Arial" pitchFamily="34" charset="0"/>
              </a:rPr>
              <a:t>Panel A: Normal </a:t>
            </a:r>
            <a:r>
              <a:rPr lang="en-US" sz="1600" b="1" kern="0" cap="all" dirty="0" err="1" smtClean="0">
                <a:cs typeface="Arial" pitchFamily="34" charset="0"/>
              </a:rPr>
              <a:t>BILe</a:t>
            </a:r>
            <a:r>
              <a:rPr lang="en-US" sz="1600" b="1" kern="0" cap="all" dirty="0" smtClean="0">
                <a:cs typeface="Arial" pitchFamily="34" charset="0"/>
              </a:rPr>
              <a:t> DUCT      Panel B: CEACAM6 (-) Tumor            Panel C: CEACAM6 (+) Tumor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all" dirty="0" smtClean="0"/>
              <a:t>Tissue microarray by ceacam6</a:t>
            </a:r>
            <a:endParaRPr lang="en-US" sz="3200" cap="al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704" y="1295400"/>
            <a:ext cx="6102096" cy="500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371600" y="3276600"/>
            <a:ext cx="6324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all" dirty="0" err="1" smtClean="0"/>
              <a:t>Clinicopathologic</a:t>
            </a:r>
            <a:r>
              <a:rPr lang="en-US" sz="3200" cap="all" dirty="0" smtClean="0"/>
              <a:t> parameters</a:t>
            </a:r>
            <a:endParaRPr lang="en-US" sz="3200" cap="al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737" y="1524000"/>
            <a:ext cx="7840663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4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b="1" cap="all" dirty="0" smtClean="0"/>
              <a:t>DISEASE-SPECIFIC SURVIVAL following </a:t>
            </a:r>
            <a:br>
              <a:rPr lang="en-US" sz="2700" b="1" cap="all" dirty="0" smtClean="0"/>
            </a:br>
            <a:r>
              <a:rPr lang="en-US" sz="2700" b="1" cap="all" dirty="0" smtClean="0"/>
              <a:t>R0 resection BY ceacam6 </a:t>
            </a:r>
            <a:r>
              <a:rPr lang="en-US" sz="2700" b="1" cap="all" dirty="0" err="1" smtClean="0"/>
              <a:t>eXPRESSIOn</a:t>
            </a:r>
            <a:r>
              <a:rPr lang="en-US" b="1" cap="all" dirty="0" smtClean="0">
                <a:solidFill>
                  <a:srgbClr val="FFFF00"/>
                </a:solidFill>
              </a:rPr>
              <a:t/>
            </a:r>
            <a:br>
              <a:rPr lang="en-US" b="1" cap="all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1699200" y="4038600"/>
            <a:ext cx="6004085" cy="3940555"/>
            <a:chOff x="1825625" y="1581090"/>
            <a:chExt cx="5718175" cy="375291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825625" y="1597025"/>
              <a:ext cx="5492750" cy="36639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686050" y="1609725"/>
              <a:ext cx="952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rot="16200000">
              <a:off x="1892300" y="3308350"/>
              <a:ext cx="952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889500" y="5019675"/>
              <a:ext cx="952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171825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charset="0"/>
                </a:rPr>
                <a:t>12</a:t>
              </a:r>
              <a:endParaRPr lang="en-US" dirty="0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3270250" y="4843463"/>
              <a:ext cx="1588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648075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charset="0"/>
                </a:rPr>
                <a:t>24</a:t>
              </a:r>
              <a:endParaRPr lang="en-US" dirty="0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3746500" y="4843463"/>
              <a:ext cx="1588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122738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36</a:t>
              </a:r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4221163" y="4843463"/>
              <a:ext cx="1587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602163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48</a:t>
              </a:r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4700588" y="4843463"/>
              <a:ext cx="1587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076825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5175250" y="4843463"/>
              <a:ext cx="1588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553075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72</a:t>
              </a:r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5651500" y="4843463"/>
              <a:ext cx="1588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6030913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84</a:t>
              </a:r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6129338" y="4843463"/>
              <a:ext cx="1587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07163" y="4899025"/>
              <a:ext cx="1968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96</a:t>
              </a:r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6605588" y="4843463"/>
              <a:ext cx="1587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6918325" y="4899025"/>
              <a:ext cx="2682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108</a:t>
              </a:r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7080250" y="4843463"/>
              <a:ext cx="1588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398713" y="4645025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.1</a:t>
              </a:r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2614613" y="4703763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398713" y="4645025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.1</a:t>
              </a:r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2614613" y="4703763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398713" y="4349750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.2</a:t>
              </a:r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2614613" y="440690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398713" y="4349750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.2</a:t>
              </a:r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H="1">
              <a:off x="2614613" y="440690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398713" y="4054475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.3</a:t>
              </a:r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2614613" y="411480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398713" y="4054475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.3</a:t>
              </a:r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>
              <a:off x="2614613" y="411480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398713" y="3757613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.4</a:t>
              </a:r>
              <a:endParaRPr lang="en-US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flipH="1">
              <a:off x="2614613" y="3819525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398713" y="3757613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.4</a:t>
              </a:r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2614613" y="3819525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398713" y="3465513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.5</a:t>
              </a:r>
              <a:endParaRPr lang="en-US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H="1">
              <a:off x="2614613" y="352425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398713" y="3465513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.5</a:t>
              </a:r>
              <a:endParaRPr lang="en-US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H="1">
              <a:off x="2614613" y="352425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398713" y="3170238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.6</a:t>
              </a:r>
              <a:endParaRPr lang="en-US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2614613" y="3227388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398713" y="3170238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.6</a:t>
              </a:r>
              <a:endParaRPr lang="en-US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H="1">
              <a:off x="2614613" y="3227388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398713" y="2874963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.7</a:t>
              </a:r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>
              <a:off x="2614613" y="2932113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398713" y="2874963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.7</a:t>
              </a:r>
              <a:endParaRPr lang="en-US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>
              <a:off x="2614613" y="2932113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398713" y="2578100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.8</a:t>
              </a:r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flipH="1">
              <a:off x="2614613" y="2640013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2398713" y="2578100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.8</a:t>
              </a:r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H="1">
              <a:off x="2614613" y="2640013"/>
              <a:ext cx="714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2398713" y="2282825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.9</a:t>
              </a:r>
              <a:endParaRPr lang="en-US"/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H="1">
              <a:off x="2614613" y="234315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2398713" y="2282825"/>
              <a:ext cx="16510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charset="0"/>
                </a:rPr>
                <a:t>.9</a:t>
              </a:r>
              <a:endParaRPr lang="en-US" dirty="0"/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H="1">
              <a:off x="2614613" y="2343150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435225" y="1990725"/>
              <a:ext cx="1285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 flipH="1">
              <a:off x="2614613" y="2047875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2435225" y="1990725"/>
              <a:ext cx="1285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dirty="0"/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 flipH="1">
              <a:off x="2614613" y="2047875"/>
              <a:ext cx="7143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H="1">
              <a:off x="2686050" y="4843463"/>
              <a:ext cx="4500563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 flipV="1">
              <a:off x="2686050" y="1947863"/>
              <a:ext cx="1588" cy="28956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2795588" y="2047875"/>
              <a:ext cx="3778250" cy="2695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1" y="0"/>
                </a:cxn>
                <a:cxn ang="0">
                  <a:pos x="91" y="40"/>
                </a:cxn>
                <a:cxn ang="0">
                  <a:pos x="117" y="40"/>
                </a:cxn>
                <a:cxn ang="0">
                  <a:pos x="117" y="40"/>
                </a:cxn>
                <a:cxn ang="0">
                  <a:pos x="117" y="40"/>
                </a:cxn>
                <a:cxn ang="0">
                  <a:pos x="117" y="40"/>
                </a:cxn>
                <a:cxn ang="0">
                  <a:pos x="130" y="40"/>
                </a:cxn>
                <a:cxn ang="0">
                  <a:pos x="130" y="82"/>
                </a:cxn>
                <a:cxn ang="0">
                  <a:pos x="234" y="82"/>
                </a:cxn>
                <a:cxn ang="0">
                  <a:pos x="234" y="125"/>
                </a:cxn>
                <a:cxn ang="0">
                  <a:pos x="273" y="125"/>
                </a:cxn>
                <a:cxn ang="0">
                  <a:pos x="273" y="167"/>
                </a:cxn>
                <a:cxn ang="0">
                  <a:pos x="299" y="167"/>
                </a:cxn>
                <a:cxn ang="0">
                  <a:pos x="299" y="209"/>
                </a:cxn>
                <a:cxn ang="0">
                  <a:pos x="351" y="209"/>
                </a:cxn>
                <a:cxn ang="0">
                  <a:pos x="351" y="251"/>
                </a:cxn>
                <a:cxn ang="0">
                  <a:pos x="377" y="251"/>
                </a:cxn>
                <a:cxn ang="0">
                  <a:pos x="377" y="293"/>
                </a:cxn>
                <a:cxn ang="0">
                  <a:pos x="416" y="293"/>
                </a:cxn>
                <a:cxn ang="0">
                  <a:pos x="416" y="335"/>
                </a:cxn>
                <a:cxn ang="0">
                  <a:pos x="481" y="335"/>
                </a:cxn>
                <a:cxn ang="0">
                  <a:pos x="481" y="378"/>
                </a:cxn>
                <a:cxn ang="0">
                  <a:pos x="508" y="378"/>
                </a:cxn>
                <a:cxn ang="0">
                  <a:pos x="508" y="420"/>
                </a:cxn>
                <a:cxn ang="0">
                  <a:pos x="547" y="420"/>
                </a:cxn>
                <a:cxn ang="0">
                  <a:pos x="547" y="462"/>
                </a:cxn>
                <a:cxn ang="0">
                  <a:pos x="573" y="462"/>
                </a:cxn>
                <a:cxn ang="0">
                  <a:pos x="573" y="504"/>
                </a:cxn>
                <a:cxn ang="0">
                  <a:pos x="599" y="504"/>
                </a:cxn>
                <a:cxn ang="0">
                  <a:pos x="599" y="546"/>
                </a:cxn>
                <a:cxn ang="0">
                  <a:pos x="612" y="546"/>
                </a:cxn>
                <a:cxn ang="0">
                  <a:pos x="612" y="588"/>
                </a:cxn>
                <a:cxn ang="0">
                  <a:pos x="690" y="588"/>
                </a:cxn>
                <a:cxn ang="0">
                  <a:pos x="690" y="673"/>
                </a:cxn>
                <a:cxn ang="0">
                  <a:pos x="703" y="673"/>
                </a:cxn>
                <a:cxn ang="0">
                  <a:pos x="703" y="715"/>
                </a:cxn>
                <a:cxn ang="0">
                  <a:pos x="716" y="715"/>
                </a:cxn>
                <a:cxn ang="0">
                  <a:pos x="716" y="799"/>
                </a:cxn>
                <a:cxn ang="0">
                  <a:pos x="807" y="799"/>
                </a:cxn>
                <a:cxn ang="0">
                  <a:pos x="807" y="841"/>
                </a:cxn>
                <a:cxn ang="0">
                  <a:pos x="1002" y="841"/>
                </a:cxn>
                <a:cxn ang="0">
                  <a:pos x="1002" y="884"/>
                </a:cxn>
                <a:cxn ang="0">
                  <a:pos x="1237" y="884"/>
                </a:cxn>
                <a:cxn ang="0">
                  <a:pos x="1237" y="884"/>
                </a:cxn>
                <a:cxn ang="0">
                  <a:pos x="1240" y="884"/>
                </a:cxn>
                <a:cxn ang="0">
                  <a:pos x="1240" y="884"/>
                </a:cxn>
              </a:cxnLst>
              <a:rect l="0" t="0" r="r" b="b"/>
              <a:pathLst>
                <a:path w="1240" h="88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30" y="40"/>
                  </a:lnTo>
                  <a:lnTo>
                    <a:pt x="130" y="82"/>
                  </a:lnTo>
                  <a:lnTo>
                    <a:pt x="234" y="82"/>
                  </a:lnTo>
                  <a:lnTo>
                    <a:pt x="234" y="125"/>
                  </a:lnTo>
                  <a:lnTo>
                    <a:pt x="273" y="125"/>
                  </a:lnTo>
                  <a:lnTo>
                    <a:pt x="273" y="167"/>
                  </a:lnTo>
                  <a:lnTo>
                    <a:pt x="299" y="167"/>
                  </a:lnTo>
                  <a:lnTo>
                    <a:pt x="299" y="209"/>
                  </a:lnTo>
                  <a:lnTo>
                    <a:pt x="351" y="209"/>
                  </a:lnTo>
                  <a:lnTo>
                    <a:pt x="351" y="251"/>
                  </a:lnTo>
                  <a:lnTo>
                    <a:pt x="377" y="251"/>
                  </a:lnTo>
                  <a:lnTo>
                    <a:pt x="377" y="293"/>
                  </a:lnTo>
                  <a:lnTo>
                    <a:pt x="416" y="293"/>
                  </a:lnTo>
                  <a:lnTo>
                    <a:pt x="416" y="335"/>
                  </a:lnTo>
                  <a:lnTo>
                    <a:pt x="481" y="335"/>
                  </a:lnTo>
                  <a:lnTo>
                    <a:pt x="481" y="378"/>
                  </a:lnTo>
                  <a:lnTo>
                    <a:pt x="508" y="378"/>
                  </a:lnTo>
                  <a:lnTo>
                    <a:pt x="508" y="420"/>
                  </a:lnTo>
                  <a:lnTo>
                    <a:pt x="547" y="420"/>
                  </a:lnTo>
                  <a:lnTo>
                    <a:pt x="547" y="462"/>
                  </a:lnTo>
                  <a:lnTo>
                    <a:pt x="573" y="462"/>
                  </a:lnTo>
                  <a:lnTo>
                    <a:pt x="573" y="504"/>
                  </a:lnTo>
                  <a:lnTo>
                    <a:pt x="599" y="504"/>
                  </a:lnTo>
                  <a:lnTo>
                    <a:pt x="599" y="546"/>
                  </a:lnTo>
                  <a:lnTo>
                    <a:pt x="612" y="546"/>
                  </a:lnTo>
                  <a:lnTo>
                    <a:pt x="612" y="588"/>
                  </a:lnTo>
                  <a:lnTo>
                    <a:pt x="690" y="588"/>
                  </a:lnTo>
                  <a:lnTo>
                    <a:pt x="690" y="673"/>
                  </a:lnTo>
                  <a:lnTo>
                    <a:pt x="703" y="673"/>
                  </a:lnTo>
                  <a:lnTo>
                    <a:pt x="703" y="715"/>
                  </a:lnTo>
                  <a:lnTo>
                    <a:pt x="716" y="715"/>
                  </a:lnTo>
                  <a:lnTo>
                    <a:pt x="716" y="799"/>
                  </a:lnTo>
                  <a:lnTo>
                    <a:pt x="807" y="799"/>
                  </a:lnTo>
                  <a:lnTo>
                    <a:pt x="807" y="841"/>
                  </a:lnTo>
                  <a:lnTo>
                    <a:pt x="1002" y="841"/>
                  </a:lnTo>
                  <a:lnTo>
                    <a:pt x="1002" y="884"/>
                  </a:lnTo>
                  <a:lnTo>
                    <a:pt x="1237" y="884"/>
                  </a:lnTo>
                  <a:lnTo>
                    <a:pt x="1237" y="884"/>
                  </a:lnTo>
                  <a:lnTo>
                    <a:pt x="1240" y="884"/>
                  </a:lnTo>
                  <a:lnTo>
                    <a:pt x="1240" y="88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>
              <a:off x="2795588" y="2047875"/>
              <a:ext cx="15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9"/>
            <p:cNvSpPr>
              <a:spLocks noChangeShapeType="1"/>
            </p:cNvSpPr>
            <p:nvPr/>
          </p:nvSpPr>
          <p:spPr bwMode="auto">
            <a:xfrm>
              <a:off x="2795588" y="2047875"/>
              <a:ext cx="15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70"/>
            <p:cNvSpPr>
              <a:spLocks noChangeShapeType="1"/>
            </p:cNvSpPr>
            <p:nvPr/>
          </p:nvSpPr>
          <p:spPr bwMode="auto">
            <a:xfrm>
              <a:off x="2795588" y="2047875"/>
              <a:ext cx="15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>
              <a:off x="2795588" y="2047875"/>
              <a:ext cx="15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72"/>
            <p:cNvSpPr>
              <a:spLocks noChangeShapeType="1"/>
            </p:cNvSpPr>
            <p:nvPr/>
          </p:nvSpPr>
          <p:spPr bwMode="auto">
            <a:xfrm>
              <a:off x="2795588" y="2047875"/>
              <a:ext cx="15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73"/>
            <p:cNvSpPr>
              <a:spLocks noChangeShapeType="1"/>
            </p:cNvSpPr>
            <p:nvPr/>
          </p:nvSpPr>
          <p:spPr bwMode="auto">
            <a:xfrm>
              <a:off x="2795588" y="2047875"/>
              <a:ext cx="15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74"/>
            <p:cNvSpPr>
              <a:spLocks noChangeShapeType="1"/>
            </p:cNvSpPr>
            <p:nvPr/>
          </p:nvSpPr>
          <p:spPr bwMode="auto">
            <a:xfrm>
              <a:off x="2795588" y="2047875"/>
              <a:ext cx="73025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5"/>
            <p:cNvSpPr>
              <a:spLocks noChangeShapeType="1"/>
            </p:cNvSpPr>
            <p:nvPr/>
          </p:nvSpPr>
          <p:spPr bwMode="auto">
            <a:xfrm>
              <a:off x="2901950" y="2047875"/>
              <a:ext cx="73025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76"/>
            <p:cNvSpPr>
              <a:spLocks noChangeShapeType="1"/>
            </p:cNvSpPr>
            <p:nvPr/>
          </p:nvSpPr>
          <p:spPr bwMode="auto">
            <a:xfrm>
              <a:off x="3008313" y="2047875"/>
              <a:ext cx="63500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77"/>
            <p:cNvSpPr>
              <a:spLocks noChangeShapeType="1"/>
            </p:cNvSpPr>
            <p:nvPr/>
          </p:nvSpPr>
          <p:spPr bwMode="auto">
            <a:xfrm>
              <a:off x="3071813" y="2047875"/>
              <a:ext cx="1587" cy="127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>
              <a:off x="3071813" y="2090738"/>
              <a:ext cx="1587" cy="666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79"/>
            <p:cNvSpPr>
              <a:spLocks noChangeShapeType="1"/>
            </p:cNvSpPr>
            <p:nvPr/>
          </p:nvSpPr>
          <p:spPr bwMode="auto">
            <a:xfrm>
              <a:off x="3071813" y="2190750"/>
              <a:ext cx="1587" cy="222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>
              <a:off x="3071813" y="2212975"/>
              <a:ext cx="523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81"/>
            <p:cNvSpPr>
              <a:spLocks noChangeShapeType="1"/>
            </p:cNvSpPr>
            <p:nvPr/>
          </p:nvSpPr>
          <p:spPr bwMode="auto">
            <a:xfrm>
              <a:off x="3154363" y="2212975"/>
              <a:ext cx="76200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>
              <a:off x="3230563" y="2243138"/>
              <a:ext cx="1587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>
              <a:off x="3230563" y="2343150"/>
              <a:ext cx="1587" cy="349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84"/>
            <p:cNvSpPr>
              <a:spLocks noChangeShapeType="1"/>
            </p:cNvSpPr>
            <p:nvPr/>
          </p:nvSpPr>
          <p:spPr bwMode="auto">
            <a:xfrm>
              <a:off x="3230563" y="2378075"/>
              <a:ext cx="396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>
              <a:off x="3270250" y="2408238"/>
              <a:ext cx="1588" cy="666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86"/>
            <p:cNvSpPr>
              <a:spLocks noChangeShapeType="1"/>
            </p:cNvSpPr>
            <p:nvPr/>
          </p:nvSpPr>
          <p:spPr bwMode="auto">
            <a:xfrm>
              <a:off x="3270250" y="2505075"/>
              <a:ext cx="1588" cy="333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>
              <a:off x="3270250" y="2538413"/>
              <a:ext cx="39688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8"/>
            <p:cNvSpPr>
              <a:spLocks noChangeShapeType="1"/>
            </p:cNvSpPr>
            <p:nvPr/>
          </p:nvSpPr>
          <p:spPr bwMode="auto">
            <a:xfrm>
              <a:off x="3343275" y="253841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89"/>
            <p:cNvSpPr>
              <a:spLocks noChangeShapeType="1"/>
            </p:cNvSpPr>
            <p:nvPr/>
          </p:nvSpPr>
          <p:spPr bwMode="auto">
            <a:xfrm>
              <a:off x="3449638" y="2538413"/>
              <a:ext cx="74612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90"/>
            <p:cNvSpPr>
              <a:spLocks noChangeShapeType="1"/>
            </p:cNvSpPr>
            <p:nvPr/>
          </p:nvSpPr>
          <p:spPr bwMode="auto">
            <a:xfrm>
              <a:off x="3557588" y="2538413"/>
              <a:ext cx="30162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91"/>
            <p:cNvSpPr>
              <a:spLocks noChangeShapeType="1"/>
            </p:cNvSpPr>
            <p:nvPr/>
          </p:nvSpPr>
          <p:spPr bwMode="auto">
            <a:xfrm>
              <a:off x="3587750" y="2538413"/>
              <a:ext cx="1588" cy="4286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92"/>
            <p:cNvSpPr>
              <a:spLocks noChangeShapeType="1"/>
            </p:cNvSpPr>
            <p:nvPr/>
          </p:nvSpPr>
          <p:spPr bwMode="auto">
            <a:xfrm>
              <a:off x="3587750" y="2611438"/>
              <a:ext cx="1588" cy="7143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93"/>
            <p:cNvSpPr>
              <a:spLocks noChangeShapeType="1"/>
            </p:cNvSpPr>
            <p:nvPr/>
          </p:nvSpPr>
          <p:spPr bwMode="auto">
            <a:xfrm>
              <a:off x="3597275" y="2703513"/>
              <a:ext cx="30163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94"/>
            <p:cNvSpPr>
              <a:spLocks noChangeShapeType="1"/>
            </p:cNvSpPr>
            <p:nvPr/>
          </p:nvSpPr>
          <p:spPr bwMode="auto">
            <a:xfrm>
              <a:off x="3627438" y="2703513"/>
              <a:ext cx="1587" cy="396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>
              <a:off x="3627438" y="2776538"/>
              <a:ext cx="1587" cy="666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96"/>
            <p:cNvSpPr>
              <a:spLocks noChangeShapeType="1"/>
            </p:cNvSpPr>
            <p:nvPr/>
          </p:nvSpPr>
          <p:spPr bwMode="auto">
            <a:xfrm>
              <a:off x="3636963" y="2868613"/>
              <a:ext cx="30162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97"/>
            <p:cNvSpPr>
              <a:spLocks noChangeShapeType="1"/>
            </p:cNvSpPr>
            <p:nvPr/>
          </p:nvSpPr>
          <p:spPr bwMode="auto">
            <a:xfrm>
              <a:off x="3667125" y="2868613"/>
              <a:ext cx="1588" cy="396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98"/>
            <p:cNvSpPr>
              <a:spLocks noChangeShapeType="1"/>
            </p:cNvSpPr>
            <p:nvPr/>
          </p:nvSpPr>
          <p:spPr bwMode="auto">
            <a:xfrm>
              <a:off x="3667125" y="2938463"/>
              <a:ext cx="1588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99"/>
            <p:cNvSpPr>
              <a:spLocks noChangeShapeType="1"/>
            </p:cNvSpPr>
            <p:nvPr/>
          </p:nvSpPr>
          <p:spPr bwMode="auto">
            <a:xfrm>
              <a:off x="3676650" y="3032125"/>
              <a:ext cx="69850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00"/>
            <p:cNvSpPr>
              <a:spLocks noChangeShapeType="1"/>
            </p:cNvSpPr>
            <p:nvPr/>
          </p:nvSpPr>
          <p:spPr bwMode="auto">
            <a:xfrm>
              <a:off x="3746500" y="3032125"/>
              <a:ext cx="1588" cy="31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101"/>
            <p:cNvSpPr>
              <a:spLocks noChangeShapeType="1"/>
            </p:cNvSpPr>
            <p:nvPr/>
          </p:nvSpPr>
          <p:spPr bwMode="auto">
            <a:xfrm>
              <a:off x="3746500" y="3067050"/>
              <a:ext cx="1588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102"/>
            <p:cNvSpPr>
              <a:spLocks noChangeShapeType="1"/>
            </p:cNvSpPr>
            <p:nvPr/>
          </p:nvSpPr>
          <p:spPr bwMode="auto">
            <a:xfrm>
              <a:off x="3746500" y="3167063"/>
              <a:ext cx="1588" cy="269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03"/>
            <p:cNvSpPr>
              <a:spLocks noChangeShapeType="1"/>
            </p:cNvSpPr>
            <p:nvPr/>
          </p:nvSpPr>
          <p:spPr bwMode="auto">
            <a:xfrm>
              <a:off x="3746500" y="3194050"/>
              <a:ext cx="39688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04"/>
            <p:cNvSpPr>
              <a:spLocks noChangeShapeType="1"/>
            </p:cNvSpPr>
            <p:nvPr/>
          </p:nvSpPr>
          <p:spPr bwMode="auto">
            <a:xfrm>
              <a:off x="3786188" y="3194050"/>
              <a:ext cx="1587" cy="31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05"/>
            <p:cNvSpPr>
              <a:spLocks noChangeShapeType="1"/>
            </p:cNvSpPr>
            <p:nvPr/>
          </p:nvSpPr>
          <p:spPr bwMode="auto">
            <a:xfrm>
              <a:off x="3786188" y="3230563"/>
              <a:ext cx="1587" cy="666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06"/>
            <p:cNvSpPr>
              <a:spLocks noChangeShapeType="1"/>
            </p:cNvSpPr>
            <p:nvPr/>
          </p:nvSpPr>
          <p:spPr bwMode="auto">
            <a:xfrm>
              <a:off x="3786188" y="3328988"/>
              <a:ext cx="1587" cy="3016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07"/>
            <p:cNvSpPr>
              <a:spLocks noChangeShapeType="1"/>
            </p:cNvSpPr>
            <p:nvPr/>
          </p:nvSpPr>
          <p:spPr bwMode="auto">
            <a:xfrm>
              <a:off x="3786188" y="3359150"/>
              <a:ext cx="42862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108"/>
            <p:cNvSpPr>
              <a:spLocks noChangeShapeType="1"/>
            </p:cNvSpPr>
            <p:nvPr/>
          </p:nvSpPr>
          <p:spPr bwMode="auto">
            <a:xfrm>
              <a:off x="3862388" y="3359150"/>
              <a:ext cx="73025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09"/>
            <p:cNvSpPr>
              <a:spLocks noChangeShapeType="1"/>
            </p:cNvSpPr>
            <p:nvPr/>
          </p:nvSpPr>
          <p:spPr bwMode="auto">
            <a:xfrm>
              <a:off x="3968750" y="3359150"/>
              <a:ext cx="76200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10"/>
            <p:cNvSpPr>
              <a:spLocks noChangeShapeType="1"/>
            </p:cNvSpPr>
            <p:nvPr/>
          </p:nvSpPr>
          <p:spPr bwMode="auto">
            <a:xfrm>
              <a:off x="4078288" y="3359150"/>
              <a:ext cx="73025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11"/>
            <p:cNvSpPr>
              <a:spLocks noChangeShapeType="1"/>
            </p:cNvSpPr>
            <p:nvPr/>
          </p:nvSpPr>
          <p:spPr bwMode="auto">
            <a:xfrm>
              <a:off x="4184650" y="3359150"/>
              <a:ext cx="73025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12"/>
            <p:cNvSpPr>
              <a:spLocks noChangeShapeType="1"/>
            </p:cNvSpPr>
            <p:nvPr/>
          </p:nvSpPr>
          <p:spPr bwMode="auto">
            <a:xfrm>
              <a:off x="4291013" y="3359150"/>
              <a:ext cx="52387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13"/>
            <p:cNvSpPr>
              <a:spLocks noChangeShapeType="1"/>
            </p:cNvSpPr>
            <p:nvPr/>
          </p:nvSpPr>
          <p:spPr bwMode="auto">
            <a:xfrm>
              <a:off x="4343400" y="3359150"/>
              <a:ext cx="1588" cy="238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14"/>
            <p:cNvSpPr>
              <a:spLocks noChangeShapeType="1"/>
            </p:cNvSpPr>
            <p:nvPr/>
          </p:nvSpPr>
          <p:spPr bwMode="auto">
            <a:xfrm>
              <a:off x="4343400" y="3413125"/>
              <a:ext cx="1588" cy="714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15"/>
            <p:cNvSpPr>
              <a:spLocks noChangeShapeType="1"/>
            </p:cNvSpPr>
            <p:nvPr/>
          </p:nvSpPr>
          <p:spPr bwMode="auto">
            <a:xfrm>
              <a:off x="4343400" y="3514725"/>
              <a:ext cx="1588" cy="95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16"/>
            <p:cNvSpPr>
              <a:spLocks noChangeShapeType="1"/>
            </p:cNvSpPr>
            <p:nvPr/>
          </p:nvSpPr>
          <p:spPr bwMode="auto">
            <a:xfrm>
              <a:off x="4343400" y="3524250"/>
              <a:ext cx="63500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17"/>
            <p:cNvSpPr>
              <a:spLocks noChangeShapeType="1"/>
            </p:cNvSpPr>
            <p:nvPr/>
          </p:nvSpPr>
          <p:spPr bwMode="auto">
            <a:xfrm>
              <a:off x="4422775" y="3538538"/>
              <a:ext cx="1588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18"/>
            <p:cNvSpPr>
              <a:spLocks noChangeShapeType="1"/>
            </p:cNvSpPr>
            <p:nvPr/>
          </p:nvSpPr>
          <p:spPr bwMode="auto">
            <a:xfrm>
              <a:off x="4422775" y="3638550"/>
              <a:ext cx="1588" cy="492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19"/>
            <p:cNvSpPr>
              <a:spLocks noChangeShapeType="1"/>
            </p:cNvSpPr>
            <p:nvPr/>
          </p:nvSpPr>
          <p:spPr bwMode="auto">
            <a:xfrm>
              <a:off x="4422775" y="3687763"/>
              <a:ext cx="23813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20"/>
            <p:cNvSpPr>
              <a:spLocks noChangeShapeType="1"/>
            </p:cNvSpPr>
            <p:nvPr/>
          </p:nvSpPr>
          <p:spPr bwMode="auto">
            <a:xfrm>
              <a:off x="4476750" y="3687763"/>
              <a:ext cx="254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21"/>
            <p:cNvSpPr>
              <a:spLocks noChangeShapeType="1"/>
            </p:cNvSpPr>
            <p:nvPr/>
          </p:nvSpPr>
          <p:spPr bwMode="auto">
            <a:xfrm>
              <a:off x="4502150" y="3687763"/>
              <a:ext cx="1588" cy="492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22"/>
            <p:cNvSpPr>
              <a:spLocks noChangeShapeType="1"/>
            </p:cNvSpPr>
            <p:nvPr/>
          </p:nvSpPr>
          <p:spPr bwMode="auto">
            <a:xfrm>
              <a:off x="4502150" y="3767138"/>
              <a:ext cx="1588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23"/>
            <p:cNvSpPr>
              <a:spLocks noChangeShapeType="1"/>
            </p:cNvSpPr>
            <p:nvPr/>
          </p:nvSpPr>
          <p:spPr bwMode="auto">
            <a:xfrm>
              <a:off x="4516438" y="3852863"/>
              <a:ext cx="762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24"/>
            <p:cNvSpPr>
              <a:spLocks noChangeShapeType="1"/>
            </p:cNvSpPr>
            <p:nvPr/>
          </p:nvSpPr>
          <p:spPr bwMode="auto">
            <a:xfrm>
              <a:off x="4627563" y="385286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25"/>
            <p:cNvSpPr>
              <a:spLocks noChangeShapeType="1"/>
            </p:cNvSpPr>
            <p:nvPr/>
          </p:nvSpPr>
          <p:spPr bwMode="auto">
            <a:xfrm>
              <a:off x="4733925" y="385286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126"/>
            <p:cNvSpPr>
              <a:spLocks noChangeShapeType="1"/>
            </p:cNvSpPr>
            <p:nvPr/>
          </p:nvSpPr>
          <p:spPr bwMode="auto">
            <a:xfrm>
              <a:off x="4840288" y="3852863"/>
              <a:ext cx="762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27"/>
            <p:cNvSpPr>
              <a:spLocks noChangeShapeType="1"/>
            </p:cNvSpPr>
            <p:nvPr/>
          </p:nvSpPr>
          <p:spPr bwMode="auto">
            <a:xfrm>
              <a:off x="4946650" y="3852863"/>
              <a:ext cx="762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28"/>
            <p:cNvSpPr>
              <a:spLocks noChangeShapeType="1"/>
            </p:cNvSpPr>
            <p:nvPr/>
          </p:nvSpPr>
          <p:spPr bwMode="auto">
            <a:xfrm>
              <a:off x="5056188" y="385286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29"/>
            <p:cNvSpPr>
              <a:spLocks noChangeShapeType="1"/>
            </p:cNvSpPr>
            <p:nvPr/>
          </p:nvSpPr>
          <p:spPr bwMode="auto">
            <a:xfrm>
              <a:off x="5162550" y="3852863"/>
              <a:ext cx="74613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30"/>
            <p:cNvSpPr>
              <a:spLocks noChangeShapeType="1"/>
            </p:cNvSpPr>
            <p:nvPr/>
          </p:nvSpPr>
          <p:spPr bwMode="auto">
            <a:xfrm>
              <a:off x="5270500" y="3852863"/>
              <a:ext cx="762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31"/>
            <p:cNvSpPr>
              <a:spLocks noChangeShapeType="1"/>
            </p:cNvSpPr>
            <p:nvPr/>
          </p:nvSpPr>
          <p:spPr bwMode="auto">
            <a:xfrm>
              <a:off x="5376863" y="3852863"/>
              <a:ext cx="762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32"/>
            <p:cNvSpPr>
              <a:spLocks noChangeShapeType="1"/>
            </p:cNvSpPr>
            <p:nvPr/>
          </p:nvSpPr>
          <p:spPr bwMode="auto">
            <a:xfrm>
              <a:off x="5486400" y="3852863"/>
              <a:ext cx="635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33"/>
            <p:cNvSpPr>
              <a:spLocks noChangeShapeType="1"/>
            </p:cNvSpPr>
            <p:nvPr/>
          </p:nvSpPr>
          <p:spPr bwMode="auto">
            <a:xfrm>
              <a:off x="5492750" y="3852863"/>
              <a:ext cx="1588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34"/>
            <p:cNvSpPr>
              <a:spLocks noChangeShapeType="1"/>
            </p:cNvSpPr>
            <p:nvPr/>
          </p:nvSpPr>
          <p:spPr bwMode="auto">
            <a:xfrm>
              <a:off x="5492750" y="3852863"/>
              <a:ext cx="127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35"/>
            <p:cNvSpPr>
              <a:spLocks noChangeShapeType="1"/>
            </p:cNvSpPr>
            <p:nvPr/>
          </p:nvSpPr>
          <p:spPr bwMode="auto">
            <a:xfrm>
              <a:off x="5505450" y="3852863"/>
              <a:ext cx="1588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6"/>
            <p:cNvSpPr>
              <a:spLocks noChangeShapeType="1"/>
            </p:cNvSpPr>
            <p:nvPr/>
          </p:nvSpPr>
          <p:spPr bwMode="auto">
            <a:xfrm>
              <a:off x="5505450" y="3852863"/>
              <a:ext cx="5397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7"/>
            <p:cNvSpPr>
              <a:spLocks noChangeShapeType="1"/>
            </p:cNvSpPr>
            <p:nvPr/>
          </p:nvSpPr>
          <p:spPr bwMode="auto">
            <a:xfrm>
              <a:off x="5592763" y="385286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38"/>
            <p:cNvSpPr>
              <a:spLocks noChangeShapeType="1"/>
            </p:cNvSpPr>
            <p:nvPr/>
          </p:nvSpPr>
          <p:spPr bwMode="auto">
            <a:xfrm>
              <a:off x="5699125" y="3852863"/>
              <a:ext cx="76200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139"/>
            <p:cNvSpPr>
              <a:spLocks noChangeShapeType="1"/>
            </p:cNvSpPr>
            <p:nvPr/>
          </p:nvSpPr>
          <p:spPr bwMode="auto">
            <a:xfrm>
              <a:off x="5810250" y="3852863"/>
              <a:ext cx="1588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140"/>
            <p:cNvSpPr>
              <a:spLocks noChangeShapeType="1"/>
            </p:cNvSpPr>
            <p:nvPr/>
          </p:nvSpPr>
          <p:spPr bwMode="auto">
            <a:xfrm>
              <a:off x="5810250" y="3852863"/>
              <a:ext cx="1588" cy="63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41"/>
            <p:cNvSpPr>
              <a:spLocks noChangeShapeType="1"/>
            </p:cNvSpPr>
            <p:nvPr/>
          </p:nvSpPr>
          <p:spPr bwMode="auto">
            <a:xfrm>
              <a:off x="5810250" y="3949700"/>
              <a:ext cx="1588" cy="6826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42"/>
            <p:cNvSpPr>
              <a:spLocks noChangeShapeType="1"/>
            </p:cNvSpPr>
            <p:nvPr/>
          </p:nvSpPr>
          <p:spPr bwMode="auto">
            <a:xfrm>
              <a:off x="5818188" y="4041775"/>
              <a:ext cx="30162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43"/>
            <p:cNvSpPr>
              <a:spLocks noChangeShapeType="1"/>
            </p:cNvSpPr>
            <p:nvPr/>
          </p:nvSpPr>
          <p:spPr bwMode="auto">
            <a:xfrm>
              <a:off x="5848350" y="4041775"/>
              <a:ext cx="1588" cy="396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44"/>
            <p:cNvSpPr>
              <a:spLocks noChangeShapeType="1"/>
            </p:cNvSpPr>
            <p:nvPr/>
          </p:nvSpPr>
          <p:spPr bwMode="auto">
            <a:xfrm>
              <a:off x="5848350" y="4111625"/>
              <a:ext cx="1588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45"/>
            <p:cNvSpPr>
              <a:spLocks noChangeShapeType="1"/>
            </p:cNvSpPr>
            <p:nvPr/>
          </p:nvSpPr>
          <p:spPr bwMode="auto">
            <a:xfrm>
              <a:off x="5848350" y="4211638"/>
              <a:ext cx="1588" cy="222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146"/>
            <p:cNvSpPr>
              <a:spLocks noChangeShapeType="1"/>
            </p:cNvSpPr>
            <p:nvPr/>
          </p:nvSpPr>
          <p:spPr bwMode="auto">
            <a:xfrm>
              <a:off x="5848350" y="4233863"/>
              <a:ext cx="55563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47"/>
            <p:cNvSpPr>
              <a:spLocks noChangeShapeType="1"/>
            </p:cNvSpPr>
            <p:nvPr/>
          </p:nvSpPr>
          <p:spPr bwMode="auto">
            <a:xfrm>
              <a:off x="5937250" y="423386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48"/>
            <p:cNvSpPr>
              <a:spLocks noChangeShapeType="1"/>
            </p:cNvSpPr>
            <p:nvPr/>
          </p:nvSpPr>
          <p:spPr bwMode="auto">
            <a:xfrm>
              <a:off x="6043613" y="423386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49"/>
            <p:cNvSpPr>
              <a:spLocks noChangeShapeType="1"/>
            </p:cNvSpPr>
            <p:nvPr/>
          </p:nvSpPr>
          <p:spPr bwMode="auto">
            <a:xfrm>
              <a:off x="6151563" y="4233863"/>
              <a:ext cx="73025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50"/>
            <p:cNvSpPr>
              <a:spLocks noChangeShapeType="1"/>
            </p:cNvSpPr>
            <p:nvPr/>
          </p:nvSpPr>
          <p:spPr bwMode="auto">
            <a:xfrm>
              <a:off x="6257925" y="4233863"/>
              <a:ext cx="30163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51"/>
            <p:cNvSpPr>
              <a:spLocks noChangeShapeType="1"/>
            </p:cNvSpPr>
            <p:nvPr/>
          </p:nvSpPr>
          <p:spPr bwMode="auto">
            <a:xfrm>
              <a:off x="6288088" y="4233863"/>
              <a:ext cx="158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52"/>
            <p:cNvSpPr>
              <a:spLocks noChangeShapeType="1"/>
            </p:cNvSpPr>
            <p:nvPr/>
          </p:nvSpPr>
          <p:spPr bwMode="auto">
            <a:xfrm>
              <a:off x="6288088" y="4233863"/>
              <a:ext cx="158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153"/>
            <p:cNvSpPr>
              <a:spLocks noChangeShapeType="1"/>
            </p:cNvSpPr>
            <p:nvPr/>
          </p:nvSpPr>
          <p:spPr bwMode="auto">
            <a:xfrm>
              <a:off x="6288088" y="4233863"/>
              <a:ext cx="158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154"/>
            <p:cNvSpPr>
              <a:spLocks noChangeShapeType="1"/>
            </p:cNvSpPr>
            <p:nvPr/>
          </p:nvSpPr>
          <p:spPr bwMode="auto">
            <a:xfrm>
              <a:off x="6288088" y="4233863"/>
              <a:ext cx="4603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55"/>
            <p:cNvSpPr>
              <a:spLocks noChangeShapeType="1"/>
            </p:cNvSpPr>
            <p:nvPr/>
          </p:nvSpPr>
          <p:spPr bwMode="auto">
            <a:xfrm>
              <a:off x="6367463" y="4233863"/>
              <a:ext cx="1587" cy="15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156"/>
            <p:cNvSpPr>
              <a:spLocks noChangeShapeType="1"/>
            </p:cNvSpPr>
            <p:nvPr/>
          </p:nvSpPr>
          <p:spPr bwMode="auto">
            <a:xfrm>
              <a:off x="6367463" y="4233863"/>
              <a:ext cx="1587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157"/>
            <p:cNvSpPr>
              <a:spLocks noChangeShapeType="1"/>
            </p:cNvSpPr>
            <p:nvPr/>
          </p:nvSpPr>
          <p:spPr bwMode="auto">
            <a:xfrm>
              <a:off x="6367463" y="4333875"/>
              <a:ext cx="1587" cy="698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58"/>
            <p:cNvSpPr>
              <a:spLocks noChangeShapeType="1"/>
            </p:cNvSpPr>
            <p:nvPr/>
          </p:nvSpPr>
          <p:spPr bwMode="auto">
            <a:xfrm>
              <a:off x="6367463" y="4435475"/>
              <a:ext cx="1587" cy="5397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159"/>
            <p:cNvSpPr>
              <a:spLocks noChangeShapeType="1"/>
            </p:cNvSpPr>
            <p:nvPr/>
          </p:nvSpPr>
          <p:spPr bwMode="auto">
            <a:xfrm flipV="1">
              <a:off x="3151188" y="2112963"/>
              <a:ext cx="1587" cy="571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160"/>
            <p:cNvSpPr>
              <a:spLocks noChangeShapeType="1"/>
            </p:cNvSpPr>
            <p:nvPr/>
          </p:nvSpPr>
          <p:spPr bwMode="auto">
            <a:xfrm flipV="1">
              <a:off x="5505450" y="3790950"/>
              <a:ext cx="1588" cy="587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61"/>
            <p:cNvSpPr>
              <a:spLocks noChangeShapeType="1"/>
            </p:cNvSpPr>
            <p:nvPr/>
          </p:nvSpPr>
          <p:spPr bwMode="auto">
            <a:xfrm flipV="1">
              <a:off x="6288088" y="4175125"/>
              <a:ext cx="1587" cy="587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62"/>
            <p:cNvSpPr>
              <a:spLocks noChangeShapeType="1"/>
            </p:cNvSpPr>
            <p:nvPr/>
          </p:nvSpPr>
          <p:spPr bwMode="auto">
            <a:xfrm flipV="1">
              <a:off x="6573838" y="4681538"/>
              <a:ext cx="1587" cy="619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2667000" y="1581090"/>
              <a:ext cx="464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Hilar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Cholangiocarcinoma</a:t>
              </a:r>
              <a:endParaRPr lang="en-US" sz="2000" b="1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200400" y="4419600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    </a:t>
              </a:r>
              <a:r>
                <a:rPr lang="en-US" sz="1600" b="1" dirty="0" smtClean="0"/>
                <a:t>negative (n=24)</a:t>
              </a:r>
              <a:endParaRPr lang="en-US" sz="1600" b="1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486400" y="3471446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    </a:t>
              </a:r>
              <a:r>
                <a:rPr lang="en-US" sz="1600" b="1" dirty="0" smtClean="0"/>
                <a:t>positive (n=18)</a:t>
              </a:r>
              <a:endParaRPr lang="en-US" sz="1600" b="1" dirty="0"/>
            </a:p>
          </p:txBody>
        </p:sp>
        <p:sp>
          <p:nvSpPr>
            <p:cNvPr id="167" name="TextBox 166"/>
            <p:cNvSpPr txBox="1"/>
            <p:nvPr/>
          </p:nvSpPr>
          <p:spPr>
            <a:xfrm rot="16200000">
              <a:off x="649936" y="3190845"/>
              <a:ext cx="2971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Proportion Surviving</a:t>
              </a:r>
              <a:endParaRPr lang="en-US" sz="2000" b="1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667000" y="4933890"/>
              <a:ext cx="464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Months</a:t>
              </a:r>
              <a:endParaRPr lang="en-US" sz="2000" b="1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791200" y="2176046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    </a:t>
              </a:r>
              <a:r>
                <a:rPr lang="en-US" sz="1600" b="1" dirty="0" smtClean="0"/>
                <a:t>p&lt;0.4449</a:t>
              </a:r>
              <a:endParaRPr lang="en-US" sz="1600" b="1" dirty="0"/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688" y="1885950"/>
            <a:ext cx="601662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cap="all" dirty="0" smtClean="0"/>
              <a:t>DISEASE-SPECIFIC SURVIVAL following </a:t>
            </a:r>
            <a:br>
              <a:rPr lang="en-US" sz="2400" b="1" cap="all" dirty="0" smtClean="0"/>
            </a:br>
            <a:r>
              <a:rPr lang="en-US" sz="2400" b="1" cap="all" dirty="0" smtClean="0"/>
              <a:t>R0 resection BY ceacam6 </a:t>
            </a:r>
            <a:r>
              <a:rPr lang="en-US" sz="2400" b="1" cap="all" dirty="0" err="1" smtClean="0"/>
              <a:t>eXPRESSIOn</a:t>
            </a:r>
            <a:endParaRPr lang="en-US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163" y="1828800"/>
            <a:ext cx="57800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Not all Biliary Tract Cancers are the Same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57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Molecular and clinical behavior different between biliary tract cancers (GBCA, CCA and distal bile duct/periampullary)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Within CCA, hilar tumors and intrahepatic tumors have different biology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Clinical trials often group these populations of patients in order to achieve enough numbers for statistical considerations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/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2" cstate="print"/>
          <a:srcRect t="9566"/>
          <a:stretch>
            <a:fillRect/>
          </a:stretch>
        </p:blipFill>
        <p:spPr bwMode="auto">
          <a:xfrm>
            <a:off x="2819400" y="3810000"/>
            <a:ext cx="3514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4876800" y="6400800"/>
            <a:ext cx="167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deGroen, NEJM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cap="all" dirty="0" smtClean="0"/>
              <a:t>DISEASE-SPECIFIC SURVIVAL following R0 resection BY ceacam6 </a:t>
            </a:r>
            <a:r>
              <a:rPr lang="en-US" sz="2400" b="1" cap="all" dirty="0" err="1" smtClean="0"/>
              <a:t>eXPRESSIOn</a:t>
            </a:r>
            <a:endParaRPr lang="en-US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63" y="1676400"/>
            <a:ext cx="593248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305800" cy="557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Phase II Study of Hepatic Artery Infusion (HAI) with </a:t>
            </a:r>
            <a:r>
              <a:rPr lang="en-US" sz="2400" b="1" dirty="0" err="1" smtClean="0"/>
              <a:t>Floxuridine</a:t>
            </a:r>
            <a:r>
              <a:rPr lang="en-US" sz="2400" b="1" dirty="0" smtClean="0"/>
              <a:t> (FUDR) and Dexamethasone (</a:t>
            </a:r>
            <a:r>
              <a:rPr lang="en-US" sz="2400" b="1" dirty="0" err="1" smtClean="0"/>
              <a:t>Dex</a:t>
            </a:r>
            <a:r>
              <a:rPr lang="en-US" sz="2400" b="1" dirty="0" smtClean="0"/>
              <a:t>) Combined with Systemic Gemcitabine and </a:t>
            </a:r>
            <a:r>
              <a:rPr lang="en-US" sz="2400" b="1" dirty="0" err="1" smtClean="0"/>
              <a:t>Oxaliplatin</a:t>
            </a:r>
            <a:r>
              <a:rPr lang="en-US" sz="2400" b="1" dirty="0" smtClean="0"/>
              <a:t> in Patients with </a:t>
            </a:r>
            <a:r>
              <a:rPr lang="en-US" sz="2400" b="1" dirty="0" err="1" smtClean="0"/>
              <a:t>Unresectable</a:t>
            </a:r>
            <a:r>
              <a:rPr lang="en-US" sz="2400" b="1" dirty="0" smtClean="0"/>
              <a:t> Intrahepatic </a:t>
            </a:r>
            <a:r>
              <a:rPr lang="en-US" sz="2400" b="1" dirty="0" err="1" smtClean="0"/>
              <a:t>Cholangiocarcinoma</a:t>
            </a:r>
            <a:r>
              <a:rPr lang="en-US" sz="2400" b="1" dirty="0" smtClean="0"/>
              <a:t> (ICC) </a:t>
            </a:r>
          </a:p>
          <a:p>
            <a:endParaRPr lang="en-US" sz="2400" b="1" dirty="0"/>
          </a:p>
          <a:p>
            <a:r>
              <a:rPr lang="en-US" sz="2400" b="1" dirty="0" smtClean="0"/>
              <a:t>PI: William </a:t>
            </a:r>
            <a:r>
              <a:rPr lang="en-US" sz="2400" b="1" dirty="0" err="1" smtClean="0"/>
              <a:t>Jarnagin</a:t>
            </a:r>
            <a:r>
              <a:rPr lang="en-US" sz="2400" b="1" dirty="0" smtClean="0"/>
              <a:t>, MD PI MSKCC                  </a:t>
            </a:r>
            <a:r>
              <a:rPr lang="en-US" sz="2400" dirty="0" smtClean="0"/>
              <a:t>NCT01862315</a:t>
            </a:r>
            <a:endParaRPr lang="en-US" sz="2400" b="1" dirty="0" smtClean="0"/>
          </a:p>
          <a:p>
            <a:endParaRPr lang="en-US" sz="2800" b="1" dirty="0"/>
          </a:p>
          <a:p>
            <a:r>
              <a:rPr lang="en-US" sz="2400" dirty="0" smtClean="0"/>
              <a:t>Correlative Study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r>
              <a:rPr lang="en-US" sz="2400" dirty="0" smtClean="0"/>
              <a:t>Liver biopsy at the time of pump placement from tumor and adjacent normal tissue</a:t>
            </a:r>
          </a:p>
          <a:p>
            <a:endParaRPr lang="en-US" sz="2400" dirty="0"/>
          </a:p>
          <a:p>
            <a:r>
              <a:rPr lang="en-US" sz="2400" dirty="0" smtClean="0"/>
              <a:t>CEACAM6 expression will be semi-quantified by IHC and correlated to therapeutic response and PFS</a:t>
            </a:r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90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All MSKCC patients undergoing resection or </a:t>
            </a:r>
            <a:r>
              <a:rPr lang="en-US" dirty="0" err="1" smtClean="0"/>
              <a:t>biliary</a:t>
            </a:r>
            <a:r>
              <a:rPr lang="en-US" dirty="0" smtClean="0"/>
              <a:t> bypass for </a:t>
            </a:r>
            <a:r>
              <a:rPr lang="en-US" dirty="0" err="1" smtClean="0"/>
              <a:t>cholangiocarcinoma</a:t>
            </a:r>
            <a:r>
              <a:rPr lang="en-US" dirty="0" smtClean="0"/>
              <a:t>, gallbladder cancer, pancreatic cancer, and pancreatic cystic </a:t>
            </a:r>
            <a:r>
              <a:rPr lang="en-US" dirty="0" err="1" smtClean="0"/>
              <a:t>neoplasms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atients undergoing ERCP for benign disease will serve as controls</a:t>
            </a:r>
          </a:p>
          <a:p>
            <a:endParaRPr lang="en-US" dirty="0"/>
          </a:p>
          <a:p>
            <a:r>
              <a:rPr lang="en-US" dirty="0" smtClean="0"/>
              <a:t>Up to 5cc of bile collected at the time of bile duct transection or ERCP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Snap frozen in liquid nitrogen and stored at -80</a:t>
            </a:r>
            <a:r>
              <a:rPr lang="en-US" baseline="30000" dirty="0" smtClean="0"/>
              <a:t>o</a:t>
            </a:r>
            <a:r>
              <a:rPr lang="en-US" dirty="0" smtClean="0"/>
              <a:t> C for later analysis</a:t>
            </a:r>
          </a:p>
          <a:p>
            <a:endParaRPr lang="en-US" dirty="0"/>
          </a:p>
          <a:p>
            <a:r>
              <a:rPr lang="en-US" dirty="0" smtClean="0"/>
              <a:t>CEACAM6 levels quantified using ELISA and WB</a:t>
            </a:r>
          </a:p>
          <a:p>
            <a:endParaRPr lang="en-US" dirty="0"/>
          </a:p>
          <a:p>
            <a:r>
              <a:rPr lang="en-US" dirty="0" smtClean="0"/>
              <a:t>Patient clinicopathological parameters and outcome correlated with levels of CEACAM6 expression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57200"/>
            <a:ext cx="7067881" cy="407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" y="5334000"/>
            <a:ext cx="9088727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" y="1828800"/>
            <a:ext cx="7776972" cy="366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66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Patient characteristics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CEACAM6 Levels by ELISA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098030" cy="211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 Operator Curve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666101" cy="280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3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Representative Western Blot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14639" r="1179"/>
          <a:stretch/>
        </p:blipFill>
        <p:spPr bwMode="auto">
          <a:xfrm>
            <a:off x="782515" y="2268414"/>
            <a:ext cx="7719648" cy="230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/>
              <a:t>CEACAM6 is a prognostic marker in intrahepatic </a:t>
            </a:r>
            <a:r>
              <a:rPr lang="en-US" sz="2400" dirty="0" err="1" smtClean="0"/>
              <a:t>cholangiocarcinoma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CEACAM6 levels in bile can be used to distinguish </a:t>
            </a:r>
            <a:r>
              <a:rPr lang="en-US" sz="2400" dirty="0" err="1" smtClean="0"/>
              <a:t>cholangiocarcinoma</a:t>
            </a:r>
            <a:r>
              <a:rPr lang="en-US" sz="2400" dirty="0"/>
              <a:t> </a:t>
            </a:r>
            <a:r>
              <a:rPr lang="en-US" sz="2400" dirty="0" smtClean="0"/>
              <a:t>in </a:t>
            </a:r>
            <a:r>
              <a:rPr lang="en-US" sz="2400" dirty="0" err="1" smtClean="0"/>
              <a:t>extrahepatic</a:t>
            </a:r>
            <a:r>
              <a:rPr lang="en-US" sz="2400" dirty="0" smtClean="0"/>
              <a:t> but not intrahepatic bile ducts from benign biliary disease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To be determined if CEACAM6 is a predictive biomarker through clinical trials and translational research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miRNA Profile of </a:t>
            </a:r>
            <a:r>
              <a:rPr lang="en-US" dirty="0" err="1" smtClean="0"/>
              <a:t>Cholangiocarcinoma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Clinical presentation of abdominal pain, jaundice, weight loss, anorexia and malaise is non-specific.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Laboratory investigations reveal increase in liver function tests and can arise in benign disease</a:t>
            </a:r>
          </a:p>
          <a:p>
            <a:endParaRPr lang="en-US" sz="2800" dirty="0" smtClean="0"/>
          </a:p>
          <a:p>
            <a:r>
              <a:rPr lang="en-US" sz="2800" dirty="0" smtClean="0"/>
              <a:t>Radiographic findings are suggestive but not confirmatory</a:t>
            </a:r>
          </a:p>
          <a:p>
            <a:endParaRPr lang="en-US" sz="2800" dirty="0" smtClean="0"/>
          </a:p>
          <a:p>
            <a:r>
              <a:rPr lang="en-US" sz="2800" dirty="0" smtClean="0"/>
              <a:t>Endoscopic brushings positive 40-70%</a:t>
            </a:r>
          </a:p>
          <a:p>
            <a:endParaRPr lang="en-US" sz="2800" dirty="0" smtClean="0"/>
          </a:p>
          <a:p>
            <a:r>
              <a:rPr lang="en-US" sz="2800" dirty="0" smtClean="0"/>
              <a:t>Biomarkers for early diagnosis are lacking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miRNA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620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miRNAs in CCA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917582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1" y="275122"/>
            <a:ext cx="8950917" cy="322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90341" y="3637051"/>
            <a:ext cx="4787757" cy="3051425"/>
            <a:chOff x="1869897" y="3637051"/>
            <a:chExt cx="4787757" cy="3051425"/>
          </a:xfrm>
        </p:grpSpPr>
        <p:sp>
          <p:nvSpPr>
            <p:cNvPr id="4" name="Freeform 3"/>
            <p:cNvSpPr/>
            <p:nvPr/>
          </p:nvSpPr>
          <p:spPr>
            <a:xfrm>
              <a:off x="1869897" y="3637051"/>
              <a:ext cx="3801438" cy="2437108"/>
            </a:xfrm>
            <a:custGeom>
              <a:avLst/>
              <a:gdLst>
                <a:gd name="connsiteX0" fmla="*/ 3801438 w 3801438"/>
                <a:gd name="connsiteY0" fmla="*/ 61645 h 2437108"/>
                <a:gd name="connsiteX1" fmla="*/ 3801438 w 3801438"/>
                <a:gd name="connsiteY1" fmla="*/ 61645 h 2437108"/>
                <a:gd name="connsiteX2" fmla="*/ 2969231 w 3801438"/>
                <a:gd name="connsiteY2" fmla="*/ 61645 h 2437108"/>
                <a:gd name="connsiteX3" fmla="*/ 2856215 w 3801438"/>
                <a:gd name="connsiteY3" fmla="*/ 71919 h 2437108"/>
                <a:gd name="connsiteX4" fmla="*/ 2650732 w 3801438"/>
                <a:gd name="connsiteY4" fmla="*/ 82194 h 2437108"/>
                <a:gd name="connsiteX5" fmla="*/ 2239766 w 3801438"/>
                <a:gd name="connsiteY5" fmla="*/ 102742 h 2437108"/>
                <a:gd name="connsiteX6" fmla="*/ 2147299 w 3801438"/>
                <a:gd name="connsiteY6" fmla="*/ 113016 h 2437108"/>
                <a:gd name="connsiteX7" fmla="*/ 2044557 w 3801438"/>
                <a:gd name="connsiteY7" fmla="*/ 123290 h 2437108"/>
                <a:gd name="connsiteX8" fmla="*/ 1972638 w 3801438"/>
                <a:gd name="connsiteY8" fmla="*/ 133564 h 2437108"/>
                <a:gd name="connsiteX9" fmla="*/ 1797977 w 3801438"/>
                <a:gd name="connsiteY9" fmla="*/ 154113 h 2437108"/>
                <a:gd name="connsiteX10" fmla="*/ 1643865 w 3801438"/>
                <a:gd name="connsiteY10" fmla="*/ 184935 h 2437108"/>
                <a:gd name="connsiteX11" fmla="*/ 1602768 w 3801438"/>
                <a:gd name="connsiteY11" fmla="*/ 195209 h 2437108"/>
                <a:gd name="connsiteX12" fmla="*/ 1500027 w 3801438"/>
                <a:gd name="connsiteY12" fmla="*/ 215758 h 2437108"/>
                <a:gd name="connsiteX13" fmla="*/ 1469204 w 3801438"/>
                <a:gd name="connsiteY13" fmla="*/ 226032 h 2437108"/>
                <a:gd name="connsiteX14" fmla="*/ 1397285 w 3801438"/>
                <a:gd name="connsiteY14" fmla="*/ 236306 h 2437108"/>
                <a:gd name="connsiteX15" fmla="*/ 1304818 w 3801438"/>
                <a:gd name="connsiteY15" fmla="*/ 256854 h 2437108"/>
                <a:gd name="connsiteX16" fmla="*/ 1273995 w 3801438"/>
                <a:gd name="connsiteY16" fmla="*/ 267128 h 2437108"/>
                <a:gd name="connsiteX17" fmla="*/ 1232899 w 3801438"/>
                <a:gd name="connsiteY17" fmla="*/ 277402 h 2437108"/>
                <a:gd name="connsiteX18" fmla="*/ 1202076 w 3801438"/>
                <a:gd name="connsiteY18" fmla="*/ 287677 h 2437108"/>
                <a:gd name="connsiteX19" fmla="*/ 1119883 w 3801438"/>
                <a:gd name="connsiteY19" fmla="*/ 308225 h 2437108"/>
                <a:gd name="connsiteX20" fmla="*/ 1078786 w 3801438"/>
                <a:gd name="connsiteY20" fmla="*/ 318499 h 2437108"/>
                <a:gd name="connsiteX21" fmla="*/ 934948 w 3801438"/>
                <a:gd name="connsiteY21" fmla="*/ 359596 h 2437108"/>
                <a:gd name="connsiteX22" fmla="*/ 852755 w 3801438"/>
                <a:gd name="connsiteY22" fmla="*/ 380144 h 2437108"/>
                <a:gd name="connsiteX23" fmla="*/ 811658 w 3801438"/>
                <a:gd name="connsiteY23" fmla="*/ 390418 h 2437108"/>
                <a:gd name="connsiteX24" fmla="*/ 780836 w 3801438"/>
                <a:gd name="connsiteY24" fmla="*/ 400692 h 2437108"/>
                <a:gd name="connsiteX25" fmla="*/ 750013 w 3801438"/>
                <a:gd name="connsiteY25" fmla="*/ 421241 h 2437108"/>
                <a:gd name="connsiteX26" fmla="*/ 719191 w 3801438"/>
                <a:gd name="connsiteY26" fmla="*/ 431515 h 2437108"/>
                <a:gd name="connsiteX27" fmla="*/ 698642 w 3801438"/>
                <a:gd name="connsiteY27" fmla="*/ 452063 h 2437108"/>
                <a:gd name="connsiteX28" fmla="*/ 636997 w 3801438"/>
                <a:gd name="connsiteY28" fmla="*/ 472611 h 2437108"/>
                <a:gd name="connsiteX29" fmla="*/ 585627 w 3801438"/>
                <a:gd name="connsiteY29" fmla="*/ 513708 h 2437108"/>
                <a:gd name="connsiteX30" fmla="*/ 565078 w 3801438"/>
                <a:gd name="connsiteY30" fmla="*/ 534256 h 2437108"/>
                <a:gd name="connsiteX31" fmla="*/ 503433 w 3801438"/>
                <a:gd name="connsiteY31" fmla="*/ 575353 h 2437108"/>
                <a:gd name="connsiteX32" fmla="*/ 472611 w 3801438"/>
                <a:gd name="connsiteY32" fmla="*/ 606176 h 2437108"/>
                <a:gd name="connsiteX33" fmla="*/ 431514 w 3801438"/>
                <a:gd name="connsiteY33" fmla="*/ 626724 h 2437108"/>
                <a:gd name="connsiteX34" fmla="*/ 390418 w 3801438"/>
                <a:gd name="connsiteY34" fmla="*/ 678095 h 2437108"/>
                <a:gd name="connsiteX35" fmla="*/ 359595 w 3801438"/>
                <a:gd name="connsiteY35" fmla="*/ 698643 h 2437108"/>
                <a:gd name="connsiteX36" fmla="*/ 339047 w 3801438"/>
                <a:gd name="connsiteY36" fmla="*/ 729465 h 2437108"/>
                <a:gd name="connsiteX37" fmla="*/ 287676 w 3801438"/>
                <a:gd name="connsiteY37" fmla="*/ 780836 h 2437108"/>
                <a:gd name="connsiteX38" fmla="*/ 267128 w 3801438"/>
                <a:gd name="connsiteY38" fmla="*/ 811659 h 2437108"/>
                <a:gd name="connsiteX39" fmla="*/ 246579 w 3801438"/>
                <a:gd name="connsiteY39" fmla="*/ 832207 h 2437108"/>
                <a:gd name="connsiteX40" fmla="*/ 205483 w 3801438"/>
                <a:gd name="connsiteY40" fmla="*/ 893852 h 2437108"/>
                <a:gd name="connsiteX41" fmla="*/ 174660 w 3801438"/>
                <a:gd name="connsiteY41" fmla="*/ 924674 h 2437108"/>
                <a:gd name="connsiteX42" fmla="*/ 143838 w 3801438"/>
                <a:gd name="connsiteY42" fmla="*/ 986319 h 2437108"/>
                <a:gd name="connsiteX43" fmla="*/ 123290 w 3801438"/>
                <a:gd name="connsiteY43" fmla="*/ 1017142 h 2437108"/>
                <a:gd name="connsiteX44" fmla="*/ 92467 w 3801438"/>
                <a:gd name="connsiteY44" fmla="*/ 1078787 h 2437108"/>
                <a:gd name="connsiteX45" fmla="*/ 82193 w 3801438"/>
                <a:gd name="connsiteY45" fmla="*/ 1130158 h 2437108"/>
                <a:gd name="connsiteX46" fmla="*/ 71919 w 3801438"/>
                <a:gd name="connsiteY46" fmla="*/ 1171254 h 2437108"/>
                <a:gd name="connsiteX47" fmla="*/ 51370 w 3801438"/>
                <a:gd name="connsiteY47" fmla="*/ 1315092 h 2437108"/>
                <a:gd name="connsiteX48" fmla="*/ 41096 w 3801438"/>
                <a:gd name="connsiteY48" fmla="*/ 1376737 h 2437108"/>
                <a:gd name="connsiteX49" fmla="*/ 30822 w 3801438"/>
                <a:gd name="connsiteY49" fmla="*/ 1448656 h 2437108"/>
                <a:gd name="connsiteX50" fmla="*/ 10274 w 3801438"/>
                <a:gd name="connsiteY50" fmla="*/ 1582220 h 2437108"/>
                <a:gd name="connsiteX51" fmla="*/ 0 w 3801438"/>
                <a:gd name="connsiteY51" fmla="*/ 1736333 h 2437108"/>
                <a:gd name="connsiteX52" fmla="*/ 10274 w 3801438"/>
                <a:gd name="connsiteY52" fmla="*/ 2065106 h 2437108"/>
                <a:gd name="connsiteX53" fmla="*/ 20548 w 3801438"/>
                <a:gd name="connsiteY53" fmla="*/ 2095928 h 2437108"/>
                <a:gd name="connsiteX54" fmla="*/ 61645 w 3801438"/>
                <a:gd name="connsiteY54" fmla="*/ 2260315 h 2437108"/>
                <a:gd name="connsiteX55" fmla="*/ 71919 w 3801438"/>
                <a:gd name="connsiteY55" fmla="*/ 2291137 h 2437108"/>
                <a:gd name="connsiteX56" fmla="*/ 154112 w 3801438"/>
                <a:gd name="connsiteY56" fmla="*/ 2352782 h 2437108"/>
                <a:gd name="connsiteX57" fmla="*/ 184934 w 3801438"/>
                <a:gd name="connsiteY57" fmla="*/ 2373331 h 2437108"/>
                <a:gd name="connsiteX58" fmla="*/ 287676 w 3801438"/>
                <a:gd name="connsiteY58" fmla="*/ 2404153 h 2437108"/>
                <a:gd name="connsiteX59" fmla="*/ 369869 w 3801438"/>
                <a:gd name="connsiteY59" fmla="*/ 2414427 h 2437108"/>
                <a:gd name="connsiteX60" fmla="*/ 657546 w 3801438"/>
                <a:gd name="connsiteY60" fmla="*/ 2414427 h 2437108"/>
                <a:gd name="connsiteX61" fmla="*/ 688368 w 3801438"/>
                <a:gd name="connsiteY61" fmla="*/ 2393879 h 2437108"/>
                <a:gd name="connsiteX62" fmla="*/ 729465 w 3801438"/>
                <a:gd name="connsiteY62" fmla="*/ 2383605 h 2437108"/>
                <a:gd name="connsiteX63" fmla="*/ 801384 w 3801438"/>
                <a:gd name="connsiteY63" fmla="*/ 2363056 h 2437108"/>
                <a:gd name="connsiteX64" fmla="*/ 832206 w 3801438"/>
                <a:gd name="connsiteY64" fmla="*/ 2342508 h 2437108"/>
                <a:gd name="connsiteX65" fmla="*/ 863029 w 3801438"/>
                <a:gd name="connsiteY65" fmla="*/ 2332234 h 2437108"/>
                <a:gd name="connsiteX66" fmla="*/ 893851 w 3801438"/>
                <a:gd name="connsiteY66" fmla="*/ 2301411 h 2437108"/>
                <a:gd name="connsiteX67" fmla="*/ 955496 w 3801438"/>
                <a:gd name="connsiteY67" fmla="*/ 2280863 h 2437108"/>
                <a:gd name="connsiteX68" fmla="*/ 976045 w 3801438"/>
                <a:gd name="connsiteY68" fmla="*/ 2260315 h 2437108"/>
                <a:gd name="connsiteX69" fmla="*/ 1027415 w 3801438"/>
                <a:gd name="connsiteY69" fmla="*/ 2219218 h 2437108"/>
                <a:gd name="connsiteX70" fmla="*/ 1068512 w 3801438"/>
                <a:gd name="connsiteY70" fmla="*/ 2167847 h 2437108"/>
                <a:gd name="connsiteX71" fmla="*/ 1099334 w 3801438"/>
                <a:gd name="connsiteY71" fmla="*/ 2147299 h 2437108"/>
                <a:gd name="connsiteX72" fmla="*/ 1119883 w 3801438"/>
                <a:gd name="connsiteY72" fmla="*/ 2126751 h 2437108"/>
                <a:gd name="connsiteX73" fmla="*/ 1171254 w 3801438"/>
                <a:gd name="connsiteY73" fmla="*/ 2085654 h 2437108"/>
                <a:gd name="connsiteX74" fmla="*/ 1191802 w 3801438"/>
                <a:gd name="connsiteY74" fmla="*/ 2054832 h 2437108"/>
                <a:gd name="connsiteX75" fmla="*/ 1212350 w 3801438"/>
                <a:gd name="connsiteY75" fmla="*/ 2013735 h 2437108"/>
                <a:gd name="connsiteX76" fmla="*/ 1243173 w 3801438"/>
                <a:gd name="connsiteY76" fmla="*/ 1993187 h 2437108"/>
                <a:gd name="connsiteX77" fmla="*/ 1273995 w 3801438"/>
                <a:gd name="connsiteY77" fmla="*/ 1900719 h 2437108"/>
                <a:gd name="connsiteX78" fmla="*/ 1284269 w 3801438"/>
                <a:gd name="connsiteY78" fmla="*/ 1869897 h 2437108"/>
                <a:gd name="connsiteX79" fmla="*/ 1325366 w 3801438"/>
                <a:gd name="connsiteY79" fmla="*/ 1808252 h 2437108"/>
                <a:gd name="connsiteX80" fmla="*/ 1356188 w 3801438"/>
                <a:gd name="connsiteY80" fmla="*/ 1705510 h 2437108"/>
                <a:gd name="connsiteX81" fmla="*/ 1376737 w 3801438"/>
                <a:gd name="connsiteY81" fmla="*/ 1664414 h 2437108"/>
                <a:gd name="connsiteX82" fmla="*/ 1397285 w 3801438"/>
                <a:gd name="connsiteY82" fmla="*/ 1592495 h 2437108"/>
                <a:gd name="connsiteX83" fmla="*/ 1407559 w 3801438"/>
                <a:gd name="connsiteY83" fmla="*/ 1551398 h 2437108"/>
                <a:gd name="connsiteX84" fmla="*/ 1417833 w 3801438"/>
                <a:gd name="connsiteY84" fmla="*/ 1520576 h 2437108"/>
                <a:gd name="connsiteX85" fmla="*/ 1428107 w 3801438"/>
                <a:gd name="connsiteY85" fmla="*/ 1479479 h 2437108"/>
                <a:gd name="connsiteX86" fmla="*/ 1458930 w 3801438"/>
                <a:gd name="connsiteY86" fmla="*/ 1376737 h 2437108"/>
                <a:gd name="connsiteX87" fmla="*/ 1479478 w 3801438"/>
                <a:gd name="connsiteY87" fmla="*/ 1109609 h 2437108"/>
                <a:gd name="connsiteX88" fmla="*/ 1489752 w 3801438"/>
                <a:gd name="connsiteY88" fmla="*/ 1078787 h 2437108"/>
                <a:gd name="connsiteX89" fmla="*/ 1510301 w 3801438"/>
                <a:gd name="connsiteY89" fmla="*/ 1037690 h 2437108"/>
                <a:gd name="connsiteX90" fmla="*/ 1530849 w 3801438"/>
                <a:gd name="connsiteY90" fmla="*/ 1006868 h 2437108"/>
                <a:gd name="connsiteX91" fmla="*/ 1551397 w 3801438"/>
                <a:gd name="connsiteY91" fmla="*/ 986319 h 2437108"/>
                <a:gd name="connsiteX92" fmla="*/ 1561672 w 3801438"/>
                <a:gd name="connsiteY92" fmla="*/ 955497 h 2437108"/>
                <a:gd name="connsiteX93" fmla="*/ 1592494 w 3801438"/>
                <a:gd name="connsiteY93" fmla="*/ 945223 h 2437108"/>
                <a:gd name="connsiteX94" fmla="*/ 1623316 w 3801438"/>
                <a:gd name="connsiteY94" fmla="*/ 924674 h 2437108"/>
                <a:gd name="connsiteX95" fmla="*/ 1654139 w 3801438"/>
                <a:gd name="connsiteY95" fmla="*/ 914400 h 2437108"/>
                <a:gd name="connsiteX96" fmla="*/ 1726058 w 3801438"/>
                <a:gd name="connsiteY96" fmla="*/ 873304 h 2437108"/>
                <a:gd name="connsiteX97" fmla="*/ 1756881 w 3801438"/>
                <a:gd name="connsiteY97" fmla="*/ 863029 h 2437108"/>
                <a:gd name="connsiteX98" fmla="*/ 1818525 w 3801438"/>
                <a:gd name="connsiteY98" fmla="*/ 821933 h 2437108"/>
                <a:gd name="connsiteX99" fmla="*/ 1880170 w 3801438"/>
                <a:gd name="connsiteY99" fmla="*/ 801385 h 2437108"/>
                <a:gd name="connsiteX100" fmla="*/ 1910993 w 3801438"/>
                <a:gd name="connsiteY100" fmla="*/ 780836 h 2437108"/>
                <a:gd name="connsiteX101" fmla="*/ 2054831 w 3801438"/>
                <a:gd name="connsiteY101" fmla="*/ 760288 h 2437108"/>
                <a:gd name="connsiteX102" fmla="*/ 2640458 w 3801438"/>
                <a:gd name="connsiteY102" fmla="*/ 750014 h 2437108"/>
                <a:gd name="connsiteX103" fmla="*/ 2897312 w 3801438"/>
                <a:gd name="connsiteY103" fmla="*/ 719191 h 2437108"/>
                <a:gd name="connsiteX104" fmla="*/ 3010328 w 3801438"/>
                <a:gd name="connsiteY104" fmla="*/ 698643 h 2437108"/>
                <a:gd name="connsiteX105" fmla="*/ 3174714 w 3801438"/>
                <a:gd name="connsiteY105" fmla="*/ 688369 h 2437108"/>
                <a:gd name="connsiteX106" fmla="*/ 3226085 w 3801438"/>
                <a:gd name="connsiteY106" fmla="*/ 678095 h 2437108"/>
                <a:gd name="connsiteX107" fmla="*/ 3267182 w 3801438"/>
                <a:gd name="connsiteY107" fmla="*/ 667820 h 2437108"/>
                <a:gd name="connsiteX108" fmla="*/ 3339101 w 3801438"/>
                <a:gd name="connsiteY108" fmla="*/ 657546 h 2437108"/>
                <a:gd name="connsiteX109" fmla="*/ 3380197 w 3801438"/>
                <a:gd name="connsiteY109" fmla="*/ 636998 h 2437108"/>
                <a:gd name="connsiteX110" fmla="*/ 3441842 w 3801438"/>
                <a:gd name="connsiteY110" fmla="*/ 616450 h 2437108"/>
                <a:gd name="connsiteX111" fmla="*/ 3524036 w 3801438"/>
                <a:gd name="connsiteY111" fmla="*/ 554805 h 2437108"/>
                <a:gd name="connsiteX112" fmla="*/ 3554858 w 3801438"/>
                <a:gd name="connsiteY112" fmla="*/ 493160 h 2437108"/>
                <a:gd name="connsiteX113" fmla="*/ 3575406 w 3801438"/>
                <a:gd name="connsiteY113" fmla="*/ 462337 h 2437108"/>
                <a:gd name="connsiteX114" fmla="*/ 3595955 w 3801438"/>
                <a:gd name="connsiteY114" fmla="*/ 421241 h 2437108"/>
                <a:gd name="connsiteX115" fmla="*/ 3606229 w 3801438"/>
                <a:gd name="connsiteY115" fmla="*/ 390418 h 2437108"/>
                <a:gd name="connsiteX116" fmla="*/ 3626777 w 3801438"/>
                <a:gd name="connsiteY116" fmla="*/ 359596 h 2437108"/>
                <a:gd name="connsiteX117" fmla="*/ 3657600 w 3801438"/>
                <a:gd name="connsiteY117" fmla="*/ 267128 h 2437108"/>
                <a:gd name="connsiteX118" fmla="*/ 3678148 w 3801438"/>
                <a:gd name="connsiteY118" fmla="*/ 205483 h 2437108"/>
                <a:gd name="connsiteX119" fmla="*/ 3688422 w 3801438"/>
                <a:gd name="connsiteY119" fmla="*/ 143838 h 2437108"/>
                <a:gd name="connsiteX120" fmla="*/ 3708970 w 3801438"/>
                <a:gd name="connsiteY120" fmla="*/ 0 h 2437108"/>
                <a:gd name="connsiteX121" fmla="*/ 3729519 w 3801438"/>
                <a:gd name="connsiteY121" fmla="*/ 30823 h 243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801438" h="2437108">
                  <a:moveTo>
                    <a:pt x="3801438" y="61645"/>
                  </a:moveTo>
                  <a:lnTo>
                    <a:pt x="3801438" y="61645"/>
                  </a:lnTo>
                  <a:cubicBezTo>
                    <a:pt x="3471192" y="24952"/>
                    <a:pt x="3681791" y="44475"/>
                    <a:pt x="2969231" y="61645"/>
                  </a:cubicBezTo>
                  <a:cubicBezTo>
                    <a:pt x="2931415" y="62556"/>
                    <a:pt x="2893964" y="69484"/>
                    <a:pt x="2856215" y="71919"/>
                  </a:cubicBezTo>
                  <a:cubicBezTo>
                    <a:pt x="2787777" y="76334"/>
                    <a:pt x="2719212" y="78492"/>
                    <a:pt x="2650732" y="82194"/>
                  </a:cubicBezTo>
                  <a:cubicBezTo>
                    <a:pt x="2283192" y="102062"/>
                    <a:pt x="2688687" y="83224"/>
                    <a:pt x="2239766" y="102742"/>
                  </a:cubicBezTo>
                  <a:lnTo>
                    <a:pt x="2147299" y="113016"/>
                  </a:lnTo>
                  <a:lnTo>
                    <a:pt x="2044557" y="123290"/>
                  </a:lnTo>
                  <a:cubicBezTo>
                    <a:pt x="2020506" y="126119"/>
                    <a:pt x="1996689" y="130735"/>
                    <a:pt x="1972638" y="133564"/>
                  </a:cubicBezTo>
                  <a:cubicBezTo>
                    <a:pt x="1757062" y="158925"/>
                    <a:pt x="1966403" y="130050"/>
                    <a:pt x="1797977" y="154113"/>
                  </a:cubicBezTo>
                  <a:cubicBezTo>
                    <a:pt x="1727630" y="177562"/>
                    <a:pt x="1777837" y="162607"/>
                    <a:pt x="1643865" y="184935"/>
                  </a:cubicBezTo>
                  <a:cubicBezTo>
                    <a:pt x="1629937" y="187256"/>
                    <a:pt x="1616575" y="192250"/>
                    <a:pt x="1602768" y="195209"/>
                  </a:cubicBezTo>
                  <a:cubicBezTo>
                    <a:pt x="1568618" y="202527"/>
                    <a:pt x="1534274" y="208908"/>
                    <a:pt x="1500027" y="215758"/>
                  </a:cubicBezTo>
                  <a:cubicBezTo>
                    <a:pt x="1489407" y="217882"/>
                    <a:pt x="1479824" y="223908"/>
                    <a:pt x="1469204" y="226032"/>
                  </a:cubicBezTo>
                  <a:cubicBezTo>
                    <a:pt x="1445458" y="230781"/>
                    <a:pt x="1421172" y="232325"/>
                    <a:pt x="1397285" y="236306"/>
                  </a:cubicBezTo>
                  <a:cubicBezTo>
                    <a:pt x="1371859" y="240544"/>
                    <a:pt x="1330681" y="249465"/>
                    <a:pt x="1304818" y="256854"/>
                  </a:cubicBezTo>
                  <a:cubicBezTo>
                    <a:pt x="1294405" y="259829"/>
                    <a:pt x="1284408" y="264153"/>
                    <a:pt x="1273995" y="267128"/>
                  </a:cubicBezTo>
                  <a:cubicBezTo>
                    <a:pt x="1260418" y="271007"/>
                    <a:pt x="1246476" y="273523"/>
                    <a:pt x="1232899" y="277402"/>
                  </a:cubicBezTo>
                  <a:cubicBezTo>
                    <a:pt x="1222486" y="280377"/>
                    <a:pt x="1212525" y="284827"/>
                    <a:pt x="1202076" y="287677"/>
                  </a:cubicBezTo>
                  <a:cubicBezTo>
                    <a:pt x="1174830" y="295108"/>
                    <a:pt x="1147281" y="301376"/>
                    <a:pt x="1119883" y="308225"/>
                  </a:cubicBezTo>
                  <a:lnTo>
                    <a:pt x="1078786" y="318499"/>
                  </a:lnTo>
                  <a:cubicBezTo>
                    <a:pt x="996126" y="359829"/>
                    <a:pt x="1076256" y="324270"/>
                    <a:pt x="934948" y="359596"/>
                  </a:cubicBezTo>
                  <a:lnTo>
                    <a:pt x="852755" y="380144"/>
                  </a:lnTo>
                  <a:cubicBezTo>
                    <a:pt x="839056" y="383569"/>
                    <a:pt x="825054" y="385953"/>
                    <a:pt x="811658" y="390418"/>
                  </a:cubicBezTo>
                  <a:lnTo>
                    <a:pt x="780836" y="400692"/>
                  </a:lnTo>
                  <a:cubicBezTo>
                    <a:pt x="770562" y="407542"/>
                    <a:pt x="761058" y="415719"/>
                    <a:pt x="750013" y="421241"/>
                  </a:cubicBezTo>
                  <a:cubicBezTo>
                    <a:pt x="740327" y="426084"/>
                    <a:pt x="728477" y="425943"/>
                    <a:pt x="719191" y="431515"/>
                  </a:cubicBezTo>
                  <a:cubicBezTo>
                    <a:pt x="710885" y="436499"/>
                    <a:pt x="707306" y="447731"/>
                    <a:pt x="698642" y="452063"/>
                  </a:cubicBezTo>
                  <a:cubicBezTo>
                    <a:pt x="679269" y="461749"/>
                    <a:pt x="636997" y="472611"/>
                    <a:pt x="636997" y="472611"/>
                  </a:cubicBezTo>
                  <a:cubicBezTo>
                    <a:pt x="587392" y="522218"/>
                    <a:pt x="650419" y="461876"/>
                    <a:pt x="585627" y="513708"/>
                  </a:cubicBezTo>
                  <a:cubicBezTo>
                    <a:pt x="578063" y="519759"/>
                    <a:pt x="572827" y="528444"/>
                    <a:pt x="565078" y="534256"/>
                  </a:cubicBezTo>
                  <a:cubicBezTo>
                    <a:pt x="545321" y="549074"/>
                    <a:pt x="523981" y="561654"/>
                    <a:pt x="503433" y="575353"/>
                  </a:cubicBezTo>
                  <a:cubicBezTo>
                    <a:pt x="491343" y="583413"/>
                    <a:pt x="484434" y="597731"/>
                    <a:pt x="472611" y="606176"/>
                  </a:cubicBezTo>
                  <a:cubicBezTo>
                    <a:pt x="460148" y="615078"/>
                    <a:pt x="445213" y="619875"/>
                    <a:pt x="431514" y="626724"/>
                  </a:cubicBezTo>
                  <a:cubicBezTo>
                    <a:pt x="416259" y="649607"/>
                    <a:pt x="411330" y="661366"/>
                    <a:pt x="390418" y="678095"/>
                  </a:cubicBezTo>
                  <a:cubicBezTo>
                    <a:pt x="380776" y="685809"/>
                    <a:pt x="369869" y="691794"/>
                    <a:pt x="359595" y="698643"/>
                  </a:cubicBezTo>
                  <a:cubicBezTo>
                    <a:pt x="352746" y="708917"/>
                    <a:pt x="347178" y="720172"/>
                    <a:pt x="339047" y="729465"/>
                  </a:cubicBezTo>
                  <a:cubicBezTo>
                    <a:pt x="323100" y="747690"/>
                    <a:pt x="301109" y="760686"/>
                    <a:pt x="287676" y="780836"/>
                  </a:cubicBezTo>
                  <a:cubicBezTo>
                    <a:pt x="280827" y="791110"/>
                    <a:pt x="274842" y="802017"/>
                    <a:pt x="267128" y="811659"/>
                  </a:cubicBezTo>
                  <a:cubicBezTo>
                    <a:pt x="261077" y="819223"/>
                    <a:pt x="252391" y="824458"/>
                    <a:pt x="246579" y="832207"/>
                  </a:cubicBezTo>
                  <a:cubicBezTo>
                    <a:pt x="231761" y="851964"/>
                    <a:pt x="222946" y="876390"/>
                    <a:pt x="205483" y="893852"/>
                  </a:cubicBezTo>
                  <a:cubicBezTo>
                    <a:pt x="195209" y="904126"/>
                    <a:pt x="183962" y="913512"/>
                    <a:pt x="174660" y="924674"/>
                  </a:cubicBezTo>
                  <a:cubicBezTo>
                    <a:pt x="137858" y="968837"/>
                    <a:pt x="167004" y="939986"/>
                    <a:pt x="143838" y="986319"/>
                  </a:cubicBezTo>
                  <a:cubicBezTo>
                    <a:pt x="138316" y="997364"/>
                    <a:pt x="128812" y="1006098"/>
                    <a:pt x="123290" y="1017142"/>
                  </a:cubicBezTo>
                  <a:cubicBezTo>
                    <a:pt x="80752" y="1102216"/>
                    <a:pt x="151355" y="990452"/>
                    <a:pt x="92467" y="1078787"/>
                  </a:cubicBezTo>
                  <a:cubicBezTo>
                    <a:pt x="89042" y="1095911"/>
                    <a:pt x="85981" y="1113111"/>
                    <a:pt x="82193" y="1130158"/>
                  </a:cubicBezTo>
                  <a:cubicBezTo>
                    <a:pt x="79130" y="1143942"/>
                    <a:pt x="74240" y="1157326"/>
                    <a:pt x="71919" y="1171254"/>
                  </a:cubicBezTo>
                  <a:cubicBezTo>
                    <a:pt x="63957" y="1219028"/>
                    <a:pt x="58220" y="1267146"/>
                    <a:pt x="51370" y="1315092"/>
                  </a:cubicBezTo>
                  <a:cubicBezTo>
                    <a:pt x="48424" y="1335714"/>
                    <a:pt x="44264" y="1356147"/>
                    <a:pt x="41096" y="1376737"/>
                  </a:cubicBezTo>
                  <a:cubicBezTo>
                    <a:pt x="37414" y="1400672"/>
                    <a:pt x="34803" y="1424769"/>
                    <a:pt x="30822" y="1448656"/>
                  </a:cubicBezTo>
                  <a:cubicBezTo>
                    <a:pt x="17288" y="1529864"/>
                    <a:pt x="19308" y="1478331"/>
                    <a:pt x="10274" y="1582220"/>
                  </a:cubicBezTo>
                  <a:cubicBezTo>
                    <a:pt x="5814" y="1633511"/>
                    <a:pt x="3425" y="1684962"/>
                    <a:pt x="0" y="1736333"/>
                  </a:cubicBezTo>
                  <a:cubicBezTo>
                    <a:pt x="3425" y="1845924"/>
                    <a:pt x="4019" y="1955640"/>
                    <a:pt x="10274" y="2065106"/>
                  </a:cubicBezTo>
                  <a:cubicBezTo>
                    <a:pt x="10892" y="2075918"/>
                    <a:pt x="18113" y="2085376"/>
                    <a:pt x="20548" y="2095928"/>
                  </a:cubicBezTo>
                  <a:cubicBezTo>
                    <a:pt x="57742" y="2257106"/>
                    <a:pt x="22362" y="2142469"/>
                    <a:pt x="61645" y="2260315"/>
                  </a:cubicBezTo>
                  <a:cubicBezTo>
                    <a:pt x="65070" y="2270589"/>
                    <a:pt x="64261" y="2283479"/>
                    <a:pt x="71919" y="2291137"/>
                  </a:cubicBezTo>
                  <a:cubicBezTo>
                    <a:pt x="109930" y="2329150"/>
                    <a:pt x="84404" y="2306310"/>
                    <a:pt x="154112" y="2352782"/>
                  </a:cubicBezTo>
                  <a:cubicBezTo>
                    <a:pt x="164386" y="2359631"/>
                    <a:pt x="172955" y="2370336"/>
                    <a:pt x="184934" y="2373331"/>
                  </a:cubicBezTo>
                  <a:cubicBezTo>
                    <a:pt x="247044" y="2388858"/>
                    <a:pt x="212635" y="2379140"/>
                    <a:pt x="287676" y="2404153"/>
                  </a:cubicBezTo>
                  <a:cubicBezTo>
                    <a:pt x="313870" y="2412884"/>
                    <a:pt x="342471" y="2411002"/>
                    <a:pt x="369869" y="2414427"/>
                  </a:cubicBezTo>
                  <a:cubicBezTo>
                    <a:pt x="476824" y="2450078"/>
                    <a:pt x="430674" y="2438734"/>
                    <a:pt x="657546" y="2414427"/>
                  </a:cubicBezTo>
                  <a:cubicBezTo>
                    <a:pt x="669824" y="2413112"/>
                    <a:pt x="677019" y="2398743"/>
                    <a:pt x="688368" y="2393879"/>
                  </a:cubicBezTo>
                  <a:cubicBezTo>
                    <a:pt x="701347" y="2388317"/>
                    <a:pt x="715888" y="2387484"/>
                    <a:pt x="729465" y="2383605"/>
                  </a:cubicBezTo>
                  <a:cubicBezTo>
                    <a:pt x="832682" y="2354115"/>
                    <a:pt x="672853" y="2395191"/>
                    <a:pt x="801384" y="2363056"/>
                  </a:cubicBezTo>
                  <a:cubicBezTo>
                    <a:pt x="811658" y="2356207"/>
                    <a:pt x="821162" y="2348030"/>
                    <a:pt x="832206" y="2342508"/>
                  </a:cubicBezTo>
                  <a:cubicBezTo>
                    <a:pt x="841893" y="2337665"/>
                    <a:pt x="854018" y="2338241"/>
                    <a:pt x="863029" y="2332234"/>
                  </a:cubicBezTo>
                  <a:cubicBezTo>
                    <a:pt x="875119" y="2324174"/>
                    <a:pt x="881150" y="2308467"/>
                    <a:pt x="893851" y="2301411"/>
                  </a:cubicBezTo>
                  <a:cubicBezTo>
                    <a:pt x="912785" y="2290892"/>
                    <a:pt x="955496" y="2280863"/>
                    <a:pt x="955496" y="2280863"/>
                  </a:cubicBezTo>
                  <a:cubicBezTo>
                    <a:pt x="962346" y="2274014"/>
                    <a:pt x="968481" y="2266366"/>
                    <a:pt x="976045" y="2260315"/>
                  </a:cubicBezTo>
                  <a:cubicBezTo>
                    <a:pt x="1005716" y="2236579"/>
                    <a:pt x="1005362" y="2246784"/>
                    <a:pt x="1027415" y="2219218"/>
                  </a:cubicBezTo>
                  <a:cubicBezTo>
                    <a:pt x="1051144" y="2189557"/>
                    <a:pt x="1040953" y="2189894"/>
                    <a:pt x="1068512" y="2167847"/>
                  </a:cubicBezTo>
                  <a:cubicBezTo>
                    <a:pt x="1078154" y="2160133"/>
                    <a:pt x="1089692" y="2155013"/>
                    <a:pt x="1099334" y="2147299"/>
                  </a:cubicBezTo>
                  <a:cubicBezTo>
                    <a:pt x="1106898" y="2141248"/>
                    <a:pt x="1112319" y="2132802"/>
                    <a:pt x="1119883" y="2126751"/>
                  </a:cubicBezTo>
                  <a:cubicBezTo>
                    <a:pt x="1149544" y="2103022"/>
                    <a:pt x="1149207" y="2113213"/>
                    <a:pt x="1171254" y="2085654"/>
                  </a:cubicBezTo>
                  <a:cubicBezTo>
                    <a:pt x="1178968" y="2076012"/>
                    <a:pt x="1185676" y="2065553"/>
                    <a:pt x="1191802" y="2054832"/>
                  </a:cubicBezTo>
                  <a:cubicBezTo>
                    <a:pt x="1199401" y="2041534"/>
                    <a:pt x="1202545" y="2025501"/>
                    <a:pt x="1212350" y="2013735"/>
                  </a:cubicBezTo>
                  <a:cubicBezTo>
                    <a:pt x="1220255" y="2004249"/>
                    <a:pt x="1232899" y="2000036"/>
                    <a:pt x="1243173" y="1993187"/>
                  </a:cubicBezTo>
                  <a:lnTo>
                    <a:pt x="1273995" y="1900719"/>
                  </a:lnTo>
                  <a:cubicBezTo>
                    <a:pt x="1277420" y="1890445"/>
                    <a:pt x="1278262" y="1878908"/>
                    <a:pt x="1284269" y="1869897"/>
                  </a:cubicBezTo>
                  <a:lnTo>
                    <a:pt x="1325366" y="1808252"/>
                  </a:lnTo>
                  <a:cubicBezTo>
                    <a:pt x="1332739" y="1778758"/>
                    <a:pt x="1343682" y="1730521"/>
                    <a:pt x="1356188" y="1705510"/>
                  </a:cubicBezTo>
                  <a:lnTo>
                    <a:pt x="1376737" y="1664414"/>
                  </a:lnTo>
                  <a:cubicBezTo>
                    <a:pt x="1408856" y="1535936"/>
                    <a:pt x="1367806" y="1695672"/>
                    <a:pt x="1397285" y="1592495"/>
                  </a:cubicBezTo>
                  <a:cubicBezTo>
                    <a:pt x="1401164" y="1578918"/>
                    <a:pt x="1403680" y="1564975"/>
                    <a:pt x="1407559" y="1551398"/>
                  </a:cubicBezTo>
                  <a:cubicBezTo>
                    <a:pt x="1410534" y="1540985"/>
                    <a:pt x="1414858" y="1530989"/>
                    <a:pt x="1417833" y="1520576"/>
                  </a:cubicBezTo>
                  <a:cubicBezTo>
                    <a:pt x="1421712" y="1506999"/>
                    <a:pt x="1424049" y="1493004"/>
                    <a:pt x="1428107" y="1479479"/>
                  </a:cubicBezTo>
                  <a:cubicBezTo>
                    <a:pt x="1465628" y="1354410"/>
                    <a:pt x="1435249" y="1471461"/>
                    <a:pt x="1458930" y="1376737"/>
                  </a:cubicBezTo>
                  <a:cubicBezTo>
                    <a:pt x="1464118" y="1267788"/>
                    <a:pt x="1456519" y="1201447"/>
                    <a:pt x="1479478" y="1109609"/>
                  </a:cubicBezTo>
                  <a:cubicBezTo>
                    <a:pt x="1482105" y="1099103"/>
                    <a:pt x="1485486" y="1088741"/>
                    <a:pt x="1489752" y="1078787"/>
                  </a:cubicBezTo>
                  <a:cubicBezTo>
                    <a:pt x="1495785" y="1064709"/>
                    <a:pt x="1502702" y="1050988"/>
                    <a:pt x="1510301" y="1037690"/>
                  </a:cubicBezTo>
                  <a:cubicBezTo>
                    <a:pt x="1516427" y="1026969"/>
                    <a:pt x="1523135" y="1016510"/>
                    <a:pt x="1530849" y="1006868"/>
                  </a:cubicBezTo>
                  <a:cubicBezTo>
                    <a:pt x="1536900" y="999304"/>
                    <a:pt x="1544548" y="993169"/>
                    <a:pt x="1551397" y="986319"/>
                  </a:cubicBezTo>
                  <a:cubicBezTo>
                    <a:pt x="1554822" y="976045"/>
                    <a:pt x="1554014" y="963155"/>
                    <a:pt x="1561672" y="955497"/>
                  </a:cubicBezTo>
                  <a:cubicBezTo>
                    <a:pt x="1569330" y="947839"/>
                    <a:pt x="1582808" y="950066"/>
                    <a:pt x="1592494" y="945223"/>
                  </a:cubicBezTo>
                  <a:cubicBezTo>
                    <a:pt x="1603538" y="939701"/>
                    <a:pt x="1612272" y="930196"/>
                    <a:pt x="1623316" y="924674"/>
                  </a:cubicBezTo>
                  <a:cubicBezTo>
                    <a:pt x="1633003" y="919831"/>
                    <a:pt x="1644185" y="918666"/>
                    <a:pt x="1654139" y="914400"/>
                  </a:cubicBezTo>
                  <a:cubicBezTo>
                    <a:pt x="1780200" y="860375"/>
                    <a:pt x="1622898" y="924885"/>
                    <a:pt x="1726058" y="873304"/>
                  </a:cubicBezTo>
                  <a:cubicBezTo>
                    <a:pt x="1735745" y="868461"/>
                    <a:pt x="1747414" y="868289"/>
                    <a:pt x="1756881" y="863029"/>
                  </a:cubicBezTo>
                  <a:cubicBezTo>
                    <a:pt x="1778469" y="851036"/>
                    <a:pt x="1797977" y="835632"/>
                    <a:pt x="1818525" y="821933"/>
                  </a:cubicBezTo>
                  <a:cubicBezTo>
                    <a:pt x="1836547" y="809918"/>
                    <a:pt x="1880170" y="801385"/>
                    <a:pt x="1880170" y="801385"/>
                  </a:cubicBezTo>
                  <a:cubicBezTo>
                    <a:pt x="1890444" y="794535"/>
                    <a:pt x="1899431" y="785172"/>
                    <a:pt x="1910993" y="780836"/>
                  </a:cubicBezTo>
                  <a:cubicBezTo>
                    <a:pt x="1936756" y="771175"/>
                    <a:pt x="2044490" y="760601"/>
                    <a:pt x="2054831" y="760288"/>
                  </a:cubicBezTo>
                  <a:cubicBezTo>
                    <a:pt x="2249980" y="754374"/>
                    <a:pt x="2445249" y="753439"/>
                    <a:pt x="2640458" y="750014"/>
                  </a:cubicBezTo>
                  <a:cubicBezTo>
                    <a:pt x="2703106" y="743053"/>
                    <a:pt x="2821134" y="731887"/>
                    <a:pt x="2897312" y="719191"/>
                  </a:cubicBezTo>
                  <a:cubicBezTo>
                    <a:pt x="2934586" y="712979"/>
                    <a:pt x="2972643" y="702069"/>
                    <a:pt x="3010328" y="698643"/>
                  </a:cubicBezTo>
                  <a:cubicBezTo>
                    <a:pt x="3065005" y="693672"/>
                    <a:pt x="3119919" y="691794"/>
                    <a:pt x="3174714" y="688369"/>
                  </a:cubicBezTo>
                  <a:cubicBezTo>
                    <a:pt x="3191838" y="684944"/>
                    <a:pt x="3209038" y="681883"/>
                    <a:pt x="3226085" y="678095"/>
                  </a:cubicBezTo>
                  <a:cubicBezTo>
                    <a:pt x="3239869" y="675032"/>
                    <a:pt x="3253289" y="670346"/>
                    <a:pt x="3267182" y="667820"/>
                  </a:cubicBezTo>
                  <a:cubicBezTo>
                    <a:pt x="3291008" y="663488"/>
                    <a:pt x="3315128" y="660971"/>
                    <a:pt x="3339101" y="657546"/>
                  </a:cubicBezTo>
                  <a:cubicBezTo>
                    <a:pt x="3352800" y="650697"/>
                    <a:pt x="3365977" y="642686"/>
                    <a:pt x="3380197" y="636998"/>
                  </a:cubicBezTo>
                  <a:cubicBezTo>
                    <a:pt x="3400308" y="628954"/>
                    <a:pt x="3441842" y="616450"/>
                    <a:pt x="3441842" y="616450"/>
                  </a:cubicBezTo>
                  <a:cubicBezTo>
                    <a:pt x="3470005" y="597674"/>
                    <a:pt x="3502318" y="581953"/>
                    <a:pt x="3524036" y="554805"/>
                  </a:cubicBezTo>
                  <a:cubicBezTo>
                    <a:pt x="3563292" y="505736"/>
                    <a:pt x="3529540" y="543796"/>
                    <a:pt x="3554858" y="493160"/>
                  </a:cubicBezTo>
                  <a:cubicBezTo>
                    <a:pt x="3560380" y="482115"/>
                    <a:pt x="3569280" y="473058"/>
                    <a:pt x="3575406" y="462337"/>
                  </a:cubicBezTo>
                  <a:cubicBezTo>
                    <a:pt x="3583005" y="449039"/>
                    <a:pt x="3589922" y="435318"/>
                    <a:pt x="3595955" y="421241"/>
                  </a:cubicBezTo>
                  <a:cubicBezTo>
                    <a:pt x="3600221" y="411287"/>
                    <a:pt x="3601386" y="400105"/>
                    <a:pt x="3606229" y="390418"/>
                  </a:cubicBezTo>
                  <a:cubicBezTo>
                    <a:pt x="3611751" y="379374"/>
                    <a:pt x="3619928" y="369870"/>
                    <a:pt x="3626777" y="359596"/>
                  </a:cubicBezTo>
                  <a:lnTo>
                    <a:pt x="3657600" y="267128"/>
                  </a:lnTo>
                  <a:lnTo>
                    <a:pt x="3678148" y="205483"/>
                  </a:lnTo>
                  <a:cubicBezTo>
                    <a:pt x="3681573" y="184935"/>
                    <a:pt x="3684057" y="164207"/>
                    <a:pt x="3688422" y="143838"/>
                  </a:cubicBezTo>
                  <a:cubicBezTo>
                    <a:pt x="3713954" y="24689"/>
                    <a:pt x="3708970" y="102271"/>
                    <a:pt x="3708970" y="0"/>
                  </a:cubicBezTo>
                  <a:lnTo>
                    <a:pt x="3729519" y="3082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3298004" y="5147353"/>
              <a:ext cx="359596" cy="452063"/>
            </a:xfrm>
            <a:custGeom>
              <a:avLst/>
              <a:gdLst>
                <a:gd name="connsiteX0" fmla="*/ 0 w 359596"/>
                <a:gd name="connsiteY0" fmla="*/ 0 h 452063"/>
                <a:gd name="connsiteX1" fmla="*/ 0 w 359596"/>
                <a:gd name="connsiteY1" fmla="*/ 0 h 452063"/>
                <a:gd name="connsiteX2" fmla="*/ 61645 w 359596"/>
                <a:gd name="connsiteY2" fmla="*/ 71919 h 452063"/>
                <a:gd name="connsiteX3" fmla="*/ 123290 w 359596"/>
                <a:gd name="connsiteY3" fmla="*/ 164386 h 452063"/>
                <a:gd name="connsiteX4" fmla="*/ 143839 w 359596"/>
                <a:gd name="connsiteY4" fmla="*/ 184935 h 452063"/>
                <a:gd name="connsiteX5" fmla="*/ 195209 w 359596"/>
                <a:gd name="connsiteY5" fmla="*/ 246580 h 452063"/>
                <a:gd name="connsiteX6" fmla="*/ 267129 w 359596"/>
                <a:gd name="connsiteY6" fmla="*/ 339047 h 452063"/>
                <a:gd name="connsiteX7" fmla="*/ 328774 w 359596"/>
                <a:gd name="connsiteY7" fmla="*/ 410966 h 452063"/>
                <a:gd name="connsiteX8" fmla="*/ 349322 w 359596"/>
                <a:gd name="connsiteY8" fmla="*/ 441789 h 452063"/>
                <a:gd name="connsiteX9" fmla="*/ 359596 w 359596"/>
                <a:gd name="connsiteY9" fmla="*/ 452063 h 452063"/>
                <a:gd name="connsiteX10" fmla="*/ 359596 w 359596"/>
                <a:gd name="connsiteY10" fmla="*/ 452063 h 4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9596" h="452063">
                  <a:moveTo>
                    <a:pt x="0" y="0"/>
                  </a:moveTo>
                  <a:lnTo>
                    <a:pt x="0" y="0"/>
                  </a:lnTo>
                  <a:cubicBezTo>
                    <a:pt x="20548" y="23973"/>
                    <a:pt x="42394" y="46892"/>
                    <a:pt x="61645" y="71919"/>
                  </a:cubicBezTo>
                  <a:cubicBezTo>
                    <a:pt x="61648" y="71923"/>
                    <a:pt x="113014" y="148973"/>
                    <a:pt x="123290" y="164386"/>
                  </a:cubicBezTo>
                  <a:cubicBezTo>
                    <a:pt x="128663" y="172446"/>
                    <a:pt x="137788" y="177371"/>
                    <a:pt x="143839" y="184935"/>
                  </a:cubicBezTo>
                  <a:cubicBezTo>
                    <a:pt x="201060" y="256460"/>
                    <a:pt x="121987" y="173355"/>
                    <a:pt x="195209" y="246580"/>
                  </a:cubicBezTo>
                  <a:cubicBezTo>
                    <a:pt x="223285" y="330800"/>
                    <a:pt x="174721" y="200435"/>
                    <a:pt x="267129" y="339047"/>
                  </a:cubicBezTo>
                  <a:cubicBezTo>
                    <a:pt x="298423" y="385989"/>
                    <a:pt x="278946" y="361138"/>
                    <a:pt x="328774" y="410966"/>
                  </a:cubicBezTo>
                  <a:cubicBezTo>
                    <a:pt x="337505" y="419697"/>
                    <a:pt x="341913" y="431910"/>
                    <a:pt x="349322" y="441789"/>
                  </a:cubicBezTo>
                  <a:cubicBezTo>
                    <a:pt x="352228" y="445664"/>
                    <a:pt x="356171" y="448638"/>
                    <a:pt x="359596" y="452063"/>
                  </a:cubicBezTo>
                  <a:lnTo>
                    <a:pt x="359596" y="45206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3349375" y="5003515"/>
              <a:ext cx="349322" cy="534256"/>
            </a:xfrm>
            <a:custGeom>
              <a:avLst/>
              <a:gdLst>
                <a:gd name="connsiteX0" fmla="*/ 0 w 349322"/>
                <a:gd name="connsiteY0" fmla="*/ 0 h 534256"/>
                <a:gd name="connsiteX1" fmla="*/ 0 w 349322"/>
                <a:gd name="connsiteY1" fmla="*/ 0 h 534256"/>
                <a:gd name="connsiteX2" fmla="*/ 30823 w 349322"/>
                <a:gd name="connsiteY2" fmla="*/ 82193 h 534256"/>
                <a:gd name="connsiteX3" fmla="*/ 41097 w 349322"/>
                <a:gd name="connsiteY3" fmla="*/ 113015 h 534256"/>
                <a:gd name="connsiteX4" fmla="*/ 82194 w 349322"/>
                <a:gd name="connsiteY4" fmla="*/ 174660 h 534256"/>
                <a:gd name="connsiteX5" fmla="*/ 123290 w 349322"/>
                <a:gd name="connsiteY5" fmla="*/ 226031 h 534256"/>
                <a:gd name="connsiteX6" fmla="*/ 164387 w 349322"/>
                <a:gd name="connsiteY6" fmla="*/ 287676 h 534256"/>
                <a:gd name="connsiteX7" fmla="*/ 205483 w 349322"/>
                <a:gd name="connsiteY7" fmla="*/ 339047 h 534256"/>
                <a:gd name="connsiteX8" fmla="*/ 236306 w 349322"/>
                <a:gd name="connsiteY8" fmla="*/ 349321 h 534256"/>
                <a:gd name="connsiteX9" fmla="*/ 256854 w 349322"/>
                <a:gd name="connsiteY9" fmla="*/ 380143 h 534256"/>
                <a:gd name="connsiteX10" fmla="*/ 267128 w 349322"/>
                <a:gd name="connsiteY10" fmla="*/ 410966 h 534256"/>
                <a:gd name="connsiteX11" fmla="*/ 308225 w 349322"/>
                <a:gd name="connsiteY11" fmla="*/ 452063 h 534256"/>
                <a:gd name="connsiteX12" fmla="*/ 339047 w 349322"/>
                <a:gd name="connsiteY12" fmla="*/ 513707 h 534256"/>
                <a:gd name="connsiteX13" fmla="*/ 349322 w 349322"/>
                <a:gd name="connsiteY13" fmla="*/ 534256 h 534256"/>
                <a:gd name="connsiteX14" fmla="*/ 349322 w 349322"/>
                <a:gd name="connsiteY14" fmla="*/ 534256 h 53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9322" h="534256">
                  <a:moveTo>
                    <a:pt x="0" y="0"/>
                  </a:moveTo>
                  <a:lnTo>
                    <a:pt x="0" y="0"/>
                  </a:lnTo>
                  <a:cubicBezTo>
                    <a:pt x="10274" y="27398"/>
                    <a:pt x="20823" y="54694"/>
                    <a:pt x="30823" y="82193"/>
                  </a:cubicBezTo>
                  <a:cubicBezTo>
                    <a:pt x="34524" y="92371"/>
                    <a:pt x="35838" y="103548"/>
                    <a:pt x="41097" y="113015"/>
                  </a:cubicBezTo>
                  <a:cubicBezTo>
                    <a:pt x="53091" y="134603"/>
                    <a:pt x="82194" y="174660"/>
                    <a:pt x="82194" y="174660"/>
                  </a:cubicBezTo>
                  <a:cubicBezTo>
                    <a:pt x="105330" y="244071"/>
                    <a:pt x="73244" y="168835"/>
                    <a:pt x="123290" y="226031"/>
                  </a:cubicBezTo>
                  <a:cubicBezTo>
                    <a:pt x="139553" y="244617"/>
                    <a:pt x="150688" y="267128"/>
                    <a:pt x="164387" y="287676"/>
                  </a:cubicBezTo>
                  <a:cubicBezTo>
                    <a:pt x="173719" y="301673"/>
                    <a:pt x="189218" y="329288"/>
                    <a:pt x="205483" y="339047"/>
                  </a:cubicBezTo>
                  <a:cubicBezTo>
                    <a:pt x="214770" y="344619"/>
                    <a:pt x="226032" y="345896"/>
                    <a:pt x="236306" y="349321"/>
                  </a:cubicBezTo>
                  <a:cubicBezTo>
                    <a:pt x="243155" y="359595"/>
                    <a:pt x="251332" y="369099"/>
                    <a:pt x="256854" y="380143"/>
                  </a:cubicBezTo>
                  <a:cubicBezTo>
                    <a:pt x="261697" y="389830"/>
                    <a:pt x="260833" y="402153"/>
                    <a:pt x="267128" y="410966"/>
                  </a:cubicBezTo>
                  <a:cubicBezTo>
                    <a:pt x="278388" y="426731"/>
                    <a:pt x="294526" y="438364"/>
                    <a:pt x="308225" y="452063"/>
                  </a:cubicBezTo>
                  <a:cubicBezTo>
                    <a:pt x="331318" y="475156"/>
                    <a:pt x="327905" y="485853"/>
                    <a:pt x="339047" y="513707"/>
                  </a:cubicBezTo>
                  <a:cubicBezTo>
                    <a:pt x="341891" y="520817"/>
                    <a:pt x="345897" y="527406"/>
                    <a:pt x="349322" y="534256"/>
                  </a:cubicBezTo>
                  <a:lnTo>
                    <a:pt x="349322" y="53425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698697" y="4407613"/>
              <a:ext cx="626762" cy="1099335"/>
            </a:xfrm>
            <a:custGeom>
              <a:avLst/>
              <a:gdLst>
                <a:gd name="connsiteX0" fmla="*/ 0 w 626762"/>
                <a:gd name="connsiteY0" fmla="*/ 1099335 h 1099335"/>
                <a:gd name="connsiteX1" fmla="*/ 0 w 626762"/>
                <a:gd name="connsiteY1" fmla="*/ 1099335 h 1099335"/>
                <a:gd name="connsiteX2" fmla="*/ 51370 w 626762"/>
                <a:gd name="connsiteY2" fmla="*/ 1017142 h 1099335"/>
                <a:gd name="connsiteX3" fmla="*/ 92467 w 626762"/>
                <a:gd name="connsiteY3" fmla="*/ 976045 h 1099335"/>
                <a:gd name="connsiteX4" fmla="*/ 123290 w 626762"/>
                <a:gd name="connsiteY4" fmla="*/ 934949 h 1099335"/>
                <a:gd name="connsiteX5" fmla="*/ 184934 w 626762"/>
                <a:gd name="connsiteY5" fmla="*/ 863030 h 1099335"/>
                <a:gd name="connsiteX6" fmla="*/ 226031 w 626762"/>
                <a:gd name="connsiteY6" fmla="*/ 801385 h 1099335"/>
                <a:gd name="connsiteX7" fmla="*/ 267128 w 626762"/>
                <a:gd name="connsiteY7" fmla="*/ 760288 h 1099335"/>
                <a:gd name="connsiteX8" fmla="*/ 277402 w 626762"/>
                <a:gd name="connsiteY8" fmla="*/ 729466 h 1099335"/>
                <a:gd name="connsiteX9" fmla="*/ 297950 w 626762"/>
                <a:gd name="connsiteY9" fmla="*/ 708917 h 1099335"/>
                <a:gd name="connsiteX10" fmla="*/ 339047 w 626762"/>
                <a:gd name="connsiteY10" fmla="*/ 647272 h 1099335"/>
                <a:gd name="connsiteX11" fmla="*/ 349321 w 626762"/>
                <a:gd name="connsiteY11" fmla="*/ 616450 h 1099335"/>
                <a:gd name="connsiteX12" fmla="*/ 369869 w 626762"/>
                <a:gd name="connsiteY12" fmla="*/ 575353 h 1099335"/>
                <a:gd name="connsiteX13" fmla="*/ 410966 w 626762"/>
                <a:gd name="connsiteY13" fmla="*/ 513708 h 1099335"/>
                <a:gd name="connsiteX14" fmla="*/ 421240 w 626762"/>
                <a:gd name="connsiteY14" fmla="*/ 472612 h 1099335"/>
                <a:gd name="connsiteX15" fmla="*/ 441788 w 626762"/>
                <a:gd name="connsiteY15" fmla="*/ 452063 h 1099335"/>
                <a:gd name="connsiteX16" fmla="*/ 452063 w 626762"/>
                <a:gd name="connsiteY16" fmla="*/ 410967 h 1099335"/>
                <a:gd name="connsiteX17" fmla="*/ 472611 w 626762"/>
                <a:gd name="connsiteY17" fmla="*/ 380144 h 1099335"/>
                <a:gd name="connsiteX18" fmla="*/ 482885 w 626762"/>
                <a:gd name="connsiteY18" fmla="*/ 349322 h 1099335"/>
                <a:gd name="connsiteX19" fmla="*/ 523982 w 626762"/>
                <a:gd name="connsiteY19" fmla="*/ 287677 h 1099335"/>
                <a:gd name="connsiteX20" fmla="*/ 595901 w 626762"/>
                <a:gd name="connsiteY20" fmla="*/ 71920 h 1099335"/>
                <a:gd name="connsiteX21" fmla="*/ 606175 w 626762"/>
                <a:gd name="connsiteY21" fmla="*/ 41097 h 1099335"/>
                <a:gd name="connsiteX22" fmla="*/ 626723 w 626762"/>
                <a:gd name="connsiteY22" fmla="*/ 0 h 1099335"/>
                <a:gd name="connsiteX23" fmla="*/ 626723 w 626762"/>
                <a:gd name="connsiteY23" fmla="*/ 0 h 109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6762" h="1099335">
                  <a:moveTo>
                    <a:pt x="0" y="1099335"/>
                  </a:moveTo>
                  <a:lnTo>
                    <a:pt x="0" y="1099335"/>
                  </a:lnTo>
                  <a:cubicBezTo>
                    <a:pt x="17123" y="1071937"/>
                    <a:pt x="31985" y="1042989"/>
                    <a:pt x="51370" y="1017142"/>
                  </a:cubicBezTo>
                  <a:cubicBezTo>
                    <a:pt x="62994" y="1001643"/>
                    <a:pt x="80843" y="991543"/>
                    <a:pt x="92467" y="976045"/>
                  </a:cubicBezTo>
                  <a:cubicBezTo>
                    <a:pt x="102741" y="962346"/>
                    <a:pt x="112146" y="947950"/>
                    <a:pt x="123290" y="934949"/>
                  </a:cubicBezTo>
                  <a:cubicBezTo>
                    <a:pt x="181334" y="867232"/>
                    <a:pt x="127583" y="944960"/>
                    <a:pt x="184934" y="863030"/>
                  </a:cubicBezTo>
                  <a:cubicBezTo>
                    <a:pt x="199096" y="842798"/>
                    <a:pt x="208568" y="818848"/>
                    <a:pt x="226031" y="801385"/>
                  </a:cubicBezTo>
                  <a:lnTo>
                    <a:pt x="267128" y="760288"/>
                  </a:lnTo>
                  <a:cubicBezTo>
                    <a:pt x="270553" y="750014"/>
                    <a:pt x="271830" y="738752"/>
                    <a:pt x="277402" y="729466"/>
                  </a:cubicBezTo>
                  <a:cubicBezTo>
                    <a:pt x="282386" y="721160"/>
                    <a:pt x="292138" y="716666"/>
                    <a:pt x="297950" y="708917"/>
                  </a:cubicBezTo>
                  <a:cubicBezTo>
                    <a:pt x="312768" y="689160"/>
                    <a:pt x="325348" y="667820"/>
                    <a:pt x="339047" y="647272"/>
                  </a:cubicBezTo>
                  <a:cubicBezTo>
                    <a:pt x="345054" y="638261"/>
                    <a:pt x="345055" y="626404"/>
                    <a:pt x="349321" y="616450"/>
                  </a:cubicBezTo>
                  <a:cubicBezTo>
                    <a:pt x="355354" y="602372"/>
                    <a:pt x="361989" y="588486"/>
                    <a:pt x="369869" y="575353"/>
                  </a:cubicBezTo>
                  <a:cubicBezTo>
                    <a:pt x="382575" y="554176"/>
                    <a:pt x="410966" y="513708"/>
                    <a:pt x="410966" y="513708"/>
                  </a:cubicBezTo>
                  <a:cubicBezTo>
                    <a:pt x="414391" y="500009"/>
                    <a:pt x="414925" y="485242"/>
                    <a:pt x="421240" y="472612"/>
                  </a:cubicBezTo>
                  <a:cubicBezTo>
                    <a:pt x="425572" y="463948"/>
                    <a:pt x="437456" y="460727"/>
                    <a:pt x="441788" y="452063"/>
                  </a:cubicBezTo>
                  <a:cubicBezTo>
                    <a:pt x="448103" y="439433"/>
                    <a:pt x="446501" y="423946"/>
                    <a:pt x="452063" y="410967"/>
                  </a:cubicBezTo>
                  <a:cubicBezTo>
                    <a:pt x="456927" y="399617"/>
                    <a:pt x="467089" y="391189"/>
                    <a:pt x="472611" y="380144"/>
                  </a:cubicBezTo>
                  <a:cubicBezTo>
                    <a:pt x="477454" y="370458"/>
                    <a:pt x="477626" y="358789"/>
                    <a:pt x="482885" y="349322"/>
                  </a:cubicBezTo>
                  <a:cubicBezTo>
                    <a:pt x="494879" y="327734"/>
                    <a:pt x="523982" y="287677"/>
                    <a:pt x="523982" y="287677"/>
                  </a:cubicBezTo>
                  <a:lnTo>
                    <a:pt x="595901" y="71920"/>
                  </a:lnTo>
                  <a:cubicBezTo>
                    <a:pt x="599326" y="61646"/>
                    <a:pt x="600168" y="50108"/>
                    <a:pt x="606175" y="41097"/>
                  </a:cubicBezTo>
                  <a:cubicBezTo>
                    <a:pt x="628623" y="7425"/>
                    <a:pt x="626723" y="22623"/>
                    <a:pt x="626723" y="0"/>
                  </a:cubicBezTo>
                  <a:lnTo>
                    <a:pt x="626723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712411" y="4428162"/>
              <a:ext cx="705477" cy="1869896"/>
            </a:xfrm>
            <a:custGeom>
              <a:avLst/>
              <a:gdLst>
                <a:gd name="connsiteX0" fmla="*/ 705477 w 705477"/>
                <a:gd name="connsiteY0" fmla="*/ 0 h 1869896"/>
                <a:gd name="connsiteX1" fmla="*/ 705477 w 705477"/>
                <a:gd name="connsiteY1" fmla="*/ 0 h 1869896"/>
                <a:gd name="connsiteX2" fmla="*/ 643832 w 705477"/>
                <a:gd name="connsiteY2" fmla="*/ 71919 h 1869896"/>
                <a:gd name="connsiteX3" fmla="*/ 623283 w 705477"/>
                <a:gd name="connsiteY3" fmla="*/ 92467 h 1869896"/>
                <a:gd name="connsiteX4" fmla="*/ 613009 w 705477"/>
                <a:gd name="connsiteY4" fmla="*/ 123290 h 1869896"/>
                <a:gd name="connsiteX5" fmla="*/ 571913 w 705477"/>
                <a:gd name="connsiteY5" fmla="*/ 195209 h 1869896"/>
                <a:gd name="connsiteX6" fmla="*/ 551364 w 705477"/>
                <a:gd name="connsiteY6" fmla="*/ 215757 h 1869896"/>
                <a:gd name="connsiteX7" fmla="*/ 520542 w 705477"/>
                <a:gd name="connsiteY7" fmla="*/ 308225 h 1869896"/>
                <a:gd name="connsiteX8" fmla="*/ 499993 w 705477"/>
                <a:gd name="connsiteY8" fmla="*/ 339047 h 1869896"/>
                <a:gd name="connsiteX9" fmla="*/ 489719 w 705477"/>
                <a:gd name="connsiteY9" fmla="*/ 369869 h 1869896"/>
                <a:gd name="connsiteX10" fmla="*/ 469171 w 705477"/>
                <a:gd name="connsiteY10" fmla="*/ 400692 h 1869896"/>
                <a:gd name="connsiteX11" fmla="*/ 458897 w 705477"/>
                <a:gd name="connsiteY11" fmla="*/ 482885 h 1869896"/>
                <a:gd name="connsiteX12" fmla="*/ 428074 w 705477"/>
                <a:gd name="connsiteY12" fmla="*/ 534256 h 1869896"/>
                <a:gd name="connsiteX13" fmla="*/ 407526 w 705477"/>
                <a:gd name="connsiteY13" fmla="*/ 565078 h 1869896"/>
                <a:gd name="connsiteX14" fmla="*/ 386978 w 705477"/>
                <a:gd name="connsiteY14" fmla="*/ 626723 h 1869896"/>
                <a:gd name="connsiteX15" fmla="*/ 376704 w 705477"/>
                <a:gd name="connsiteY15" fmla="*/ 657546 h 1869896"/>
                <a:gd name="connsiteX16" fmla="*/ 356155 w 705477"/>
                <a:gd name="connsiteY16" fmla="*/ 678094 h 1869896"/>
                <a:gd name="connsiteX17" fmla="*/ 335607 w 705477"/>
                <a:gd name="connsiteY17" fmla="*/ 739739 h 1869896"/>
                <a:gd name="connsiteX18" fmla="*/ 294510 w 705477"/>
                <a:gd name="connsiteY18" fmla="*/ 801384 h 1869896"/>
                <a:gd name="connsiteX19" fmla="*/ 243140 w 705477"/>
                <a:gd name="connsiteY19" fmla="*/ 893851 h 1869896"/>
                <a:gd name="connsiteX20" fmla="*/ 222591 w 705477"/>
                <a:gd name="connsiteY20" fmla="*/ 914400 h 1869896"/>
                <a:gd name="connsiteX21" fmla="*/ 160946 w 705477"/>
                <a:gd name="connsiteY21" fmla="*/ 986319 h 1869896"/>
                <a:gd name="connsiteX22" fmla="*/ 130124 w 705477"/>
                <a:gd name="connsiteY22" fmla="*/ 1006867 h 1869896"/>
                <a:gd name="connsiteX23" fmla="*/ 58205 w 705477"/>
                <a:gd name="connsiteY23" fmla="*/ 1068512 h 1869896"/>
                <a:gd name="connsiteX24" fmla="*/ 27382 w 705477"/>
                <a:gd name="connsiteY24" fmla="*/ 1078786 h 1869896"/>
                <a:gd name="connsiteX25" fmla="*/ 17108 w 705477"/>
                <a:gd name="connsiteY25" fmla="*/ 1109609 h 1869896"/>
                <a:gd name="connsiteX26" fmla="*/ 17108 w 705477"/>
                <a:gd name="connsiteY26" fmla="*/ 1417834 h 1869896"/>
                <a:gd name="connsiteX27" fmla="*/ 37656 w 705477"/>
                <a:gd name="connsiteY27" fmla="*/ 1613042 h 1869896"/>
                <a:gd name="connsiteX28" fmla="*/ 47931 w 705477"/>
                <a:gd name="connsiteY28" fmla="*/ 1726058 h 1869896"/>
                <a:gd name="connsiteX29" fmla="*/ 47931 w 705477"/>
                <a:gd name="connsiteY29" fmla="*/ 1869896 h 1869896"/>
                <a:gd name="connsiteX30" fmla="*/ 58205 w 705477"/>
                <a:gd name="connsiteY30" fmla="*/ 1869896 h 186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5477" h="1869896">
                  <a:moveTo>
                    <a:pt x="705477" y="0"/>
                  </a:moveTo>
                  <a:lnTo>
                    <a:pt x="705477" y="0"/>
                  </a:lnTo>
                  <a:cubicBezTo>
                    <a:pt x="684929" y="23973"/>
                    <a:pt x="664809" y="48320"/>
                    <a:pt x="643832" y="71919"/>
                  </a:cubicBezTo>
                  <a:cubicBezTo>
                    <a:pt x="637396" y="79159"/>
                    <a:pt x="628267" y="84161"/>
                    <a:pt x="623283" y="92467"/>
                  </a:cubicBezTo>
                  <a:cubicBezTo>
                    <a:pt x="617711" y="101754"/>
                    <a:pt x="617275" y="113336"/>
                    <a:pt x="613009" y="123290"/>
                  </a:cubicBezTo>
                  <a:cubicBezTo>
                    <a:pt x="603275" y="146002"/>
                    <a:pt x="587785" y="175369"/>
                    <a:pt x="571913" y="195209"/>
                  </a:cubicBezTo>
                  <a:cubicBezTo>
                    <a:pt x="565862" y="202773"/>
                    <a:pt x="558214" y="208908"/>
                    <a:pt x="551364" y="215757"/>
                  </a:cubicBezTo>
                  <a:lnTo>
                    <a:pt x="520542" y="308225"/>
                  </a:lnTo>
                  <a:cubicBezTo>
                    <a:pt x="516637" y="319939"/>
                    <a:pt x="506843" y="328773"/>
                    <a:pt x="499993" y="339047"/>
                  </a:cubicBezTo>
                  <a:cubicBezTo>
                    <a:pt x="496568" y="349321"/>
                    <a:pt x="494562" y="360183"/>
                    <a:pt x="489719" y="369869"/>
                  </a:cubicBezTo>
                  <a:cubicBezTo>
                    <a:pt x="484197" y="380914"/>
                    <a:pt x="472420" y="388779"/>
                    <a:pt x="469171" y="400692"/>
                  </a:cubicBezTo>
                  <a:cubicBezTo>
                    <a:pt x="461906" y="427330"/>
                    <a:pt x="463836" y="455719"/>
                    <a:pt x="458897" y="482885"/>
                  </a:cubicBezTo>
                  <a:cubicBezTo>
                    <a:pt x="451550" y="523295"/>
                    <a:pt x="450924" y="505695"/>
                    <a:pt x="428074" y="534256"/>
                  </a:cubicBezTo>
                  <a:cubicBezTo>
                    <a:pt x="420360" y="543898"/>
                    <a:pt x="414375" y="554804"/>
                    <a:pt x="407526" y="565078"/>
                  </a:cubicBezTo>
                  <a:lnTo>
                    <a:pt x="386978" y="626723"/>
                  </a:lnTo>
                  <a:cubicBezTo>
                    <a:pt x="383553" y="636997"/>
                    <a:pt x="384362" y="649888"/>
                    <a:pt x="376704" y="657546"/>
                  </a:cubicBezTo>
                  <a:lnTo>
                    <a:pt x="356155" y="678094"/>
                  </a:lnTo>
                  <a:cubicBezTo>
                    <a:pt x="349306" y="698642"/>
                    <a:pt x="347622" y="721717"/>
                    <a:pt x="335607" y="739739"/>
                  </a:cubicBezTo>
                  <a:lnTo>
                    <a:pt x="294510" y="801384"/>
                  </a:lnTo>
                  <a:cubicBezTo>
                    <a:pt x="276427" y="855635"/>
                    <a:pt x="290243" y="823196"/>
                    <a:pt x="243140" y="893851"/>
                  </a:cubicBezTo>
                  <a:cubicBezTo>
                    <a:pt x="237767" y="901911"/>
                    <a:pt x="228642" y="906836"/>
                    <a:pt x="222591" y="914400"/>
                  </a:cubicBezTo>
                  <a:cubicBezTo>
                    <a:pt x="160001" y="992637"/>
                    <a:pt x="259876" y="887389"/>
                    <a:pt x="160946" y="986319"/>
                  </a:cubicBezTo>
                  <a:cubicBezTo>
                    <a:pt x="152215" y="995050"/>
                    <a:pt x="139499" y="998831"/>
                    <a:pt x="130124" y="1006867"/>
                  </a:cubicBezTo>
                  <a:cubicBezTo>
                    <a:pt x="94736" y="1037200"/>
                    <a:pt x="95943" y="1049643"/>
                    <a:pt x="58205" y="1068512"/>
                  </a:cubicBezTo>
                  <a:cubicBezTo>
                    <a:pt x="48518" y="1073355"/>
                    <a:pt x="37656" y="1075361"/>
                    <a:pt x="27382" y="1078786"/>
                  </a:cubicBezTo>
                  <a:cubicBezTo>
                    <a:pt x="23957" y="1089060"/>
                    <a:pt x="20083" y="1099196"/>
                    <a:pt x="17108" y="1109609"/>
                  </a:cubicBezTo>
                  <a:cubicBezTo>
                    <a:pt x="-14621" y="1220661"/>
                    <a:pt x="5298" y="1240675"/>
                    <a:pt x="17108" y="1417834"/>
                  </a:cubicBezTo>
                  <a:cubicBezTo>
                    <a:pt x="21460" y="1483118"/>
                    <a:pt x="30807" y="1547973"/>
                    <a:pt x="37656" y="1613042"/>
                  </a:cubicBezTo>
                  <a:cubicBezTo>
                    <a:pt x="41616" y="1650662"/>
                    <a:pt x="46419" y="1688261"/>
                    <a:pt x="47931" y="1726058"/>
                  </a:cubicBezTo>
                  <a:cubicBezTo>
                    <a:pt x="49847" y="1773966"/>
                    <a:pt x="47931" y="1821950"/>
                    <a:pt x="47931" y="1869896"/>
                  </a:cubicBezTo>
                  <a:lnTo>
                    <a:pt x="58205" y="186989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989780" y="5589142"/>
              <a:ext cx="698642" cy="708916"/>
            </a:xfrm>
            <a:custGeom>
              <a:avLst/>
              <a:gdLst>
                <a:gd name="connsiteX0" fmla="*/ 647272 w 698642"/>
                <a:gd name="connsiteY0" fmla="*/ 0 h 708916"/>
                <a:gd name="connsiteX1" fmla="*/ 647272 w 698642"/>
                <a:gd name="connsiteY1" fmla="*/ 0 h 708916"/>
                <a:gd name="connsiteX2" fmla="*/ 657546 w 698642"/>
                <a:gd name="connsiteY2" fmla="*/ 92467 h 708916"/>
                <a:gd name="connsiteX3" fmla="*/ 647272 w 698642"/>
                <a:gd name="connsiteY3" fmla="*/ 308224 h 708916"/>
                <a:gd name="connsiteX4" fmla="*/ 647272 w 698642"/>
                <a:gd name="connsiteY4" fmla="*/ 349321 h 708916"/>
                <a:gd name="connsiteX5" fmla="*/ 647272 w 698642"/>
                <a:gd name="connsiteY5" fmla="*/ 349321 h 708916"/>
                <a:gd name="connsiteX6" fmla="*/ 472611 w 698642"/>
                <a:gd name="connsiteY6" fmla="*/ 143838 h 708916"/>
                <a:gd name="connsiteX7" fmla="*/ 174660 w 698642"/>
                <a:gd name="connsiteY7" fmla="*/ 113015 h 708916"/>
                <a:gd name="connsiteX8" fmla="*/ 0 w 698642"/>
                <a:gd name="connsiteY8" fmla="*/ 339047 h 708916"/>
                <a:gd name="connsiteX9" fmla="*/ 277402 w 698642"/>
                <a:gd name="connsiteY9" fmla="*/ 452062 h 708916"/>
                <a:gd name="connsiteX10" fmla="*/ 503433 w 698642"/>
                <a:gd name="connsiteY10" fmla="*/ 421240 h 708916"/>
                <a:gd name="connsiteX11" fmla="*/ 636998 w 698642"/>
                <a:gd name="connsiteY11" fmla="*/ 380143 h 708916"/>
                <a:gd name="connsiteX12" fmla="*/ 647272 w 698642"/>
                <a:gd name="connsiteY12" fmla="*/ 400692 h 708916"/>
                <a:gd name="connsiteX13" fmla="*/ 698642 w 698642"/>
                <a:gd name="connsiteY13" fmla="*/ 708916 h 70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8642" h="708916">
                  <a:moveTo>
                    <a:pt x="647272" y="0"/>
                  </a:moveTo>
                  <a:lnTo>
                    <a:pt x="647272" y="0"/>
                  </a:lnTo>
                  <a:cubicBezTo>
                    <a:pt x="650697" y="30822"/>
                    <a:pt x="657546" y="61455"/>
                    <a:pt x="657546" y="92467"/>
                  </a:cubicBezTo>
                  <a:cubicBezTo>
                    <a:pt x="657546" y="164467"/>
                    <a:pt x="650150" y="236281"/>
                    <a:pt x="647272" y="308224"/>
                  </a:cubicBezTo>
                  <a:cubicBezTo>
                    <a:pt x="646724" y="321912"/>
                    <a:pt x="647272" y="335622"/>
                    <a:pt x="647272" y="349321"/>
                  </a:cubicBezTo>
                  <a:lnTo>
                    <a:pt x="647272" y="349321"/>
                  </a:lnTo>
                  <a:lnTo>
                    <a:pt x="472611" y="143838"/>
                  </a:lnTo>
                  <a:lnTo>
                    <a:pt x="174660" y="113015"/>
                  </a:lnTo>
                  <a:lnTo>
                    <a:pt x="0" y="339047"/>
                  </a:lnTo>
                  <a:lnTo>
                    <a:pt x="277402" y="452062"/>
                  </a:lnTo>
                  <a:lnTo>
                    <a:pt x="503433" y="421240"/>
                  </a:lnTo>
                  <a:lnTo>
                    <a:pt x="636998" y="380143"/>
                  </a:lnTo>
                  <a:lnTo>
                    <a:pt x="647272" y="400692"/>
                  </a:lnTo>
                  <a:lnTo>
                    <a:pt x="698642" y="7089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760342" y="6030930"/>
              <a:ext cx="2897312" cy="277403"/>
            </a:xfrm>
            <a:custGeom>
              <a:avLst/>
              <a:gdLst>
                <a:gd name="connsiteX0" fmla="*/ 0 w 2897312"/>
                <a:gd name="connsiteY0" fmla="*/ 277403 h 277403"/>
                <a:gd name="connsiteX1" fmla="*/ 0 w 2897312"/>
                <a:gd name="connsiteY1" fmla="*/ 277403 h 277403"/>
                <a:gd name="connsiteX2" fmla="*/ 102741 w 2897312"/>
                <a:gd name="connsiteY2" fmla="*/ 267128 h 277403"/>
                <a:gd name="connsiteX3" fmla="*/ 154112 w 2897312"/>
                <a:gd name="connsiteY3" fmla="*/ 256854 h 277403"/>
                <a:gd name="connsiteX4" fmla="*/ 215757 w 2897312"/>
                <a:gd name="connsiteY4" fmla="*/ 246580 h 277403"/>
                <a:gd name="connsiteX5" fmla="*/ 256854 w 2897312"/>
                <a:gd name="connsiteY5" fmla="*/ 236306 h 277403"/>
                <a:gd name="connsiteX6" fmla="*/ 462337 w 2897312"/>
                <a:gd name="connsiteY6" fmla="*/ 226032 h 277403"/>
                <a:gd name="connsiteX7" fmla="*/ 523982 w 2897312"/>
                <a:gd name="connsiteY7" fmla="*/ 215758 h 277403"/>
                <a:gd name="connsiteX8" fmla="*/ 595901 w 2897312"/>
                <a:gd name="connsiteY8" fmla="*/ 205483 h 277403"/>
                <a:gd name="connsiteX9" fmla="*/ 647271 w 2897312"/>
                <a:gd name="connsiteY9" fmla="*/ 195209 h 277403"/>
                <a:gd name="connsiteX10" fmla="*/ 739739 w 2897312"/>
                <a:gd name="connsiteY10" fmla="*/ 184935 h 277403"/>
                <a:gd name="connsiteX11" fmla="*/ 832206 w 2897312"/>
                <a:gd name="connsiteY11" fmla="*/ 164387 h 277403"/>
                <a:gd name="connsiteX12" fmla="*/ 863029 w 2897312"/>
                <a:gd name="connsiteY12" fmla="*/ 154113 h 277403"/>
                <a:gd name="connsiteX13" fmla="*/ 945222 w 2897312"/>
                <a:gd name="connsiteY13" fmla="*/ 143839 h 277403"/>
                <a:gd name="connsiteX14" fmla="*/ 1068512 w 2897312"/>
                <a:gd name="connsiteY14" fmla="*/ 123290 h 277403"/>
                <a:gd name="connsiteX15" fmla="*/ 1684961 w 2897312"/>
                <a:gd name="connsiteY15" fmla="*/ 102742 h 277403"/>
                <a:gd name="connsiteX16" fmla="*/ 1910993 w 2897312"/>
                <a:gd name="connsiteY16" fmla="*/ 92468 h 277403"/>
                <a:gd name="connsiteX17" fmla="*/ 1972638 w 2897312"/>
                <a:gd name="connsiteY17" fmla="*/ 71919 h 277403"/>
                <a:gd name="connsiteX18" fmla="*/ 2065105 w 2897312"/>
                <a:gd name="connsiteY18" fmla="*/ 51371 h 277403"/>
                <a:gd name="connsiteX19" fmla="*/ 2167847 w 2897312"/>
                <a:gd name="connsiteY19" fmla="*/ 20549 h 277403"/>
                <a:gd name="connsiteX20" fmla="*/ 2219218 w 2897312"/>
                <a:gd name="connsiteY20" fmla="*/ 10274 h 277403"/>
                <a:gd name="connsiteX21" fmla="*/ 2897312 w 2897312"/>
                <a:gd name="connsiteY21" fmla="*/ 0 h 277403"/>
                <a:gd name="connsiteX22" fmla="*/ 2897312 w 2897312"/>
                <a:gd name="connsiteY22" fmla="*/ 10274 h 27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7312" h="277403">
                  <a:moveTo>
                    <a:pt x="0" y="277403"/>
                  </a:moveTo>
                  <a:lnTo>
                    <a:pt x="0" y="277403"/>
                  </a:lnTo>
                  <a:cubicBezTo>
                    <a:pt x="34247" y="273978"/>
                    <a:pt x="68625" y="271677"/>
                    <a:pt x="102741" y="267128"/>
                  </a:cubicBezTo>
                  <a:cubicBezTo>
                    <a:pt x="120051" y="264820"/>
                    <a:pt x="136931" y="259978"/>
                    <a:pt x="154112" y="256854"/>
                  </a:cubicBezTo>
                  <a:cubicBezTo>
                    <a:pt x="174608" y="253128"/>
                    <a:pt x="195330" y="250665"/>
                    <a:pt x="215757" y="246580"/>
                  </a:cubicBezTo>
                  <a:cubicBezTo>
                    <a:pt x="229603" y="243811"/>
                    <a:pt x="242782" y="237479"/>
                    <a:pt x="256854" y="236306"/>
                  </a:cubicBezTo>
                  <a:cubicBezTo>
                    <a:pt x="325197" y="230611"/>
                    <a:pt x="393843" y="229457"/>
                    <a:pt x="462337" y="226032"/>
                  </a:cubicBezTo>
                  <a:lnTo>
                    <a:pt x="523982" y="215758"/>
                  </a:lnTo>
                  <a:cubicBezTo>
                    <a:pt x="547917" y="212076"/>
                    <a:pt x="572014" y="209464"/>
                    <a:pt x="595901" y="205483"/>
                  </a:cubicBezTo>
                  <a:cubicBezTo>
                    <a:pt x="613126" y="202612"/>
                    <a:pt x="629984" y="197679"/>
                    <a:pt x="647271" y="195209"/>
                  </a:cubicBezTo>
                  <a:cubicBezTo>
                    <a:pt x="677972" y="190823"/>
                    <a:pt x="709038" y="189321"/>
                    <a:pt x="739739" y="184935"/>
                  </a:cubicBezTo>
                  <a:cubicBezTo>
                    <a:pt x="760927" y="181908"/>
                    <a:pt x="809770" y="170797"/>
                    <a:pt x="832206" y="164387"/>
                  </a:cubicBezTo>
                  <a:cubicBezTo>
                    <a:pt x="842619" y="161412"/>
                    <a:pt x="852374" y="156050"/>
                    <a:pt x="863029" y="154113"/>
                  </a:cubicBezTo>
                  <a:cubicBezTo>
                    <a:pt x="890195" y="149174"/>
                    <a:pt x="917824" y="147264"/>
                    <a:pt x="945222" y="143839"/>
                  </a:cubicBezTo>
                  <a:cubicBezTo>
                    <a:pt x="1016619" y="125988"/>
                    <a:pt x="965437" y="137033"/>
                    <a:pt x="1068512" y="123290"/>
                  </a:cubicBezTo>
                  <a:cubicBezTo>
                    <a:pt x="1341085" y="86947"/>
                    <a:pt x="959265" y="116434"/>
                    <a:pt x="1684961" y="102742"/>
                  </a:cubicBezTo>
                  <a:cubicBezTo>
                    <a:pt x="1760305" y="99317"/>
                    <a:pt x="1836000" y="100503"/>
                    <a:pt x="1910993" y="92468"/>
                  </a:cubicBezTo>
                  <a:cubicBezTo>
                    <a:pt x="1932530" y="90160"/>
                    <a:pt x="1951399" y="76167"/>
                    <a:pt x="1972638" y="71919"/>
                  </a:cubicBezTo>
                  <a:cubicBezTo>
                    <a:pt x="2001970" y="66053"/>
                    <a:pt x="2036084" y="60077"/>
                    <a:pt x="2065105" y="51371"/>
                  </a:cubicBezTo>
                  <a:cubicBezTo>
                    <a:pt x="2138293" y="29415"/>
                    <a:pt x="2106945" y="34083"/>
                    <a:pt x="2167847" y="20549"/>
                  </a:cubicBezTo>
                  <a:cubicBezTo>
                    <a:pt x="2184894" y="16761"/>
                    <a:pt x="2201762" y="10773"/>
                    <a:pt x="2219218" y="10274"/>
                  </a:cubicBezTo>
                  <a:cubicBezTo>
                    <a:pt x="2445183" y="3818"/>
                    <a:pt x="2671255" y="0"/>
                    <a:pt x="2897312" y="0"/>
                  </a:cubicBezTo>
                  <a:lnTo>
                    <a:pt x="2897312" y="1027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229492" y="6298058"/>
              <a:ext cx="1469205" cy="309347"/>
            </a:xfrm>
            <a:custGeom>
              <a:avLst/>
              <a:gdLst>
                <a:gd name="connsiteX0" fmla="*/ 1469205 w 1469205"/>
                <a:gd name="connsiteY0" fmla="*/ 0 h 309347"/>
                <a:gd name="connsiteX1" fmla="*/ 1469205 w 1469205"/>
                <a:gd name="connsiteY1" fmla="*/ 0 h 309347"/>
                <a:gd name="connsiteX2" fmla="*/ 1366463 w 1469205"/>
                <a:gd name="connsiteY2" fmla="*/ 71920 h 309347"/>
                <a:gd name="connsiteX3" fmla="*/ 1325366 w 1469205"/>
                <a:gd name="connsiteY3" fmla="*/ 102742 h 309347"/>
                <a:gd name="connsiteX4" fmla="*/ 1294544 w 1469205"/>
                <a:gd name="connsiteY4" fmla="*/ 113016 h 309347"/>
                <a:gd name="connsiteX5" fmla="*/ 1232899 w 1469205"/>
                <a:gd name="connsiteY5" fmla="*/ 154113 h 309347"/>
                <a:gd name="connsiteX6" fmla="*/ 1160980 w 1469205"/>
                <a:gd name="connsiteY6" fmla="*/ 174661 h 309347"/>
                <a:gd name="connsiteX7" fmla="*/ 1130157 w 1469205"/>
                <a:gd name="connsiteY7" fmla="*/ 195209 h 309347"/>
                <a:gd name="connsiteX8" fmla="*/ 1089061 w 1469205"/>
                <a:gd name="connsiteY8" fmla="*/ 205484 h 309347"/>
                <a:gd name="connsiteX9" fmla="*/ 1058238 w 1469205"/>
                <a:gd name="connsiteY9" fmla="*/ 215758 h 309347"/>
                <a:gd name="connsiteX10" fmla="*/ 1006868 w 1469205"/>
                <a:gd name="connsiteY10" fmla="*/ 226032 h 309347"/>
                <a:gd name="connsiteX11" fmla="*/ 976045 w 1469205"/>
                <a:gd name="connsiteY11" fmla="*/ 236306 h 309347"/>
                <a:gd name="connsiteX12" fmla="*/ 801384 w 1469205"/>
                <a:gd name="connsiteY12" fmla="*/ 256854 h 309347"/>
                <a:gd name="connsiteX13" fmla="*/ 472611 w 1469205"/>
                <a:gd name="connsiteY13" fmla="*/ 277403 h 309347"/>
                <a:gd name="connsiteX14" fmla="*/ 328773 w 1469205"/>
                <a:gd name="connsiteY14" fmla="*/ 287677 h 309347"/>
                <a:gd name="connsiteX15" fmla="*/ 287677 w 1469205"/>
                <a:gd name="connsiteY15" fmla="*/ 297951 h 309347"/>
                <a:gd name="connsiteX16" fmla="*/ 0 w 1469205"/>
                <a:gd name="connsiteY16" fmla="*/ 308225 h 309347"/>
                <a:gd name="connsiteX17" fmla="*/ 0 w 1469205"/>
                <a:gd name="connsiteY17" fmla="*/ 308225 h 30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9205" h="309347">
                  <a:moveTo>
                    <a:pt x="1469205" y="0"/>
                  </a:moveTo>
                  <a:lnTo>
                    <a:pt x="1469205" y="0"/>
                  </a:lnTo>
                  <a:lnTo>
                    <a:pt x="1366463" y="71920"/>
                  </a:lnTo>
                  <a:cubicBezTo>
                    <a:pt x="1352435" y="81740"/>
                    <a:pt x="1340233" y="94246"/>
                    <a:pt x="1325366" y="102742"/>
                  </a:cubicBezTo>
                  <a:cubicBezTo>
                    <a:pt x="1315963" y="108115"/>
                    <a:pt x="1304011" y="107757"/>
                    <a:pt x="1294544" y="113016"/>
                  </a:cubicBezTo>
                  <a:cubicBezTo>
                    <a:pt x="1272956" y="125010"/>
                    <a:pt x="1253447" y="140414"/>
                    <a:pt x="1232899" y="154113"/>
                  </a:cubicBezTo>
                  <a:cubicBezTo>
                    <a:pt x="1224055" y="160009"/>
                    <a:pt x="1166460" y="173291"/>
                    <a:pt x="1160980" y="174661"/>
                  </a:cubicBezTo>
                  <a:cubicBezTo>
                    <a:pt x="1150706" y="181510"/>
                    <a:pt x="1141507" y="190345"/>
                    <a:pt x="1130157" y="195209"/>
                  </a:cubicBezTo>
                  <a:cubicBezTo>
                    <a:pt x="1117178" y="200771"/>
                    <a:pt x="1102638" y="201605"/>
                    <a:pt x="1089061" y="205484"/>
                  </a:cubicBezTo>
                  <a:cubicBezTo>
                    <a:pt x="1078648" y="208459"/>
                    <a:pt x="1068745" y="213131"/>
                    <a:pt x="1058238" y="215758"/>
                  </a:cubicBezTo>
                  <a:cubicBezTo>
                    <a:pt x="1041297" y="219993"/>
                    <a:pt x="1023809" y="221797"/>
                    <a:pt x="1006868" y="226032"/>
                  </a:cubicBezTo>
                  <a:cubicBezTo>
                    <a:pt x="996361" y="228659"/>
                    <a:pt x="986700" y="234369"/>
                    <a:pt x="976045" y="236306"/>
                  </a:cubicBezTo>
                  <a:cubicBezTo>
                    <a:pt x="953854" y="240341"/>
                    <a:pt x="819337" y="254859"/>
                    <a:pt x="801384" y="256854"/>
                  </a:cubicBezTo>
                  <a:cubicBezTo>
                    <a:pt x="664588" y="291056"/>
                    <a:pt x="792149" y="262187"/>
                    <a:pt x="472611" y="277403"/>
                  </a:cubicBezTo>
                  <a:cubicBezTo>
                    <a:pt x="424597" y="279689"/>
                    <a:pt x="376719" y="284252"/>
                    <a:pt x="328773" y="287677"/>
                  </a:cubicBezTo>
                  <a:cubicBezTo>
                    <a:pt x="315074" y="291102"/>
                    <a:pt x="301655" y="295954"/>
                    <a:pt x="287677" y="297951"/>
                  </a:cubicBezTo>
                  <a:cubicBezTo>
                    <a:pt x="172821" y="314359"/>
                    <a:pt x="131188" y="308225"/>
                    <a:pt x="0" y="308225"/>
                  </a:cubicBezTo>
                  <a:lnTo>
                    <a:pt x="0" y="30822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260315" y="6174769"/>
              <a:ext cx="4315146" cy="513707"/>
            </a:xfrm>
            <a:custGeom>
              <a:avLst/>
              <a:gdLst>
                <a:gd name="connsiteX0" fmla="*/ 0 w 4315146"/>
                <a:gd name="connsiteY0" fmla="*/ 513707 h 513707"/>
                <a:gd name="connsiteX1" fmla="*/ 0 w 4315146"/>
                <a:gd name="connsiteY1" fmla="*/ 513707 h 513707"/>
                <a:gd name="connsiteX2" fmla="*/ 410966 w 4315146"/>
                <a:gd name="connsiteY2" fmla="*/ 493159 h 513707"/>
                <a:gd name="connsiteX3" fmla="*/ 791110 w 4315146"/>
                <a:gd name="connsiteY3" fmla="*/ 482885 h 513707"/>
                <a:gd name="connsiteX4" fmla="*/ 945222 w 4315146"/>
                <a:gd name="connsiteY4" fmla="*/ 431514 h 513707"/>
                <a:gd name="connsiteX5" fmla="*/ 996593 w 4315146"/>
                <a:gd name="connsiteY5" fmla="*/ 421240 h 513707"/>
                <a:gd name="connsiteX6" fmla="*/ 1109609 w 4315146"/>
                <a:gd name="connsiteY6" fmla="*/ 400692 h 513707"/>
                <a:gd name="connsiteX7" fmla="*/ 1438382 w 4315146"/>
                <a:gd name="connsiteY7" fmla="*/ 390418 h 513707"/>
                <a:gd name="connsiteX8" fmla="*/ 1551397 w 4315146"/>
                <a:gd name="connsiteY8" fmla="*/ 369869 h 513707"/>
                <a:gd name="connsiteX9" fmla="*/ 1643865 w 4315146"/>
                <a:gd name="connsiteY9" fmla="*/ 349321 h 513707"/>
                <a:gd name="connsiteX10" fmla="*/ 1777429 w 4315146"/>
                <a:gd name="connsiteY10" fmla="*/ 328773 h 513707"/>
                <a:gd name="connsiteX11" fmla="*/ 1839074 w 4315146"/>
                <a:gd name="connsiteY11" fmla="*/ 297950 h 513707"/>
                <a:gd name="connsiteX12" fmla="*/ 1900719 w 4315146"/>
                <a:gd name="connsiteY12" fmla="*/ 267128 h 513707"/>
                <a:gd name="connsiteX13" fmla="*/ 1993186 w 4315146"/>
                <a:gd name="connsiteY13" fmla="*/ 205483 h 513707"/>
                <a:gd name="connsiteX14" fmla="*/ 2024009 w 4315146"/>
                <a:gd name="connsiteY14" fmla="*/ 195209 h 513707"/>
                <a:gd name="connsiteX15" fmla="*/ 2044557 w 4315146"/>
                <a:gd name="connsiteY15" fmla="*/ 174660 h 513707"/>
                <a:gd name="connsiteX16" fmla="*/ 2188395 w 4315146"/>
                <a:gd name="connsiteY16" fmla="*/ 154112 h 513707"/>
                <a:gd name="connsiteX17" fmla="*/ 2383604 w 4315146"/>
                <a:gd name="connsiteY17" fmla="*/ 123289 h 513707"/>
                <a:gd name="connsiteX18" fmla="*/ 2476072 w 4315146"/>
                <a:gd name="connsiteY18" fmla="*/ 113015 h 513707"/>
                <a:gd name="connsiteX19" fmla="*/ 2609636 w 4315146"/>
                <a:gd name="connsiteY19" fmla="*/ 92467 h 513707"/>
                <a:gd name="connsiteX20" fmla="*/ 2691829 w 4315146"/>
                <a:gd name="connsiteY20" fmla="*/ 82193 h 513707"/>
                <a:gd name="connsiteX21" fmla="*/ 2917860 w 4315146"/>
                <a:gd name="connsiteY21" fmla="*/ 61644 h 513707"/>
                <a:gd name="connsiteX22" fmla="*/ 3000054 w 4315146"/>
                <a:gd name="connsiteY22" fmla="*/ 51370 h 513707"/>
                <a:gd name="connsiteX23" fmla="*/ 3637051 w 4315146"/>
                <a:gd name="connsiteY23" fmla="*/ 41096 h 513707"/>
                <a:gd name="connsiteX24" fmla="*/ 3750067 w 4315146"/>
                <a:gd name="connsiteY24" fmla="*/ 30822 h 513707"/>
                <a:gd name="connsiteX25" fmla="*/ 3780889 w 4315146"/>
                <a:gd name="connsiteY25" fmla="*/ 20548 h 513707"/>
                <a:gd name="connsiteX26" fmla="*/ 4263775 w 4315146"/>
                <a:gd name="connsiteY26" fmla="*/ 10274 h 513707"/>
                <a:gd name="connsiteX27" fmla="*/ 4263775 w 4315146"/>
                <a:gd name="connsiteY27" fmla="*/ 113015 h 513707"/>
                <a:gd name="connsiteX28" fmla="*/ 4315146 w 4315146"/>
                <a:gd name="connsiteY28" fmla="*/ 0 h 51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15146" h="513707">
                  <a:moveTo>
                    <a:pt x="0" y="513707"/>
                  </a:moveTo>
                  <a:lnTo>
                    <a:pt x="0" y="513707"/>
                  </a:lnTo>
                  <a:cubicBezTo>
                    <a:pt x="194484" y="492098"/>
                    <a:pt x="73647" y="503080"/>
                    <a:pt x="410966" y="493159"/>
                  </a:cubicBezTo>
                  <a:lnTo>
                    <a:pt x="791110" y="482885"/>
                  </a:lnTo>
                  <a:lnTo>
                    <a:pt x="945222" y="431514"/>
                  </a:lnTo>
                  <a:cubicBezTo>
                    <a:pt x="961789" y="425992"/>
                    <a:pt x="979546" y="425028"/>
                    <a:pt x="996593" y="421240"/>
                  </a:cubicBezTo>
                  <a:cubicBezTo>
                    <a:pt x="1044849" y="410517"/>
                    <a:pt x="1051724" y="403660"/>
                    <a:pt x="1109609" y="400692"/>
                  </a:cubicBezTo>
                  <a:cubicBezTo>
                    <a:pt x="1219110" y="395077"/>
                    <a:pt x="1328791" y="393843"/>
                    <a:pt x="1438382" y="390418"/>
                  </a:cubicBezTo>
                  <a:cubicBezTo>
                    <a:pt x="1482985" y="382983"/>
                    <a:pt x="1508324" y="379441"/>
                    <a:pt x="1551397" y="369869"/>
                  </a:cubicBezTo>
                  <a:cubicBezTo>
                    <a:pt x="1597415" y="359643"/>
                    <a:pt x="1593513" y="357067"/>
                    <a:pt x="1643865" y="349321"/>
                  </a:cubicBezTo>
                  <a:cubicBezTo>
                    <a:pt x="1805587" y="324441"/>
                    <a:pt x="1659644" y="352330"/>
                    <a:pt x="1777429" y="328773"/>
                  </a:cubicBezTo>
                  <a:cubicBezTo>
                    <a:pt x="1865750" y="269889"/>
                    <a:pt x="1754009" y="340482"/>
                    <a:pt x="1839074" y="297950"/>
                  </a:cubicBezTo>
                  <a:cubicBezTo>
                    <a:pt x="1918742" y="258117"/>
                    <a:pt x="1823244" y="292952"/>
                    <a:pt x="1900719" y="267128"/>
                  </a:cubicBezTo>
                  <a:lnTo>
                    <a:pt x="1993186" y="205483"/>
                  </a:lnTo>
                  <a:cubicBezTo>
                    <a:pt x="2002197" y="199476"/>
                    <a:pt x="2013735" y="198634"/>
                    <a:pt x="2024009" y="195209"/>
                  </a:cubicBezTo>
                  <a:cubicBezTo>
                    <a:pt x="2030858" y="188359"/>
                    <a:pt x="2035654" y="178476"/>
                    <a:pt x="2044557" y="174660"/>
                  </a:cubicBezTo>
                  <a:cubicBezTo>
                    <a:pt x="2067454" y="164847"/>
                    <a:pt x="2183143" y="154696"/>
                    <a:pt x="2188395" y="154112"/>
                  </a:cubicBezTo>
                  <a:cubicBezTo>
                    <a:pt x="2269458" y="127092"/>
                    <a:pt x="2219423" y="141531"/>
                    <a:pt x="2383604" y="123289"/>
                  </a:cubicBezTo>
                  <a:lnTo>
                    <a:pt x="2476072" y="113015"/>
                  </a:lnTo>
                  <a:cubicBezTo>
                    <a:pt x="2608637" y="96445"/>
                    <a:pt x="2489674" y="109604"/>
                    <a:pt x="2609636" y="92467"/>
                  </a:cubicBezTo>
                  <a:cubicBezTo>
                    <a:pt x="2636969" y="88562"/>
                    <a:pt x="2664387" y="85242"/>
                    <a:pt x="2691829" y="82193"/>
                  </a:cubicBezTo>
                  <a:cubicBezTo>
                    <a:pt x="2889090" y="60275"/>
                    <a:pt x="2696186" y="83812"/>
                    <a:pt x="2917860" y="61644"/>
                  </a:cubicBezTo>
                  <a:cubicBezTo>
                    <a:pt x="2945334" y="58897"/>
                    <a:pt x="2972454" y="52159"/>
                    <a:pt x="3000054" y="51370"/>
                  </a:cubicBezTo>
                  <a:cubicBezTo>
                    <a:pt x="3212327" y="45305"/>
                    <a:pt x="3424719" y="44521"/>
                    <a:pt x="3637051" y="41096"/>
                  </a:cubicBezTo>
                  <a:cubicBezTo>
                    <a:pt x="3674723" y="37671"/>
                    <a:pt x="3712620" y="36172"/>
                    <a:pt x="3750067" y="30822"/>
                  </a:cubicBezTo>
                  <a:cubicBezTo>
                    <a:pt x="3760788" y="29290"/>
                    <a:pt x="3770071" y="21051"/>
                    <a:pt x="3780889" y="20548"/>
                  </a:cubicBezTo>
                  <a:cubicBezTo>
                    <a:pt x="4014665" y="9675"/>
                    <a:pt x="4090015" y="10274"/>
                    <a:pt x="4263775" y="10274"/>
                  </a:cubicBezTo>
                  <a:lnTo>
                    <a:pt x="4263775" y="113015"/>
                  </a:lnTo>
                  <a:lnTo>
                    <a:pt x="4315146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639630" y="6115972"/>
              <a:ext cx="354478" cy="2831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611374" y="5506948"/>
              <a:ext cx="354478" cy="2831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052253" y="4674180"/>
              <a:ext cx="354478" cy="2831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90040" y="3810000"/>
              <a:ext cx="1470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Liver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372303" y="3637051"/>
            <a:ext cx="43933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Small RNAs are increasingly degraded in bile stored in gallbladder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Increased small RNA degradation is attributed to bile duct obstruction 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0279" y="5029200"/>
            <a:ext cx="4550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Bile collected from bile duct absent of obstruction is more suitable for miRNA biomarker identification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6996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143000" y="1219200"/>
          <a:ext cx="7417942" cy="493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615117" y="3434518"/>
            <a:ext cx="236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n</a:t>
            </a:r>
            <a:r>
              <a:rPr lang="en-US" sz="2800" dirty="0" smtClean="0">
                <a:solidFill>
                  <a:srgbClr val="FFFFFF"/>
                </a:solidFill>
              </a:rPr>
              <a:t>g/150uL bile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58" y="317109"/>
            <a:ext cx="805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RNA yield from bile is high enough for miRNA profiling by real-time PCR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development of cholangiocarcinoma is preceded by a change in miRNA expression, that can be utilized as a biomarker for disease progression in high risk populations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Fisher 344 rats +/- thioacetamide x 22wks</a:t>
            </a:r>
          </a:p>
          <a:p>
            <a:r>
              <a:rPr lang="en-US" dirty="0" smtClean="0"/>
              <a:t>Terminal surgery at 0, 4, 10, 16, and 22wks</a:t>
            </a:r>
          </a:p>
          <a:p>
            <a:r>
              <a:rPr lang="en-US" dirty="0" smtClean="0"/>
              <a:t>Collect tissue, bile, and serum</a:t>
            </a:r>
          </a:p>
          <a:p>
            <a:r>
              <a:rPr lang="en-US" dirty="0" smtClean="0"/>
              <a:t>RNA sequencing in triplicate:</a:t>
            </a:r>
          </a:p>
          <a:p>
            <a:pPr lvl="1"/>
            <a:r>
              <a:rPr lang="en-US" dirty="0" smtClean="0"/>
              <a:t>  0wk (-)</a:t>
            </a:r>
            <a:r>
              <a:rPr lang="en-US" dirty="0" err="1" smtClean="0"/>
              <a:t>Thio</a:t>
            </a:r>
            <a:r>
              <a:rPr lang="en-US" dirty="0" smtClean="0"/>
              <a:t> liver</a:t>
            </a:r>
          </a:p>
          <a:p>
            <a:pPr lvl="1"/>
            <a:r>
              <a:rPr lang="en-US" dirty="0" smtClean="0"/>
              <a:t>22wk (-)</a:t>
            </a:r>
            <a:r>
              <a:rPr lang="en-US" dirty="0" err="1" smtClean="0"/>
              <a:t>Thio</a:t>
            </a:r>
            <a:r>
              <a:rPr lang="en-US" dirty="0" smtClean="0"/>
              <a:t> liver</a:t>
            </a:r>
          </a:p>
          <a:p>
            <a:pPr lvl="1"/>
            <a:r>
              <a:rPr lang="en-US" dirty="0" smtClean="0"/>
              <a:t>22wk (+)</a:t>
            </a:r>
            <a:r>
              <a:rPr lang="en-US" dirty="0" err="1" smtClean="0"/>
              <a:t>Thio</a:t>
            </a:r>
            <a:r>
              <a:rPr lang="en-US" dirty="0" smtClean="0"/>
              <a:t> tumor</a:t>
            </a:r>
          </a:p>
          <a:p>
            <a:pPr lvl="1"/>
            <a:r>
              <a:rPr lang="en-US" dirty="0" smtClean="0"/>
              <a:t>22wk (+)</a:t>
            </a:r>
            <a:r>
              <a:rPr lang="en-US" dirty="0" err="1" smtClean="0"/>
              <a:t>Thio</a:t>
            </a:r>
            <a:r>
              <a:rPr lang="en-US" dirty="0" smtClean="0"/>
              <a:t> adjacent normal liver</a:t>
            </a:r>
          </a:p>
          <a:p>
            <a:r>
              <a:rPr lang="en-US" dirty="0" smtClean="0"/>
              <a:t>Confirm profile in previous serum/bile samples by RT-PCR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32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brose\Google Drive\Projects\Cholangiocarcinoma Project\Rat videos\3SAM_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-1752600"/>
            <a:ext cx="6629400" cy="9942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31343" r="34403" b="41344"/>
          <a:stretch/>
        </p:blipFill>
        <p:spPr bwMode="auto">
          <a:xfrm>
            <a:off x="6248400" y="923498"/>
            <a:ext cx="2815988" cy="249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brose\Google Drive\Projects\Cholangiocarcinoma Project\Rat videos\FxCam_136192519190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37015" r="25589" b="22985"/>
          <a:stretch/>
        </p:blipFill>
        <p:spPr bwMode="auto">
          <a:xfrm>
            <a:off x="304800" y="3932830"/>
            <a:ext cx="3207224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1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 Intrahepatic CCA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486656" cy="3364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44" y="1447800"/>
            <a:ext cx="4486656" cy="3364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953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      </a:t>
            </a:r>
            <a:r>
              <a:rPr lang="en-US" dirty="0" err="1" smtClean="0">
                <a:solidFill>
                  <a:schemeClr val="bg1"/>
                </a:solidFill>
              </a:rPr>
              <a:t>Thioacetamide</a:t>
            </a:r>
            <a:r>
              <a:rPr lang="en-US" dirty="0" smtClean="0"/>
              <a:t>					</a:t>
            </a:r>
            <a:r>
              <a:rPr lang="en-US" dirty="0" smtClean="0">
                <a:solidFill>
                  <a:schemeClr val="bg1"/>
                </a:solidFill>
              </a:rPr>
              <a:t>Control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miRNA</a:t>
            </a:r>
            <a:r>
              <a:rPr lang="en-US" dirty="0" smtClean="0"/>
              <a:t> Volcano Plot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9906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Tumoral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 Expression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19200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0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Established Tumor Markers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Serum CA 19-9 most widely used circulating marker for cholangiocarcinoma and pancreatic cancer</a:t>
            </a:r>
          </a:p>
          <a:p>
            <a:endParaRPr lang="en-US" sz="2400" dirty="0"/>
          </a:p>
          <a:p>
            <a:r>
              <a:rPr lang="en-US" sz="2400" dirty="0" smtClean="0"/>
              <a:t>Consists of antibody raised against CRC reacts with high MW mucin glycoproteins coated with sialyl Lewis epitopes</a:t>
            </a:r>
          </a:p>
          <a:p>
            <a:endParaRPr lang="en-US" sz="2400" dirty="0" smtClean="0"/>
          </a:p>
          <a:p>
            <a:r>
              <a:rPr lang="en-US" sz="2400" dirty="0" smtClean="0"/>
              <a:t>Not present in 7% of the population</a:t>
            </a:r>
          </a:p>
          <a:p>
            <a:endParaRPr lang="en-US" sz="2400" dirty="0" smtClean="0"/>
          </a:p>
          <a:p>
            <a:r>
              <a:rPr lang="en-US" sz="2400" dirty="0" smtClean="0"/>
              <a:t>Accuracy reduced in the presence of cholangitis or cholestasis</a:t>
            </a:r>
          </a:p>
          <a:p>
            <a:endParaRPr lang="en-US" sz="2400" dirty="0" smtClean="0"/>
          </a:p>
          <a:p>
            <a:r>
              <a:rPr lang="en-US" sz="2400" dirty="0" smtClean="0"/>
              <a:t>Levels increased in smokers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6172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Bonney et al, Lancet Onc 2008;9:149-58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Acknowledgements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idx="4294967295"/>
          </p:nvPr>
        </p:nvSpPr>
        <p:spPr>
          <a:xfrm>
            <a:off x="609600" y="1295400"/>
            <a:ext cx="4114800" cy="4525962"/>
          </a:xfrm>
        </p:spPr>
        <p:txBody>
          <a:bodyPr/>
          <a:lstStyle/>
          <a:p>
            <a:pPr lvl="1">
              <a:buNone/>
            </a:pPr>
            <a:r>
              <a:rPr lang="en-US" sz="2000" dirty="0" smtClean="0">
                <a:latin typeface="+mj-lt"/>
              </a:rPr>
              <a:t>Memorial Sloan-Kettering </a:t>
            </a:r>
          </a:p>
          <a:p>
            <a:pPr eaLnBrk="1" hangingPunct="1"/>
            <a:endParaRPr lang="en-US" sz="2000" dirty="0" smtClean="0">
              <a:latin typeface="+mj-lt"/>
            </a:endParaRPr>
          </a:p>
          <a:p>
            <a:pPr eaLnBrk="1" hangingPunct="1"/>
            <a:r>
              <a:rPr lang="en-US" sz="2000" dirty="0" smtClean="0">
                <a:latin typeface="+mj-lt"/>
              </a:rPr>
              <a:t>HPB Service</a:t>
            </a:r>
          </a:p>
          <a:p>
            <a:pPr lvl="1" eaLnBrk="1" hangingPunct="1"/>
            <a:r>
              <a:rPr lang="en-US" sz="2000" dirty="0" smtClean="0">
                <a:latin typeface="+mj-lt"/>
              </a:rPr>
              <a:t>William R. </a:t>
            </a:r>
            <a:r>
              <a:rPr lang="en-US" sz="2000" dirty="0" err="1" smtClean="0">
                <a:latin typeface="+mj-lt"/>
              </a:rPr>
              <a:t>Jarnagin</a:t>
            </a:r>
            <a:r>
              <a:rPr lang="en-US" sz="2000" dirty="0" smtClean="0">
                <a:latin typeface="+mj-lt"/>
              </a:rPr>
              <a:t>, MD</a:t>
            </a:r>
          </a:p>
          <a:p>
            <a:r>
              <a:rPr lang="en-US" sz="2000" dirty="0" smtClean="0">
                <a:latin typeface="+mj-lt"/>
              </a:rPr>
              <a:t>Pathology</a:t>
            </a:r>
          </a:p>
          <a:p>
            <a:pPr lvl="1"/>
            <a:r>
              <a:rPr lang="en-US" sz="2000" dirty="0" smtClean="0">
                <a:latin typeface="+mj-lt"/>
              </a:rPr>
              <a:t>Nora </a:t>
            </a:r>
            <a:r>
              <a:rPr lang="en-US" sz="2000" dirty="0" err="1" smtClean="0">
                <a:latin typeface="+mj-lt"/>
              </a:rPr>
              <a:t>Katabi</a:t>
            </a:r>
            <a:r>
              <a:rPr lang="en-US" sz="2000" dirty="0" smtClean="0">
                <a:latin typeface="+mj-lt"/>
              </a:rPr>
              <a:t>, MD</a:t>
            </a:r>
          </a:p>
          <a:p>
            <a:pPr lvl="1"/>
            <a:r>
              <a:rPr lang="en-US" sz="2000" dirty="0" smtClean="0">
                <a:latin typeface="+mj-lt"/>
              </a:rPr>
              <a:t>David S. </a:t>
            </a:r>
            <a:r>
              <a:rPr lang="en-US" sz="2000" dirty="0" err="1" smtClean="0">
                <a:latin typeface="+mj-lt"/>
              </a:rPr>
              <a:t>Klimstra</a:t>
            </a:r>
            <a:r>
              <a:rPr lang="en-US" sz="2000" dirty="0" smtClean="0">
                <a:latin typeface="+mj-lt"/>
              </a:rPr>
              <a:t>, MD</a:t>
            </a:r>
          </a:p>
          <a:p>
            <a:r>
              <a:rPr lang="en-US" sz="2000" dirty="0" smtClean="0">
                <a:latin typeface="+mj-lt"/>
              </a:rPr>
              <a:t>Biostatistics</a:t>
            </a:r>
          </a:p>
          <a:p>
            <a:pPr lvl="1"/>
            <a:r>
              <a:rPr lang="en-US" sz="2000" dirty="0" err="1" smtClean="0">
                <a:latin typeface="+mj-lt"/>
              </a:rPr>
              <a:t>Mithat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Gonen</a:t>
            </a:r>
            <a:r>
              <a:rPr lang="en-US" sz="2000" dirty="0" smtClean="0">
                <a:latin typeface="+mj-lt"/>
              </a:rPr>
              <a:t>, PhD</a:t>
            </a:r>
          </a:p>
          <a:p>
            <a:pPr lvl="1"/>
            <a:r>
              <a:rPr lang="en-US" sz="2000" dirty="0" smtClean="0">
                <a:latin typeface="+mj-lt"/>
              </a:rPr>
              <a:t>Joanne Chou, PhD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</p:txBody>
      </p:sp>
      <p:sp>
        <p:nvSpPr>
          <p:cNvPr id="122883" name="Content Placeholder 2"/>
          <p:cNvSpPr>
            <a:spLocks/>
          </p:cNvSpPr>
          <p:nvPr/>
        </p:nvSpPr>
        <p:spPr bwMode="auto">
          <a:xfrm>
            <a:off x="4648200" y="12954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 smtClean="0">
                <a:latin typeface="Calibri" pitchFamily="34" charset="0"/>
              </a:rPr>
              <a:t>VM/</a:t>
            </a:r>
            <a:r>
              <a:rPr lang="en-US" sz="2000" dirty="0" err="1" smtClean="0">
                <a:latin typeface="Calibri" pitchFamily="34" charset="0"/>
              </a:rPr>
              <a:t>Benaroya</a:t>
            </a:r>
            <a:r>
              <a:rPr lang="en-US" sz="2000" dirty="0" smtClean="0">
                <a:latin typeface="Calibri" pitchFamily="34" charset="0"/>
              </a:rPr>
              <a:t> Research Institute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Surgery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J Bart Rose, MD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Calibri" pitchFamily="34" charset="0"/>
              </a:rPr>
              <a:t>Hepatology</a:t>
            </a:r>
            <a:endParaRPr lang="en-US" sz="2000" dirty="0" smtClean="0">
              <a:latin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Kris Kowdley, MD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James Nelson, PhD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Yu Li, PhD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Pathology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Hejin Hahn, MD</a:t>
            </a:r>
          </a:p>
          <a:p>
            <a:pPr lvl="1">
              <a:spcBef>
                <a:spcPct val="20000"/>
              </a:spcBef>
            </a:pPr>
            <a:endParaRPr lang="en-US" sz="2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34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Supported by a Young Investigator Award from Conquer Cancer Foundation of ASCO, </a:t>
            </a:r>
            <a:r>
              <a:rPr lang="en-US" dirty="0" err="1" smtClean="0"/>
              <a:t>thr</a:t>
            </a:r>
            <a:r>
              <a:rPr lang="en-US" dirty="0" smtClean="0"/>
              <a:t> </a:t>
            </a:r>
            <a:r>
              <a:rPr lang="en-US" b="1" dirty="0" smtClean="0"/>
              <a:t>Cholangiocarcinoma Foundation</a:t>
            </a:r>
            <a:r>
              <a:rPr lang="en-US" dirty="0" smtClean="0"/>
              <a:t>,  and Kenneth </a:t>
            </a:r>
            <a:r>
              <a:rPr lang="en-US" dirty="0" err="1" smtClean="0"/>
              <a:t>Wilske</a:t>
            </a:r>
            <a:r>
              <a:rPr lang="en-US" dirty="0" smtClean="0"/>
              <a:t> Translational Research Pioneer Award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Biomarkers in Serum versus Bile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Serum is readily accessible but contains a wide range of proteins and abundance of albumin and immunoglobulins</a:t>
            </a:r>
          </a:p>
          <a:p>
            <a:endParaRPr lang="en-US" sz="2400" dirty="0" smtClean="0"/>
          </a:p>
          <a:p>
            <a:r>
              <a:rPr lang="en-US" sz="2400" dirty="0" smtClean="0"/>
              <a:t>Bile is more proximal fluid source enriched by secreted or shed markers directly from tumors but requires invasive procedures for collection (surgery or endoscopy)</a:t>
            </a:r>
          </a:p>
          <a:p>
            <a:endParaRPr lang="en-US" sz="2400" dirty="0"/>
          </a:p>
          <a:p>
            <a:r>
              <a:rPr lang="en-US" sz="2400" dirty="0" smtClean="0"/>
              <a:t>Purification and pre-analysis factors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4" y="390049"/>
            <a:ext cx="4538186" cy="159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1693069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7915"/>
            <a:ext cx="3657600" cy="334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362200"/>
            <a:ext cx="524589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3" y="228601"/>
            <a:ext cx="7492365" cy="5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762000"/>
            <a:ext cx="31813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857375"/>
            <a:ext cx="73152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"/>
            <a:ext cx="6915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57200"/>
            <a:ext cx="2000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63165"/>
            <a:ext cx="3724275" cy="424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8229" y="2438400"/>
            <a:ext cx="3732371" cy="420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sz="2800" smtClean="0"/>
              <a:t>Carcinoembryonic Antigen 6 (CEACAM6)</a:t>
            </a:r>
          </a:p>
        </p:txBody>
      </p:sp>
      <p:sp>
        <p:nvSpPr>
          <p:cNvPr id="75779" name="Content Placeholder 3"/>
          <p:cNvSpPr>
            <a:spLocks noGrp="1" noChangeArrowheads="1"/>
          </p:cNvSpPr>
          <p:nvPr>
            <p:ph idx="4294967295"/>
          </p:nvPr>
        </p:nvSpPr>
        <p:spPr>
          <a:xfrm>
            <a:off x="304800" y="817563"/>
            <a:ext cx="4343400" cy="5811837"/>
          </a:xfrm>
          <a:ln/>
        </p:spPr>
        <p:txBody>
          <a:bodyPr lIns="92075" tIns="46038" rIns="92075" bIns="46038">
            <a:spAutoFit/>
          </a:bodyPr>
          <a:lstStyle/>
          <a:p>
            <a:pPr eaLnBrk="0" hangingPunct="0">
              <a:buFont typeface="Arial" pitchFamily="34" charset="0"/>
              <a:buNone/>
            </a:pPr>
            <a:endParaRPr lang="en-US" sz="1800" smtClean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000" smtClean="0"/>
              <a:t>GPI-anchored member of CEA family </a:t>
            </a:r>
          </a:p>
          <a:p>
            <a:endParaRPr lang="en-US" sz="2000" smtClean="0"/>
          </a:p>
          <a:p>
            <a:pPr>
              <a:buFontTx/>
              <a:buChar char="•"/>
            </a:pPr>
            <a:r>
              <a:rPr lang="en-US" sz="2000" smtClean="0"/>
              <a:t>Functions in cell adhesion and signal transduction pathways</a:t>
            </a:r>
          </a:p>
          <a:p>
            <a:pPr>
              <a:buFontTx/>
              <a:buChar char="•"/>
            </a:pPr>
            <a:endParaRPr lang="en-US" sz="2000" smtClean="0"/>
          </a:p>
          <a:p>
            <a:pPr>
              <a:buFontTx/>
              <a:buChar char="•"/>
            </a:pPr>
            <a:r>
              <a:rPr lang="en-US" sz="2000" smtClean="0"/>
              <a:t>Upregulates cellular invasion, anoikis and chemoresistance</a:t>
            </a:r>
          </a:p>
          <a:p>
            <a:pPr>
              <a:buFontTx/>
              <a:buChar char="•"/>
            </a:pPr>
            <a:endParaRPr lang="en-US" sz="2000" smtClean="0"/>
          </a:p>
          <a:p>
            <a:pPr>
              <a:buFontTx/>
              <a:buChar char="•"/>
            </a:pPr>
            <a:r>
              <a:rPr lang="en-US" sz="2000" smtClean="0"/>
              <a:t>Overexpressed in various epithelial malignancies (GI, lung, breast)</a:t>
            </a:r>
          </a:p>
          <a:p>
            <a:pPr>
              <a:buFontTx/>
              <a:buChar char="•"/>
            </a:pPr>
            <a:endParaRPr lang="en-US" sz="2000" smtClean="0"/>
          </a:p>
          <a:p>
            <a:pPr>
              <a:buFontTx/>
              <a:buChar char="•"/>
            </a:pPr>
            <a:r>
              <a:rPr lang="en-US" sz="2000" smtClean="0"/>
              <a:t>Associated with poor prognosis in colorectal cancer, intrahepatic cholangiocarcinoma and pancreatic adenocarcinoma</a:t>
            </a:r>
          </a:p>
          <a:p>
            <a:pPr eaLnBrk="0" hangingPunct="0">
              <a:buFontTx/>
              <a:buChar char="•"/>
            </a:pPr>
            <a:endParaRPr lang="en-US" sz="1800" smtClean="0">
              <a:latin typeface="Arial" pitchFamily="34" charset="0"/>
            </a:endParaRPr>
          </a:p>
        </p:txBody>
      </p:sp>
      <p:pic>
        <p:nvPicPr>
          <p:cNvPr id="75783" name="Picture 5" descr="H:\Pictures\Pancreatic cancer\glyco_cell.jpg"/>
          <p:cNvPicPr>
            <a:picLocks noChangeAspect="1" noChangeArrowheads="1"/>
          </p:cNvPicPr>
          <p:nvPr/>
        </p:nvPicPr>
        <p:blipFill>
          <a:blip r:embed="rId2" cstate="print"/>
          <a:srcRect b="7559"/>
          <a:stretch>
            <a:fillRect/>
          </a:stretch>
        </p:blipFill>
        <p:spPr bwMode="auto">
          <a:xfrm>
            <a:off x="4648200" y="1295400"/>
            <a:ext cx="4440238" cy="487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5784" name="Picture 6" descr="H:\Pictures\Pancreatic cancer\ceacam6 diagram.gif"/>
          <p:cNvPicPr>
            <a:picLocks noChangeAspect="1" noChangeArrowheads="1"/>
          </p:cNvPicPr>
          <p:nvPr/>
        </p:nvPicPr>
        <p:blipFill>
          <a:blip r:embed="rId3" cstate="print"/>
          <a:srcRect b="7272"/>
          <a:stretch>
            <a:fillRect/>
          </a:stretch>
        </p:blipFill>
        <p:spPr bwMode="auto">
          <a:xfrm>
            <a:off x="4648200" y="3198813"/>
            <a:ext cx="885825" cy="2897187"/>
          </a:xfrm>
          <a:prstGeom prst="rect">
            <a:avLst/>
          </a:prstGeom>
          <a:solidFill>
            <a:schemeClr val="tx2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5785" name="Text Box 2055"/>
          <p:cNvSpPr txBox="1">
            <a:spLocks noChangeArrowheads="1"/>
          </p:cNvSpPr>
          <p:nvPr/>
        </p:nvSpPr>
        <p:spPr bwMode="auto">
          <a:xfrm>
            <a:off x="0" y="6507163"/>
            <a:ext cx="914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Duxbury et al </a:t>
            </a:r>
            <a:r>
              <a:rPr lang="en-US" sz="1200" i="1">
                <a:latin typeface="Calibri" pitchFamily="34" charset="0"/>
              </a:rPr>
              <a:t>Ann Surg </a:t>
            </a:r>
            <a:r>
              <a:rPr lang="en-US" sz="1200" b="1">
                <a:latin typeface="Calibri" pitchFamily="34" charset="0"/>
              </a:rPr>
              <a:t>241</a:t>
            </a:r>
            <a:r>
              <a:rPr lang="en-US" sz="1200">
                <a:latin typeface="Calibri" pitchFamily="34" charset="0"/>
              </a:rPr>
              <a:t>, 491-6 (2004) Janscheff et al </a:t>
            </a:r>
            <a:r>
              <a:rPr lang="en-US" sz="1200" i="1">
                <a:latin typeface="Calibri" pitchFamily="34" charset="0"/>
              </a:rPr>
              <a:t>J Clin Onc </a:t>
            </a:r>
            <a:r>
              <a:rPr lang="en-US" sz="1200" b="1">
                <a:latin typeface="Calibri" pitchFamily="34" charset="0"/>
              </a:rPr>
              <a:t>21</a:t>
            </a:r>
            <a:r>
              <a:rPr lang="en-US" sz="1200">
                <a:latin typeface="Calibri" pitchFamily="34" charset="0"/>
              </a:rPr>
              <a:t>, 3638-46 (2003) Ieta et al </a:t>
            </a:r>
            <a:r>
              <a:rPr lang="en-US" sz="1200" i="1">
                <a:latin typeface="Calibri" pitchFamily="34" charset="0"/>
              </a:rPr>
              <a:t>Br J Cancer</a:t>
            </a:r>
            <a:r>
              <a:rPr lang="en-US" sz="1200">
                <a:latin typeface="Calibri" pitchFamily="34" charset="0"/>
              </a:rPr>
              <a:t> </a:t>
            </a:r>
            <a:r>
              <a:rPr lang="en-US" sz="1200" b="1">
                <a:latin typeface="Calibri" pitchFamily="34" charset="0"/>
              </a:rPr>
              <a:t>95</a:t>
            </a:r>
            <a:r>
              <a:rPr lang="en-US" sz="1200">
                <a:latin typeface="Calibri" pitchFamily="34" charset="0"/>
              </a:rPr>
              <a:t>, 532-40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min Template 2011 11-21-11">
  <a:themeElements>
    <a:clrScheme name="1_Admin Template 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dmin Template 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dmin Template 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dmin Template 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dmin Template 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dmin Template 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dmin Template 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dmin Template 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dmin Template 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dmin Template 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dmin Template 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dmin Template 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dmin Template 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936</Words>
  <Application>Microsoft Office PowerPoint</Application>
  <PresentationFormat>On-screen Show (4:3)</PresentationFormat>
  <Paragraphs>194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Wingdings</vt:lpstr>
      <vt:lpstr>Office Theme</vt:lpstr>
      <vt:lpstr>Admin Template 2011 11-21-11</vt:lpstr>
      <vt:lpstr>Image Document</vt:lpstr>
      <vt:lpstr>CEACAM6 as a Biomarker for Cholangiocarcinoma</vt:lpstr>
      <vt:lpstr>Not all Biliary Tract Cancers are the Same</vt:lpstr>
      <vt:lpstr>Diagnostic Dilemma</vt:lpstr>
      <vt:lpstr>Established Tumor Markers  </vt:lpstr>
      <vt:lpstr>Biomarkers in Serum versus Bile</vt:lpstr>
      <vt:lpstr>PowerPoint Presentation</vt:lpstr>
      <vt:lpstr>PowerPoint Presentation</vt:lpstr>
      <vt:lpstr>PowerPoint Presentation</vt:lpstr>
      <vt:lpstr>Carcinoembryonic Antigen 6 (CEACAM6)</vt:lpstr>
      <vt:lpstr>PowerPoint Presentation</vt:lpstr>
      <vt:lpstr>PowerPoint Presentation</vt:lpstr>
      <vt:lpstr>PowerPoint Presentation</vt:lpstr>
      <vt:lpstr>PowerPoint Presentation</vt:lpstr>
      <vt:lpstr>Pilot Study</vt:lpstr>
      <vt:lpstr>representative Immunohistochemistry   </vt:lpstr>
      <vt:lpstr>Tissue microarray by ceacam6</vt:lpstr>
      <vt:lpstr>Clinicopathologic parameters</vt:lpstr>
      <vt:lpstr>DISEASE-SPECIFIC SURVIVAL following  R0 resection BY ceacam6 eXPRESSIOn </vt:lpstr>
      <vt:lpstr>DISEASE-SPECIFIC SURVIVAL following  R0 resection BY ceacam6 eXPRESSIOn</vt:lpstr>
      <vt:lpstr>DISEASE-SPECIFIC SURVIVAL following R0 resection BY ceacam6 eXPRESSIOn</vt:lpstr>
      <vt:lpstr>PowerPoint Presentation</vt:lpstr>
      <vt:lpstr>Protocol</vt:lpstr>
      <vt:lpstr>PowerPoint Presentation</vt:lpstr>
      <vt:lpstr>PowerPoint Presentation</vt:lpstr>
      <vt:lpstr>CEACAM6 Levels by ELISA</vt:lpstr>
      <vt:lpstr>Receiver Operator Curve</vt:lpstr>
      <vt:lpstr>Representative Western Blot</vt:lpstr>
      <vt:lpstr>Summary</vt:lpstr>
      <vt:lpstr>miRNA Profile of Cholangiocarcinoma </vt:lpstr>
      <vt:lpstr>miRNA</vt:lpstr>
      <vt:lpstr>miRNAs in CCA</vt:lpstr>
      <vt:lpstr>PowerPoint Presentation</vt:lpstr>
      <vt:lpstr>PowerPoint Presentation</vt:lpstr>
      <vt:lpstr>Hypothesis</vt:lpstr>
      <vt:lpstr>Design</vt:lpstr>
      <vt:lpstr>PowerPoint Presentation</vt:lpstr>
      <vt:lpstr>Rat Intrahepatic CCA</vt:lpstr>
      <vt:lpstr>miRNA Volcano Plot</vt:lpstr>
      <vt:lpstr>Tumoral miRNA Expression</vt:lpstr>
      <vt:lpstr>Acknowledgements</vt:lpstr>
    </vt:vector>
  </TitlesOfParts>
  <Company>MSKCC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tumor markers in the bile and pancreatic juice of patients with biliary and pancrtumors</dc:title>
  <dc:creator>rochaf</dc:creator>
  <cp:lastModifiedBy>Rocha, Flavio</cp:lastModifiedBy>
  <cp:revision>55</cp:revision>
  <dcterms:created xsi:type="dcterms:W3CDTF">2010-09-01T14:06:04Z</dcterms:created>
  <dcterms:modified xsi:type="dcterms:W3CDTF">2016-04-28T19:45:15Z</dcterms:modified>
</cp:coreProperties>
</file>