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02" r:id="rId4"/>
    <p:sldId id="260" r:id="rId5"/>
    <p:sldId id="270" r:id="rId6"/>
    <p:sldId id="298" r:id="rId7"/>
    <p:sldId id="259" r:id="rId8"/>
    <p:sldId id="273" r:id="rId9"/>
    <p:sldId id="274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96" r:id="rId19"/>
    <p:sldId id="288" r:id="rId20"/>
    <p:sldId id="301" r:id="rId21"/>
    <p:sldId id="29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73" autoAdjust="0"/>
  </p:normalViewPr>
  <p:slideViewPr>
    <p:cSldViewPr>
      <p:cViewPr>
        <p:scale>
          <a:sx n="110" d="100"/>
          <a:sy n="110" d="100"/>
        </p:scale>
        <p:origin x="-164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ad01\Desktop\SOFT-AGAR-aSSA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iad01\Desktop\fusion_protein_screening\ExpToDo\Exps_stable_hucct1\Final_exps-paper\unpaired-ttest_cellgrowt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iad01\Desktop\fusion_protein_screening\ExpToDo\cLONOGENIC%20aSSAY_hucct1_stable\clonogenic_assay_HUCCT1_FGFR2_FUS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iad01\Desktop\Migration%2030.000\Migration_analysis-HUCCT130.00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iad01\Desktop\Migration%2030.000\Migration_analysis-HUCCT130.00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iad01\Desktop\fusion_protein_screening\ExpToDo\Exps_stable_hucct1\Final_exps-paper\HighConcDrugHUCCT1\SortedCells_unpaired-ttest_dru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57546490157223E-2"/>
          <c:y val="6.6467976423613795E-2"/>
          <c:w val="0.85444969489099554"/>
          <c:h val="0.75553868084142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Sheet1!$G$30:$G$33</c:f>
                <c:numCache>
                  <c:formatCode>General</c:formatCode>
                  <c:ptCount val="4"/>
                  <c:pt idx="0">
                    <c:v>0.5</c:v>
                  </c:pt>
                  <c:pt idx="1">
                    <c:v>0.70710678118654757</c:v>
                  </c:pt>
                  <c:pt idx="2">
                    <c:v>32.361671430532994</c:v>
                  </c:pt>
                  <c:pt idx="3">
                    <c:v>12.114041439585717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Sheet1!$E$30:$E$33</c:f>
              <c:strCache>
                <c:ptCount val="4"/>
                <c:pt idx="0">
                  <c:v>Empty vector</c:v>
                </c:pt>
                <c:pt idx="1">
                  <c:v>Empty vector + BGJ398</c:v>
                </c:pt>
                <c:pt idx="2">
                  <c:v>FGFR2-PPHLN1</c:v>
                </c:pt>
                <c:pt idx="3">
                  <c:v>FGFR2-PPHLN1 +BGJ398</c:v>
                </c:pt>
              </c:strCache>
            </c:strRef>
          </c:cat>
          <c:val>
            <c:numRef>
              <c:f>Sheet1!$F$30:$F$33</c:f>
              <c:numCache>
                <c:formatCode>0</c:formatCode>
                <c:ptCount val="4"/>
                <c:pt idx="0">
                  <c:v>0.33330000000000065</c:v>
                </c:pt>
                <c:pt idx="1">
                  <c:v>0.33333333333333331</c:v>
                </c:pt>
                <c:pt idx="2">
                  <c:v>117.4444000000001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948544"/>
        <c:axId val="91950080"/>
      </c:barChart>
      <c:catAx>
        <c:axId val="91948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1950080"/>
        <c:crosses val="autoZero"/>
        <c:auto val="1"/>
        <c:lblAlgn val="ctr"/>
        <c:lblOffset val="100"/>
        <c:noMultiLvlLbl val="0"/>
      </c:catAx>
      <c:valAx>
        <c:axId val="91950080"/>
        <c:scaling>
          <c:orientation val="minMax"/>
          <c:max val="2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1948544"/>
        <c:crosses val="autoZero"/>
        <c:crossBetween val="between"/>
        <c:majorUnit val="40"/>
        <c:minorUnit val="8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lang="es-ES">
                <a:solidFill>
                  <a:schemeClr val="tx2">
                    <a:lumMod val="50000"/>
                  </a:schemeClr>
                </a:solidFill>
              </a:defRPr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 Assay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9124252021339725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1815846340762185E-2"/>
          <c:y val="0.20217550665830267"/>
          <c:w val="0.55814233280011605"/>
          <c:h val="0.65007803880979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TTEST!$B$14</c:f>
              <c:strCache>
                <c:ptCount val="1"/>
                <c:pt idx="0">
                  <c:v>HUCCT1 Empty vector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TTEST!$G$14:$J$14</c:f>
                <c:numCache>
                  <c:formatCode>General</c:formatCode>
                  <c:ptCount val="4"/>
                  <c:pt idx="0">
                    <c:v>2.2468960896247268</c:v>
                  </c:pt>
                  <c:pt idx="1">
                    <c:v>5.8838402013315712</c:v>
                  </c:pt>
                  <c:pt idx="2">
                    <c:v>5.9570578792331146</c:v>
                  </c:pt>
                  <c:pt idx="3">
                    <c:v>7.2143658170487246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TTEST!$C$13:$F$13</c:f>
              <c:strCache>
                <c:ptCount val="4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</c:strCache>
            </c:strRef>
          </c:cat>
          <c:val>
            <c:numRef>
              <c:f>TTEST!$C$14:$F$14</c:f>
              <c:numCache>
                <c:formatCode>0.000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TTEST!$B$15</c:f>
              <c:strCache>
                <c:ptCount val="1"/>
                <c:pt idx="0">
                  <c:v>HUCCT1 FGFR2-PPHLN1 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TTEST!$G$15:$J$15</c:f>
                <c:numCache>
                  <c:formatCode>General</c:formatCode>
                  <c:ptCount val="4"/>
                  <c:pt idx="0">
                    <c:v>7.4647443987233428</c:v>
                  </c:pt>
                  <c:pt idx="1">
                    <c:v>7.9041113456114065</c:v>
                  </c:pt>
                  <c:pt idx="2">
                    <c:v>6.4005228326588126</c:v>
                  </c:pt>
                  <c:pt idx="3">
                    <c:v>4.4856112500418623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TTEST!$C$13:$F$13</c:f>
              <c:strCache>
                <c:ptCount val="4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</c:strCache>
            </c:strRef>
          </c:cat>
          <c:val>
            <c:numRef>
              <c:f>TTEST!$C$15:$F$15</c:f>
              <c:numCache>
                <c:formatCode>0.0000</c:formatCode>
                <c:ptCount val="4"/>
                <c:pt idx="0" formatCode="0.000">
                  <c:v>106.1629739572176</c:v>
                </c:pt>
                <c:pt idx="1">
                  <c:v>121.67734458732308</c:v>
                </c:pt>
                <c:pt idx="2">
                  <c:v>117.99054473130114</c:v>
                </c:pt>
                <c:pt idx="3">
                  <c:v>113.87708548579212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005120"/>
        <c:axId val="92006656"/>
      </c:barChart>
      <c:catAx>
        <c:axId val="92005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92006656"/>
        <c:crosses val="autoZero"/>
        <c:auto val="1"/>
        <c:lblAlgn val="ctr"/>
        <c:lblOffset val="100"/>
        <c:noMultiLvlLbl val="0"/>
      </c:catAx>
      <c:valAx>
        <c:axId val="92006656"/>
        <c:scaling>
          <c:orientation val="minMax"/>
          <c:max val="140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92005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190774002711405"/>
          <c:y val="0.19082211497756288"/>
          <c:w val="0.33136550238913076"/>
          <c:h val="0.13621130072495621"/>
        </c:manualLayout>
      </c:layout>
      <c:overlay val="0"/>
      <c:txPr>
        <a:bodyPr/>
        <a:lstStyle/>
        <a:p>
          <a:pPr>
            <a:defRPr lang="es-ES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985316024686141"/>
          <c:y val="0.13926960043860306"/>
          <c:w val="0.68332710663420304"/>
          <c:h val="0.650447521750501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errBars>
            <c:errBarType val="both"/>
            <c:errValType val="cust"/>
            <c:noEndCap val="0"/>
            <c:plus>
              <c:numRef>
                <c:f>Sheet1!$D$31:$E$31</c:f>
                <c:numCache>
                  <c:formatCode>General</c:formatCode>
                  <c:ptCount val="2"/>
                  <c:pt idx="0">
                    <c:v>4.8476798574163276</c:v>
                  </c:pt>
                  <c:pt idx="1">
                    <c:v>10.523782589924762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Sheet1!$B$30:$C$30</c:f>
              <c:strCache>
                <c:ptCount val="2"/>
                <c:pt idx="0">
                  <c:v>HUCCT1 stable Empty vector</c:v>
                </c:pt>
                <c:pt idx="1">
                  <c:v>HUCCT1 stable FGFR2-PPHLN1</c:v>
                </c:pt>
              </c:strCache>
            </c:strRef>
          </c:cat>
          <c:val>
            <c:numRef>
              <c:f>Sheet1!$B$31:$C$31</c:f>
              <c:numCache>
                <c:formatCode>0</c:formatCode>
                <c:ptCount val="2"/>
                <c:pt idx="0">
                  <c:v>17</c:v>
                </c:pt>
                <c:pt idx="1">
                  <c:v>29.333333333332927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948736"/>
        <c:axId val="94955008"/>
      </c:barChart>
      <c:catAx>
        <c:axId val="94948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lang="es-ES" sz="1200"/>
                </a:pPr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200" dirty="0" err="1" smtClean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Clonogenic</a:t>
                </a:r>
                <a:r>
                  <a:rPr lang="en-US" sz="1200" dirty="0" smtClean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Assay</a:t>
                </a:r>
                <a:endParaRPr lang="en-US" sz="1200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25934590974065674"/>
              <c:y val="2.0128173935437367E-3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94955008"/>
        <c:crosses val="autoZero"/>
        <c:auto val="1"/>
        <c:lblAlgn val="ctr"/>
        <c:lblOffset val="100"/>
        <c:noMultiLvlLbl val="0"/>
      </c:catAx>
      <c:valAx>
        <c:axId val="94955008"/>
        <c:scaling>
          <c:orientation val="minMax"/>
          <c:max val="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s-ES"/>
                </a:pPr>
                <a:r>
                  <a:rPr lang="en-US" sz="1000" b="0" dirty="0">
                    <a:latin typeface="Arial" pitchFamily="34" charset="0"/>
                    <a:cs typeface="Arial" pitchFamily="34" charset="0"/>
                  </a:rPr>
                  <a:t>Number of  colonies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94948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Migrated cells/field</a:t>
            </a:r>
          </a:p>
        </c:rich>
      </c:tx>
      <c:layout>
        <c:manualLayout>
          <c:xMode val="edge"/>
          <c:yMode val="edge"/>
          <c:x val="0.30363174711856672"/>
          <c:y val="3.50920336938786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226748830309255"/>
          <c:y val="0.24510357906506902"/>
          <c:w val="0.84787743923314196"/>
          <c:h val="0.60837750923007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Sheet1!$D$26</c:f>
              <c:strCache>
                <c:ptCount val="1"/>
                <c:pt idx="0">
                  <c:v>Migrated cells/field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Sheet1!$E$27:$E$28</c:f>
                <c:numCache>
                  <c:formatCode>General</c:formatCode>
                  <c:ptCount val="2"/>
                  <c:pt idx="0">
                    <c:v>6.1461511217274065</c:v>
                  </c:pt>
                  <c:pt idx="1">
                    <c:v>12.767162332631999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Sheet1!$C$27:$C$28</c:f>
              <c:strCache>
                <c:ptCount val="2"/>
                <c:pt idx="0">
                  <c:v>HUCCT1 Empty stable</c:v>
                </c:pt>
                <c:pt idx="1">
                  <c:v>HUCCT1 Fusion stable</c:v>
                </c:pt>
              </c:strCache>
            </c:strRef>
          </c:cat>
          <c:val>
            <c:numRef>
              <c:f>Sheet1!$D$27:$D$28</c:f>
              <c:numCache>
                <c:formatCode>0</c:formatCode>
                <c:ptCount val="2"/>
                <c:pt idx="0">
                  <c:v>35.666666666666039</c:v>
                </c:pt>
                <c:pt idx="1">
                  <c:v>71.6875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078656"/>
        <c:axId val="93080192"/>
      </c:barChart>
      <c:catAx>
        <c:axId val="93078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93080192"/>
        <c:crosses val="autoZero"/>
        <c:auto val="1"/>
        <c:lblAlgn val="ctr"/>
        <c:lblOffset val="100"/>
        <c:noMultiLvlLbl val="0"/>
      </c:catAx>
      <c:valAx>
        <c:axId val="93080192"/>
        <c:scaling>
          <c:orientation val="minMax"/>
          <c:max val="1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93078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80982998681502"/>
          <c:y val="5.6073354041737911E-2"/>
          <c:w val="0.63512931573672005"/>
          <c:h val="0.73965188689107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plusbgj398!$B$47:$B$48</c:f>
              <c:strCache>
                <c:ptCount val="1"/>
                <c:pt idx="0">
                  <c:v>DMSO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plusbgj398!$B$51:$C$51</c:f>
                <c:numCache>
                  <c:formatCode>General</c:formatCode>
                  <c:ptCount val="2"/>
                  <c:pt idx="0">
                    <c:v>7</c:v>
                  </c:pt>
                  <c:pt idx="1">
                    <c:v>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plusbgj398!$A$49:$A$50</c:f>
              <c:strCache>
                <c:ptCount val="2"/>
                <c:pt idx="0">
                  <c:v>HUCCT1 Empty stable</c:v>
                </c:pt>
                <c:pt idx="1">
                  <c:v>HUCCT1 Fusion stable</c:v>
                </c:pt>
              </c:strCache>
            </c:strRef>
          </c:cat>
          <c:val>
            <c:numRef>
              <c:f>plusbgj398!$B$49:$B$50</c:f>
              <c:numCache>
                <c:formatCode>0</c:formatCode>
                <c:ptCount val="2"/>
                <c:pt idx="0">
                  <c:v>34.083333333333343</c:v>
                </c:pt>
                <c:pt idx="1">
                  <c:v>59.520833333333343</c:v>
                </c:pt>
              </c:numCache>
            </c:numRef>
          </c:val>
        </c:ser>
        <c:ser>
          <c:idx val="1"/>
          <c:order val="1"/>
          <c:tx>
            <c:strRef>
              <c:f>plusbgj398!$C$47:$C$48</c:f>
              <c:strCache>
                <c:ptCount val="1"/>
                <c:pt idx="0">
                  <c:v>1 uM BGJ398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plusbgj398!$B$52:$C$52</c:f>
                <c:numCache>
                  <c:formatCode>General</c:formatCode>
                  <c:ptCount val="2"/>
                  <c:pt idx="0">
                    <c:v>10</c:v>
                  </c:pt>
                  <c:pt idx="1">
                    <c:v>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plusbgj398!$A$49:$A$50</c:f>
              <c:strCache>
                <c:ptCount val="2"/>
                <c:pt idx="0">
                  <c:v>HUCCT1 Empty stable</c:v>
                </c:pt>
                <c:pt idx="1">
                  <c:v>HUCCT1 Fusion stable</c:v>
                </c:pt>
              </c:strCache>
            </c:strRef>
          </c:cat>
          <c:val>
            <c:numRef>
              <c:f>plusbgj398!$C$49:$C$50</c:f>
              <c:numCache>
                <c:formatCode>0</c:formatCode>
                <c:ptCount val="2"/>
                <c:pt idx="0">
                  <c:v>26.791666666666671</c:v>
                </c:pt>
                <c:pt idx="1">
                  <c:v>23.875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90880"/>
        <c:axId val="93700864"/>
      </c:barChart>
      <c:catAx>
        <c:axId val="93690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93700864"/>
        <c:crosses val="autoZero"/>
        <c:auto val="1"/>
        <c:lblAlgn val="ctr"/>
        <c:lblOffset val="100"/>
        <c:noMultiLvlLbl val="0"/>
      </c:catAx>
      <c:valAx>
        <c:axId val="9370086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9369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44998054421901"/>
          <c:y val="0"/>
          <c:w val="0.31416987691490922"/>
          <c:h val="0.23242751627595487"/>
        </c:manualLayout>
      </c:layout>
      <c:overlay val="0"/>
      <c:txPr>
        <a:bodyPr/>
        <a:lstStyle/>
        <a:p>
          <a:pPr>
            <a:defRPr lang="es-ES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051412512349703E-2"/>
          <c:y val="0.14489661353306404"/>
          <c:w val="0.52397047244094563"/>
          <c:h val="0.65573425196851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TTEST!$F$98</c:f>
              <c:strCache>
                <c:ptCount val="1"/>
                <c:pt idx="0">
                  <c:v>HUCCT1 empty vector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TTEST!$H$99:$H$103</c:f>
                <c:numCache>
                  <c:formatCode>General</c:formatCode>
                  <c:ptCount val="5"/>
                  <c:pt idx="0">
                    <c:v>2.3815191039251067</c:v>
                  </c:pt>
                  <c:pt idx="1">
                    <c:v>6.4522809547474695</c:v>
                  </c:pt>
                  <c:pt idx="2">
                    <c:v>8.4840894235166697</c:v>
                  </c:pt>
                  <c:pt idx="3">
                    <c:v>7.4517130342924034</c:v>
                  </c:pt>
                  <c:pt idx="4">
                    <c:v>0.80050351713549261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TTEST!$E$99:$E$102</c:f>
              <c:strCache>
                <c:ptCount val="4"/>
                <c:pt idx="0">
                  <c:v>0 nM</c:v>
                </c:pt>
                <c:pt idx="1">
                  <c:v>1 uM</c:v>
                </c:pt>
                <c:pt idx="2">
                  <c:v>2.5 uM</c:v>
                </c:pt>
                <c:pt idx="3">
                  <c:v>5 uM</c:v>
                </c:pt>
              </c:strCache>
            </c:strRef>
          </c:cat>
          <c:val>
            <c:numRef>
              <c:f>TTEST!$F$99:$F$102</c:f>
              <c:numCache>
                <c:formatCode>0</c:formatCode>
                <c:ptCount val="4"/>
                <c:pt idx="0" formatCode="General">
                  <c:v>100</c:v>
                </c:pt>
                <c:pt idx="1">
                  <c:v>95.512166151205662</c:v>
                </c:pt>
                <c:pt idx="2">
                  <c:v>85.802989024536558</c:v>
                </c:pt>
                <c:pt idx="3">
                  <c:v>45.178397772102009</c:v>
                </c:pt>
              </c:numCache>
            </c:numRef>
          </c:val>
        </c:ser>
        <c:ser>
          <c:idx val="1"/>
          <c:order val="1"/>
          <c:tx>
            <c:strRef>
              <c:f>TTEST!$G$98</c:f>
              <c:strCache>
                <c:ptCount val="1"/>
                <c:pt idx="0">
                  <c:v>HUCCT1 FGFR2-PPHLN1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TTEST!$I$99:$I$103</c:f>
                <c:numCache>
                  <c:formatCode>General</c:formatCode>
                  <c:ptCount val="5"/>
                  <c:pt idx="0">
                    <c:v>3.9403763723887009</c:v>
                  </c:pt>
                  <c:pt idx="1">
                    <c:v>8.1262361834881123</c:v>
                  </c:pt>
                  <c:pt idx="2">
                    <c:v>9.2141886725517939</c:v>
                  </c:pt>
                  <c:pt idx="3">
                    <c:v>7.368517238176107</c:v>
                  </c:pt>
                  <c:pt idx="4">
                    <c:v>0.60440806025389449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TTEST!$E$99:$E$102</c:f>
              <c:strCache>
                <c:ptCount val="4"/>
                <c:pt idx="0">
                  <c:v>0 nM</c:v>
                </c:pt>
                <c:pt idx="1">
                  <c:v>1 uM</c:v>
                </c:pt>
                <c:pt idx="2">
                  <c:v>2.5 uM</c:v>
                </c:pt>
                <c:pt idx="3">
                  <c:v>5 uM</c:v>
                </c:pt>
              </c:strCache>
            </c:strRef>
          </c:cat>
          <c:val>
            <c:numRef>
              <c:f>TTEST!$G$99:$G$102</c:f>
              <c:numCache>
                <c:formatCode>0</c:formatCode>
                <c:ptCount val="4"/>
                <c:pt idx="0" formatCode="General">
                  <c:v>100</c:v>
                </c:pt>
                <c:pt idx="1">
                  <c:v>96.105073732621818</c:v>
                </c:pt>
                <c:pt idx="2">
                  <c:v>81.508628242703011</c:v>
                </c:pt>
                <c:pt idx="3">
                  <c:v>22.789044301854659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35168"/>
        <c:axId val="93753344"/>
      </c:barChart>
      <c:catAx>
        <c:axId val="93735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93753344"/>
        <c:crosses val="autoZero"/>
        <c:auto val="1"/>
        <c:lblAlgn val="ctr"/>
        <c:lblOffset val="100"/>
        <c:noMultiLvlLbl val="0"/>
      </c:catAx>
      <c:valAx>
        <c:axId val="93753344"/>
        <c:scaling>
          <c:orientation val="minMax"/>
          <c:max val="11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937351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6129943132108554"/>
          <c:y val="9.7858858147666219E-2"/>
          <c:w val="0.31576852235067077"/>
          <c:h val="0.24994631500026651"/>
        </c:manualLayout>
      </c:layout>
      <c:overlay val="0"/>
      <c:txPr>
        <a:bodyPr/>
        <a:lstStyle/>
        <a:p>
          <a:pPr>
            <a:defRPr lang="es-ES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1"/>
            </a:solidFill>
          </c:spPr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100" b="1" dirty="0" smtClean="0"/>
                      <a:t>16% (n=17)</a:t>
                    </a:r>
                    <a:endParaRPr lang="en-US" sz="1100" b="1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Hoja1!$A$3:$A$4</c:f>
              <c:strCache>
                <c:ptCount val="2"/>
                <c:pt idx="0">
                  <c:v>Positive pts</c:v>
                </c:pt>
                <c:pt idx="1">
                  <c:v>Negative pts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17</c:v>
                </c:pt>
                <c:pt idx="1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401221615108265"/>
          <c:y val="0.35292903690468924"/>
          <c:w val="0.23859112597732751"/>
          <c:h val="0.21205410009764641"/>
        </c:manualLayout>
      </c:layout>
      <c:overlay val="0"/>
      <c:txPr>
        <a:bodyPr/>
        <a:lstStyle/>
        <a:p>
          <a:pPr rtl="0">
            <a:defRPr sz="1050"/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967070409075043E-2"/>
          <c:y val="0.19735778410284471"/>
          <c:w val="0.57036655378499856"/>
          <c:h val="0.74600562792448266"/>
        </c:manualLayout>
      </c:layout>
      <c:pie3DChart>
        <c:varyColors val="1"/>
        <c:ser>
          <c:idx val="0"/>
          <c:order val="0"/>
          <c:spPr>
            <a:solidFill>
              <a:schemeClr val="accent1"/>
            </a:solidFill>
          </c:spPr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Hoja1!$A$9:$A$10</c:f>
              <c:strCache>
                <c:ptCount val="2"/>
                <c:pt idx="0">
                  <c:v>Positive pts</c:v>
                </c:pt>
                <c:pt idx="1">
                  <c:v>Negative pts</c:v>
                </c:pt>
              </c:strCache>
            </c:strRef>
          </c:cat>
          <c:val>
            <c:numRef>
              <c:f>Hoja1!$B$9:$B$10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8.4563405135695033E-2"/>
          <c:y val="7.0669930828389932E-2"/>
          <c:w val="0.28882225873189732"/>
          <c:h val="0.1988852286313022"/>
        </c:manualLayout>
      </c:layout>
      <c:overlay val="0"/>
      <c:txPr>
        <a:bodyPr/>
        <a:lstStyle/>
        <a:p>
          <a:pPr rtl="0">
            <a:defRPr sz="1050"/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967070409075043E-2"/>
          <c:y val="0.19735778410284471"/>
          <c:w val="0.57036655378499856"/>
          <c:h val="0.74600562792448266"/>
        </c:manualLayout>
      </c:layout>
      <c:pie3DChart>
        <c:varyColors val="1"/>
        <c:ser>
          <c:idx val="0"/>
          <c:order val="0"/>
          <c:spPr>
            <a:solidFill>
              <a:schemeClr val="accent1"/>
            </a:solidFill>
          </c:spPr>
          <c:explosion val="25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Hoja1!$A$6:$A$7</c:f>
              <c:strCache>
                <c:ptCount val="2"/>
                <c:pt idx="0">
                  <c:v>Positive pts</c:v>
                </c:pt>
                <c:pt idx="1">
                  <c:v>Negative pts</c:v>
                </c:pt>
              </c:strCache>
            </c:strRef>
          </c:cat>
          <c:val>
            <c:numRef>
              <c:f>Hoja1!$B$6:$B$7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8.4560403244163598E-2"/>
          <c:y val="6.9667680856362685E-2"/>
          <c:w val="0.31202063936256319"/>
          <c:h val="0.19273069941557722"/>
        </c:manualLayout>
      </c:layout>
      <c:overlay val="0"/>
      <c:txPr>
        <a:bodyPr/>
        <a:lstStyle/>
        <a:p>
          <a:pPr rtl="0">
            <a:defRPr sz="1050"/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6F166-601B-4A8B-9DC4-0348CD41818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FDA2E-352F-437B-949F-562AA0AC0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8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D92EF-5B6A-433F-B241-22245A0D787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851-B5C2-4B11-B32B-74E0CB5EAD4C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A12F-40DF-4CE1-BECB-9D4E0AC27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851-B5C2-4B11-B32B-74E0CB5EAD4C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A12F-40DF-4CE1-BECB-9D4E0AC27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851-B5C2-4B11-B32B-74E0CB5EAD4C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A12F-40DF-4CE1-BECB-9D4E0AC27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851-B5C2-4B11-B32B-74E0CB5EAD4C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A12F-40DF-4CE1-BECB-9D4E0AC27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851-B5C2-4B11-B32B-74E0CB5EAD4C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A12F-40DF-4CE1-BECB-9D4E0AC27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851-B5C2-4B11-B32B-74E0CB5EAD4C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A12F-40DF-4CE1-BECB-9D4E0AC27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851-B5C2-4B11-B32B-74E0CB5EAD4C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A12F-40DF-4CE1-BECB-9D4E0AC27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851-B5C2-4B11-B32B-74E0CB5EAD4C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A12F-40DF-4CE1-BECB-9D4E0AC27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851-B5C2-4B11-B32B-74E0CB5EAD4C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A12F-40DF-4CE1-BECB-9D4E0AC27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851-B5C2-4B11-B32B-74E0CB5EAD4C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A12F-40DF-4CE1-BECB-9D4E0AC27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851-B5C2-4B11-B32B-74E0CB5EAD4C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A12F-40DF-4CE1-BECB-9D4E0AC27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DD851-B5C2-4B11-B32B-74E0CB5EAD4C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A12F-40DF-4CE1-BECB-9D4E0AC27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chart" Target="../charts/char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7" Type="http://schemas.openxmlformats.org/officeDocument/2006/relationships/image" Target="../media/image3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tiff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47.jpeg"/><Relationship Id="rId4" Type="http://schemas.openxmlformats.org/officeDocument/2006/relationships/image" Target="../media/image42.png"/><Relationship Id="rId9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1948130"/>
            <a:ext cx="8801100" cy="147002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ＭＳ Ｐゴシック"/>
                <a:cs typeface="Arial" charset="0"/>
              </a:rPr>
              <a:t>Implementation 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ea typeface="ＭＳ Ｐゴシック"/>
                <a:cs typeface="Arial" charset="0"/>
              </a:rPr>
              <a:t>of Precision Medicine Approaches in Intrahepatic Cholangiocarcinoma 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"/>
            <a:ext cx="200025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7"/>
          <p:cNvCxnSpPr/>
          <p:nvPr/>
        </p:nvCxnSpPr>
        <p:spPr>
          <a:xfrm>
            <a:off x="274638" y="3351212"/>
            <a:ext cx="8594725" cy="1588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92557" y="5754469"/>
            <a:ext cx="2958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CCF Grantee Webinar Series </a:t>
            </a:r>
            <a:r>
              <a:rPr lang="en-US" b="1" dirty="0" smtClean="0"/>
              <a:t>I</a:t>
            </a:r>
          </a:p>
          <a:p>
            <a:pPr algn="ctr"/>
            <a:r>
              <a:rPr lang="en-US" b="1" dirty="0" smtClean="0"/>
              <a:t>10-26-15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80760" y="3429000"/>
            <a:ext cx="438248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Daniela Sia, PhD</a:t>
            </a:r>
          </a:p>
          <a:p>
            <a:pPr algn="ctr"/>
            <a:r>
              <a:rPr lang="en-US" sz="2000" dirty="0" smtClean="0"/>
              <a:t>Icahn </a:t>
            </a:r>
            <a:r>
              <a:rPr lang="en-US" sz="2000" dirty="0"/>
              <a:t>School of Medicine at Mount Sinai</a:t>
            </a:r>
          </a:p>
          <a:p>
            <a:pPr algn="ctr"/>
            <a:r>
              <a:rPr lang="en-US" sz="2000" dirty="0"/>
              <a:t>Mount Sinai Liver Cancer Program </a:t>
            </a:r>
          </a:p>
          <a:p>
            <a:pPr algn="ctr"/>
            <a:r>
              <a:rPr lang="en-US" sz="2000" dirty="0"/>
              <a:t>Divisions of Liver Diseases</a:t>
            </a:r>
          </a:p>
          <a:p>
            <a:pPr algn="ctr"/>
            <a:r>
              <a:rPr lang="en-US" sz="2000" dirty="0"/>
              <a:t>New York, </a:t>
            </a:r>
            <a:r>
              <a:rPr lang="en-US" sz="2000" dirty="0" smtClean="0"/>
              <a:t>NY</a:t>
            </a:r>
            <a:endParaRPr lang="en-US" sz="2000" dirty="0"/>
          </a:p>
          <a:p>
            <a:pPr algn="ctr"/>
            <a:endParaRPr lang="en-US" sz="20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6"/>
          <a:stretch/>
        </p:blipFill>
        <p:spPr bwMode="auto">
          <a:xfrm>
            <a:off x="0" y="24444"/>
            <a:ext cx="3505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27955" y="6428601"/>
            <a:ext cx="1630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/>
              <a:t>daniela.sia@mssm.edu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95400" y="609600"/>
            <a:ext cx="6857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srgbClr val="002060"/>
                </a:solidFill>
              </a:rPr>
              <a:t>RNA-seq data indentifies a novel </a:t>
            </a:r>
            <a:r>
              <a:rPr lang="de-DE" sz="2000" b="1" i="1" dirty="0">
                <a:solidFill>
                  <a:srgbClr val="002060"/>
                </a:solidFill>
              </a:rPr>
              <a:t>FGFR2-PPHLN1 </a:t>
            </a:r>
            <a:r>
              <a:rPr lang="de-DE" sz="2000" b="1" dirty="0">
                <a:solidFill>
                  <a:srgbClr val="002060"/>
                </a:solidFill>
              </a:rPr>
              <a:t>fusion </a:t>
            </a:r>
            <a:r>
              <a:rPr lang="de-DE" sz="2000" b="1" dirty="0" smtClean="0">
                <a:solidFill>
                  <a:srgbClr val="002060"/>
                </a:solidFill>
              </a:rPr>
              <a:t>gene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76200"/>
            <a:ext cx="8229600" cy="914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ea typeface="+mj-ea"/>
              </a:rPr>
              <a:t>Identification of novel drivers by RNA-</a:t>
            </a:r>
            <a:r>
              <a:rPr lang="en-US" sz="3600" b="1" dirty="0" err="1">
                <a:solidFill>
                  <a:srgbClr val="C00000"/>
                </a:solidFill>
                <a:ea typeface="+mj-ea"/>
              </a:rPr>
              <a:t>seq</a:t>
            </a:r>
            <a:endParaRPr lang="en-US" sz="3600" b="1" dirty="0">
              <a:solidFill>
                <a:srgbClr val="C00000"/>
              </a:solidFill>
              <a:ea typeface="+mj-ea"/>
            </a:endParaRPr>
          </a:p>
        </p:txBody>
      </p:sp>
      <p:cxnSp>
        <p:nvCxnSpPr>
          <p:cNvPr id="6" name="Straight Connector 7"/>
          <p:cNvCxnSpPr/>
          <p:nvPr/>
        </p:nvCxnSpPr>
        <p:spPr>
          <a:xfrm>
            <a:off x="304800" y="642651"/>
            <a:ext cx="8594725" cy="1587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7"/>
          <p:cNvGrpSpPr>
            <a:grpSpLocks/>
          </p:cNvGrpSpPr>
          <p:nvPr/>
        </p:nvGrpSpPr>
        <p:grpSpPr bwMode="auto">
          <a:xfrm>
            <a:off x="1555750" y="1820863"/>
            <a:ext cx="5167313" cy="1703387"/>
            <a:chOff x="1295400" y="838200"/>
            <a:chExt cx="5324974" cy="165334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5596" t="17390" r="2"/>
            <a:stretch>
              <a:fillRect/>
            </a:stretch>
          </p:blipFill>
          <p:spPr bwMode="auto">
            <a:xfrm>
              <a:off x="1295400" y="838200"/>
              <a:ext cx="3859212" cy="84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27" descr="Screen Shot 2013-02-25 at 11.04.04 AM.png"/>
            <p:cNvPicPr>
              <a:picLocks noChangeAspect="1"/>
            </p:cNvPicPr>
            <p:nvPr/>
          </p:nvPicPr>
          <p:blipFill>
            <a:blip r:embed="rId3" cstate="print"/>
            <a:srcRect r="8939"/>
            <a:stretch>
              <a:fillRect/>
            </a:stretch>
          </p:blipFill>
          <p:spPr bwMode="auto">
            <a:xfrm>
              <a:off x="4122372" y="1696212"/>
              <a:ext cx="2498002" cy="795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4044950" y="3392488"/>
            <a:ext cx="303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/>
              <a:t>FGFR2 - PPHLN1 mRNA</a:t>
            </a:r>
            <a:endParaRPr lang="en-US" sz="1200" b="1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81463" y="3640138"/>
            <a:ext cx="1279525" cy="15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70"/>
          <p:cNvSpPr txBox="1">
            <a:spLocks noChangeArrowheads="1"/>
          </p:cNvSpPr>
          <p:nvPr/>
        </p:nvSpPr>
        <p:spPr bwMode="auto">
          <a:xfrm>
            <a:off x="5529263" y="4924425"/>
            <a:ext cx="3695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Calibri" pitchFamily="34" charset="0"/>
              </a:rPr>
              <a:t>1     2      3     4     5     6     7      8      9   10a 11b</a:t>
            </a:r>
          </a:p>
        </p:txBody>
      </p:sp>
      <p:sp>
        <p:nvSpPr>
          <p:cNvPr id="14" name="TextBox 136"/>
          <p:cNvSpPr txBox="1">
            <a:spLocks noChangeArrowheads="1"/>
          </p:cNvSpPr>
          <p:nvPr/>
        </p:nvSpPr>
        <p:spPr bwMode="auto">
          <a:xfrm>
            <a:off x="6280150" y="2668588"/>
            <a:ext cx="1487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N=149 reads</a:t>
            </a:r>
          </a:p>
        </p:txBody>
      </p:sp>
      <p:sp>
        <p:nvSpPr>
          <p:cNvPr id="15" name="TextBox 163"/>
          <p:cNvSpPr txBox="1">
            <a:spLocks noChangeArrowheads="1"/>
          </p:cNvSpPr>
          <p:nvPr/>
        </p:nvSpPr>
        <p:spPr bwMode="auto">
          <a:xfrm>
            <a:off x="4156075" y="4051300"/>
            <a:ext cx="1111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i="1"/>
              <a:t>exons</a:t>
            </a:r>
            <a:endParaRPr lang="en-US" sz="800"/>
          </a:p>
        </p:txBody>
      </p:sp>
      <p:pic>
        <p:nvPicPr>
          <p:cNvPr id="16" name="Picture 15" descr="Picture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6788" y="4025900"/>
            <a:ext cx="827246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3" descr="Picture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4638" y="3595688"/>
            <a:ext cx="64674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84"/>
          <p:cNvGrpSpPr>
            <a:grpSpLocks/>
          </p:cNvGrpSpPr>
          <p:nvPr/>
        </p:nvGrpSpPr>
        <p:grpSpPr bwMode="auto">
          <a:xfrm>
            <a:off x="76200" y="3665538"/>
            <a:ext cx="7750175" cy="434975"/>
            <a:chOff x="97952" y="3485103"/>
            <a:chExt cx="7749443" cy="434757"/>
          </a:xfrm>
        </p:grpSpPr>
        <p:grpSp>
          <p:nvGrpSpPr>
            <p:cNvPr id="8" name="Group 180"/>
            <p:cNvGrpSpPr>
              <a:grpSpLocks/>
            </p:cNvGrpSpPr>
            <p:nvPr/>
          </p:nvGrpSpPr>
          <p:grpSpPr bwMode="auto">
            <a:xfrm>
              <a:off x="4421650" y="3601410"/>
              <a:ext cx="617537" cy="280484"/>
              <a:chOff x="4421650" y="4000788"/>
              <a:chExt cx="617537" cy="28048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482213" y="4008244"/>
                <a:ext cx="250801" cy="231659"/>
              </a:xfrm>
              <a:prstGeom prst="rect">
                <a:avLst/>
              </a:prstGeom>
              <a:solidFill>
                <a:srgbClr val="800000"/>
              </a:solidFill>
              <a:ln w="31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736189" y="4008244"/>
                <a:ext cx="250801" cy="231659"/>
              </a:xfrm>
              <a:prstGeom prst="rect">
                <a:avLst/>
              </a:prstGeom>
              <a:solidFill>
                <a:srgbClr val="00009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Straight Connector 215"/>
              <p:cNvCxnSpPr/>
              <p:nvPr/>
            </p:nvCxnSpPr>
            <p:spPr bwMode="auto">
              <a:xfrm rot="5400000" flipH="1" flipV="1">
                <a:off x="4614012" y="4119313"/>
                <a:ext cx="23959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178"/>
              <p:cNvSpPr txBox="1">
                <a:spLocks noChangeArrowheads="1"/>
              </p:cNvSpPr>
              <p:nvPr/>
            </p:nvSpPr>
            <p:spPr bwMode="auto">
              <a:xfrm>
                <a:off x="4421650" y="4004273"/>
                <a:ext cx="36383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>
                    <a:solidFill>
                      <a:schemeClr val="bg1"/>
                    </a:solidFill>
                  </a:rPr>
                  <a:t>19</a:t>
                </a:r>
              </a:p>
            </p:txBody>
          </p:sp>
          <p:sp>
            <p:nvSpPr>
              <p:cNvPr id="27" name="TextBox 179"/>
              <p:cNvSpPr txBox="1">
                <a:spLocks noChangeArrowheads="1"/>
              </p:cNvSpPr>
              <p:nvPr/>
            </p:nvSpPr>
            <p:spPr bwMode="auto">
              <a:xfrm>
                <a:off x="4675356" y="4003706"/>
                <a:ext cx="36383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>
                    <a:solidFill>
                      <a:schemeClr val="bg1"/>
                    </a:solidFill>
                  </a:rPr>
                  <a:t> 4</a:t>
                </a:r>
              </a:p>
            </p:txBody>
          </p:sp>
        </p:grpSp>
        <p:grpSp>
          <p:nvGrpSpPr>
            <p:cNvPr id="18" name="Group 183"/>
            <p:cNvGrpSpPr>
              <a:grpSpLocks/>
            </p:cNvGrpSpPr>
            <p:nvPr/>
          </p:nvGrpSpPr>
          <p:grpSpPr bwMode="auto">
            <a:xfrm>
              <a:off x="97952" y="3485103"/>
              <a:ext cx="7749443" cy="434757"/>
              <a:chOff x="97952" y="3485103"/>
              <a:chExt cx="7749443" cy="43475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97952" y="3485103"/>
                <a:ext cx="4384261" cy="3919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985403" y="3497797"/>
                <a:ext cx="2861992" cy="4220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6992309" y="6554634"/>
            <a:ext cx="19230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_tradnl" sz="1200" i="1" dirty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Sia et al, </a:t>
            </a:r>
            <a:r>
              <a:rPr lang="es-ES_tradnl" sz="1200" i="1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Nat</a:t>
            </a:r>
            <a:r>
              <a:rPr lang="es-ES_tradnl" sz="1200" i="1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</a:t>
            </a:r>
            <a:r>
              <a:rPr lang="es-ES_tradnl" sz="1200" i="1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Commun</a:t>
            </a:r>
            <a:r>
              <a:rPr lang="es-ES_tradnl" sz="1200" i="1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2015</a:t>
            </a:r>
            <a:endParaRPr lang="en-US" sz="1200" i="1" dirty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59038" y="609600"/>
            <a:ext cx="4683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DNA mechanism of </a:t>
            </a:r>
            <a:r>
              <a:rPr lang="en-US" sz="2000" b="1" i="1" dirty="0" smtClean="0">
                <a:solidFill>
                  <a:srgbClr val="002060"/>
                </a:solidFill>
                <a:ea typeface="ＭＳ Ｐゴシック" pitchFamily="34" charset="-128"/>
              </a:rPr>
              <a:t>FGFR2-PPHLN1 </a:t>
            </a:r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gene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76200"/>
            <a:ext cx="8229600" cy="914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ea typeface="+mj-ea"/>
              </a:rPr>
              <a:t>Identification of novel drivers by RNA-</a:t>
            </a:r>
            <a:r>
              <a:rPr lang="en-US" sz="3600" b="1" dirty="0" err="1">
                <a:solidFill>
                  <a:srgbClr val="C00000"/>
                </a:solidFill>
                <a:ea typeface="+mj-ea"/>
              </a:rPr>
              <a:t>seq</a:t>
            </a:r>
            <a:endParaRPr lang="en-US" sz="3600" b="1" dirty="0">
              <a:solidFill>
                <a:srgbClr val="C00000"/>
              </a:solidFill>
              <a:ea typeface="+mj-ea"/>
            </a:endParaRPr>
          </a:p>
        </p:txBody>
      </p:sp>
      <p:cxnSp>
        <p:nvCxnSpPr>
          <p:cNvPr id="6" name="Straight Connector 7"/>
          <p:cNvCxnSpPr/>
          <p:nvPr/>
        </p:nvCxnSpPr>
        <p:spPr>
          <a:xfrm>
            <a:off x="304800" y="642651"/>
            <a:ext cx="8594725" cy="1587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791200" y="1476375"/>
            <a:ext cx="2362200" cy="2790825"/>
            <a:chOff x="5486400" y="838200"/>
            <a:chExt cx="2362200" cy="2791599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5867400" y="838200"/>
              <a:ext cx="1524000" cy="2455217"/>
              <a:chOff x="3962400" y="4402783"/>
              <a:chExt cx="1231091" cy="2226617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40000"/>
              </a:blip>
              <a:srcRect b="13750"/>
              <a:stretch>
                <a:fillRect/>
              </a:stretch>
            </p:blipFill>
            <p:spPr bwMode="auto">
              <a:xfrm>
                <a:off x="3962400" y="5281863"/>
                <a:ext cx="1219200" cy="1347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 rot="6767634" flipV="1">
                <a:off x="4349783" y="4749600"/>
                <a:ext cx="91666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Calibri" pitchFamily="34" charset="0"/>
                  </a:rPr>
                  <a:t>ICC23</a:t>
                </a:r>
              </a:p>
            </p:txBody>
          </p:sp>
          <p:sp>
            <p:nvSpPr>
              <p:cNvPr id="13" name="TextBox 11"/>
              <p:cNvSpPr txBox="1">
                <a:spLocks noChangeArrowheads="1"/>
              </p:cNvSpPr>
              <p:nvPr/>
            </p:nvSpPr>
            <p:spPr bwMode="auto">
              <a:xfrm rot="6767634" flipV="1">
                <a:off x="4072489" y="4762002"/>
                <a:ext cx="91666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solidFill>
                      <a:srgbClr val="FF0000"/>
                    </a:solidFill>
                    <a:latin typeface="Calibri" pitchFamily="34" charset="0"/>
                  </a:rPr>
                  <a:t>ICC24</a:t>
                </a:r>
              </a:p>
            </p:txBody>
          </p:sp>
          <p:sp>
            <p:nvSpPr>
              <p:cNvPr id="14" name="TextBox 11"/>
              <p:cNvSpPr txBox="1">
                <a:spLocks noChangeArrowheads="1"/>
              </p:cNvSpPr>
              <p:nvPr/>
            </p:nvSpPr>
            <p:spPr bwMode="auto">
              <a:xfrm rot="6767634" flipV="1">
                <a:off x="4612051" y="4738002"/>
                <a:ext cx="91666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Calibri" pitchFamily="34" charset="0"/>
                  </a:rPr>
                  <a:t>water</a:t>
                </a:r>
              </a:p>
            </p:txBody>
          </p:sp>
        </p:grpSp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5486400" y="3352800"/>
              <a:ext cx="2362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Calibri" pitchFamily="34" charset="0"/>
                </a:rPr>
                <a:t>Genomic PCR</a:t>
              </a:r>
            </a:p>
          </p:txBody>
        </p:sp>
      </p:grp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931" y="4423837"/>
            <a:ext cx="4611869" cy="243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990600" y="1752600"/>
            <a:ext cx="2667000" cy="2843253"/>
            <a:chOff x="0" y="3962400"/>
            <a:chExt cx="2895600" cy="3032474"/>
          </a:xfrm>
        </p:grpSpPr>
        <p:pic>
          <p:nvPicPr>
            <p:cNvPr id="18" name="Picture 36" descr="circos-fusion(1).png"/>
            <p:cNvPicPr>
              <a:picLocks noChangeAspect="1"/>
            </p:cNvPicPr>
            <p:nvPr/>
          </p:nvPicPr>
          <p:blipFill>
            <a:blip r:embed="rId4" cstate="print"/>
            <a:srcRect t="5000" r="5000"/>
            <a:stretch>
              <a:fillRect/>
            </a:stretch>
          </p:blipFill>
          <p:spPr bwMode="auto">
            <a:xfrm>
              <a:off x="0" y="3962400"/>
              <a:ext cx="28956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37"/>
            <p:cNvSpPr txBox="1">
              <a:spLocks noChangeArrowheads="1"/>
            </p:cNvSpPr>
            <p:nvPr/>
          </p:nvSpPr>
          <p:spPr bwMode="auto">
            <a:xfrm rot="18156016">
              <a:off x="577516" y="6414563"/>
              <a:ext cx="914400" cy="246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>
                  <a:solidFill>
                    <a:srgbClr val="C00000"/>
                  </a:solidFill>
                  <a:latin typeface="Calibri" pitchFamily="34" charset="0"/>
                </a:rPr>
                <a:t>FGFR2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9123837">
              <a:off x="76819" y="6142937"/>
              <a:ext cx="914657" cy="2476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PPHLN1</a:t>
              </a:r>
            </a:p>
          </p:txBody>
        </p:sp>
      </p:grp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914400" y="1185446"/>
            <a:ext cx="7467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600" b="1" u="sng" dirty="0">
                <a:solidFill>
                  <a:schemeClr val="bg1">
                    <a:lumMod val="65000"/>
                  </a:schemeClr>
                </a:solidFill>
              </a:rPr>
              <a:t>A translocation  t(10, 12) has been identified by whole genome sequencing</a:t>
            </a:r>
          </a:p>
        </p:txBody>
      </p:sp>
      <p:grpSp>
        <p:nvGrpSpPr>
          <p:cNvPr id="9" name="51 Grupo"/>
          <p:cNvGrpSpPr>
            <a:grpSpLocks/>
          </p:cNvGrpSpPr>
          <p:nvPr/>
        </p:nvGrpSpPr>
        <p:grpSpPr bwMode="auto">
          <a:xfrm>
            <a:off x="5507038" y="4822826"/>
            <a:ext cx="3405187" cy="1666274"/>
            <a:chOff x="5507666" y="4648200"/>
            <a:chExt cx="3404738" cy="1666857"/>
          </a:xfrm>
        </p:grpSpPr>
        <p:grpSp>
          <p:nvGrpSpPr>
            <p:cNvPr id="16" name="Group 39"/>
            <p:cNvGrpSpPr>
              <a:grpSpLocks/>
            </p:cNvGrpSpPr>
            <p:nvPr/>
          </p:nvGrpSpPr>
          <p:grpSpPr bwMode="auto">
            <a:xfrm>
              <a:off x="5556828" y="4648200"/>
              <a:ext cx="3355576" cy="1666857"/>
              <a:chOff x="459416" y="1066798"/>
              <a:chExt cx="3490664" cy="1765421"/>
            </a:xfrm>
          </p:grpSpPr>
          <p:sp>
            <p:nvSpPr>
              <p:cNvPr id="30" name="Rectangle 40"/>
              <p:cNvSpPr>
                <a:spLocks noChangeArrowheads="1"/>
              </p:cNvSpPr>
              <p:nvPr/>
            </p:nvSpPr>
            <p:spPr bwMode="auto">
              <a:xfrm>
                <a:off x="459416" y="2603956"/>
                <a:ext cx="170751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u="sng" dirty="0">
                    <a:latin typeface="Calibri" pitchFamily="34" charset="0"/>
                  </a:rPr>
                  <a:t>Matched Normal Tissue – ICC23 </a:t>
                </a:r>
              </a:p>
            </p:txBody>
          </p:sp>
          <p:sp>
            <p:nvSpPr>
              <p:cNvPr id="31" name="Rectangle 41"/>
              <p:cNvSpPr>
                <a:spLocks noChangeArrowheads="1"/>
              </p:cNvSpPr>
              <p:nvPr/>
            </p:nvSpPr>
            <p:spPr bwMode="auto">
              <a:xfrm>
                <a:off x="2541191" y="2603956"/>
                <a:ext cx="1195800" cy="22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00" u="sng" dirty="0">
                    <a:latin typeface="Calibri" pitchFamily="34" charset="0"/>
                  </a:rPr>
                  <a:t>Tumoral Tissue – ICC24</a:t>
                </a:r>
              </a:p>
            </p:txBody>
          </p:sp>
          <p:pic>
            <p:nvPicPr>
              <p:cNvPr id="32" name="Picture 42" descr="A3292(A) ICC23 Normal Composite.tif"/>
              <p:cNvPicPr>
                <a:picLocks noChangeAspect="1"/>
              </p:cNvPicPr>
              <p:nvPr/>
            </p:nvPicPr>
            <p:blipFill>
              <a:blip r:embed="rId5" cstate="print"/>
              <a:srcRect l="29619" t="28723" r="54349" b="51183"/>
              <a:stretch>
                <a:fillRect/>
              </a:stretch>
            </p:blipFill>
            <p:spPr bwMode="auto">
              <a:xfrm>
                <a:off x="462544" y="1066798"/>
                <a:ext cx="1666596" cy="1554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43" descr="A3292(B) ICC24 Abnormal composite.tif"/>
              <p:cNvPicPr>
                <a:picLocks noChangeAspect="1"/>
              </p:cNvPicPr>
              <p:nvPr/>
            </p:nvPicPr>
            <p:blipFill>
              <a:blip r:embed="rId6" cstate="print"/>
              <a:srcRect l="59126" t="33298" r="18581" b="38989"/>
              <a:stretch>
                <a:fillRect/>
              </a:stretch>
            </p:blipFill>
            <p:spPr bwMode="auto">
              <a:xfrm>
                <a:off x="2269741" y="1066799"/>
                <a:ext cx="1680339" cy="1554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TextBox 28"/>
            <p:cNvSpPr txBox="1">
              <a:spLocks noChangeArrowheads="1"/>
            </p:cNvSpPr>
            <p:nvPr/>
          </p:nvSpPr>
          <p:spPr bwMode="auto">
            <a:xfrm>
              <a:off x="6131471" y="4659317"/>
              <a:ext cx="838089" cy="254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+mn-lt"/>
                </a:rPr>
                <a:t>FGFR2</a:t>
              </a:r>
            </a:p>
          </p:txBody>
        </p:sp>
        <p:sp>
          <p:nvSpPr>
            <p:cNvPr id="25" name="TextBox 29"/>
            <p:cNvSpPr txBox="1">
              <a:spLocks noChangeArrowheads="1"/>
            </p:cNvSpPr>
            <p:nvPr/>
          </p:nvSpPr>
          <p:spPr bwMode="auto">
            <a:xfrm>
              <a:off x="5507666" y="5888472"/>
              <a:ext cx="685710" cy="254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+mn-lt"/>
                </a:rPr>
                <a:t>PPHLN1</a:t>
              </a:r>
            </a:p>
          </p:txBody>
        </p:sp>
        <p:sp>
          <p:nvSpPr>
            <p:cNvPr id="26" name="TextBox 30"/>
            <p:cNvSpPr txBox="1">
              <a:spLocks noChangeArrowheads="1"/>
            </p:cNvSpPr>
            <p:nvPr/>
          </p:nvSpPr>
          <p:spPr bwMode="auto">
            <a:xfrm>
              <a:off x="7315590" y="4648200"/>
              <a:ext cx="1066659" cy="254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+mn-lt"/>
                </a:rPr>
                <a:t>FGFR2-PPHLN1</a:t>
              </a:r>
              <a:r>
                <a:rPr lang="en-US" sz="1050" b="1" dirty="0">
                  <a:latin typeface="+mn-lt"/>
                </a:rPr>
                <a:t> </a:t>
              </a:r>
            </a:p>
          </p:txBody>
        </p:sp>
        <p:cxnSp>
          <p:nvCxnSpPr>
            <p:cNvPr id="27" name="29 Conector recto de flecha"/>
            <p:cNvCxnSpPr>
              <a:stCxn id="25" idx="0"/>
            </p:cNvCxnSpPr>
            <p:nvPr/>
          </p:nvCxnSpPr>
          <p:spPr>
            <a:xfrm rot="5400000" flipH="1" flipV="1">
              <a:off x="5963176" y="5602718"/>
              <a:ext cx="173099" cy="398409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30 Conector recto de flecha"/>
            <p:cNvCxnSpPr/>
            <p:nvPr/>
          </p:nvCxnSpPr>
          <p:spPr>
            <a:xfrm rot="10800000" flipV="1">
              <a:off x="6117186" y="4899113"/>
              <a:ext cx="273014" cy="239797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45 Conector recto de flecha"/>
            <p:cNvCxnSpPr/>
            <p:nvPr/>
          </p:nvCxnSpPr>
          <p:spPr>
            <a:xfrm>
              <a:off x="7826697" y="4897525"/>
              <a:ext cx="304760" cy="196919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6992309" y="6554634"/>
            <a:ext cx="19230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_tradnl" sz="1200" i="1" dirty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Sia et al, </a:t>
            </a:r>
            <a:r>
              <a:rPr lang="es-ES_tradnl" sz="1200" i="1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Nat</a:t>
            </a:r>
            <a:r>
              <a:rPr lang="es-ES_tradnl" sz="1200" i="1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</a:t>
            </a:r>
            <a:r>
              <a:rPr lang="es-ES_tradnl" sz="1200" i="1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Commun</a:t>
            </a:r>
            <a:r>
              <a:rPr lang="es-ES_tradnl" sz="1200" i="1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2015</a:t>
            </a:r>
            <a:endParaRPr lang="en-US" sz="1200" i="1" dirty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762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ea typeface="+mj-ea"/>
              </a:rPr>
              <a:t>Identification of novel drivers by RNA-</a:t>
            </a:r>
            <a:r>
              <a:rPr lang="en-US" sz="3600" b="1" dirty="0" err="1">
                <a:solidFill>
                  <a:srgbClr val="C00000"/>
                </a:solidFill>
                <a:ea typeface="+mj-ea"/>
              </a:rPr>
              <a:t>seq</a:t>
            </a:r>
            <a:endParaRPr lang="en-US" sz="3600" b="1" dirty="0">
              <a:solidFill>
                <a:srgbClr val="C00000"/>
              </a:solidFill>
              <a:ea typeface="+mj-ea"/>
            </a:endParaRPr>
          </a:p>
        </p:txBody>
      </p:sp>
      <p:cxnSp>
        <p:nvCxnSpPr>
          <p:cNvPr id="6" name="Straight Connector 7"/>
          <p:cNvCxnSpPr/>
          <p:nvPr/>
        </p:nvCxnSpPr>
        <p:spPr>
          <a:xfrm>
            <a:off x="304800" y="642651"/>
            <a:ext cx="8594725" cy="1587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97813" y="609600"/>
            <a:ext cx="7912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FGFR fusion </a:t>
            </a:r>
            <a:r>
              <a:rPr lang="en-US" sz="2000" b="1" dirty="0">
                <a:solidFill>
                  <a:srgbClr val="002060"/>
                </a:solidFill>
                <a:ea typeface="ＭＳ Ｐゴシック" pitchFamily="34" charset="-128"/>
              </a:rPr>
              <a:t>partner, PPHLN1, mediates </a:t>
            </a:r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activation of FGFR2</a:t>
            </a:r>
            <a:endParaRPr lang="en-US" sz="2000" b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pSp>
        <p:nvGrpSpPr>
          <p:cNvPr id="2" name="Agrupar 487"/>
          <p:cNvGrpSpPr/>
          <p:nvPr/>
        </p:nvGrpSpPr>
        <p:grpSpPr>
          <a:xfrm>
            <a:off x="1183798" y="3210974"/>
            <a:ext cx="2753561" cy="370426"/>
            <a:chOff x="333067" y="1156021"/>
            <a:chExt cx="1952341" cy="657336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3" name="Group 2342"/>
            <p:cNvGrpSpPr>
              <a:grpSpLocks/>
            </p:cNvGrpSpPr>
            <p:nvPr/>
          </p:nvGrpSpPr>
          <p:grpSpPr bwMode="auto">
            <a:xfrm>
              <a:off x="1842924" y="1156021"/>
              <a:ext cx="442484" cy="633656"/>
              <a:chOff x="1090" y="492"/>
              <a:chExt cx="222" cy="359"/>
            </a:xfrm>
            <a:grpFill/>
          </p:grpSpPr>
          <p:grpSp>
            <p:nvGrpSpPr>
              <p:cNvPr id="4" name="Group 2343"/>
              <p:cNvGrpSpPr>
                <a:grpSpLocks/>
              </p:cNvGrpSpPr>
              <p:nvPr/>
            </p:nvGrpSpPr>
            <p:grpSpPr bwMode="auto">
              <a:xfrm>
                <a:off x="1090" y="667"/>
                <a:ext cx="198" cy="160"/>
                <a:chOff x="3453" y="391"/>
                <a:chExt cx="198" cy="160"/>
              </a:xfrm>
              <a:grpFill/>
            </p:grpSpPr>
            <p:sp>
              <p:nvSpPr>
                <p:cNvPr id="1031" name="AutoShape 2344"/>
                <p:cNvSpPr>
                  <a:spLocks noChangeArrowheads="1"/>
                </p:cNvSpPr>
                <p:nvPr/>
              </p:nvSpPr>
              <p:spPr bwMode="auto">
                <a:xfrm flipH="1">
                  <a:off x="3470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32" name="Oval 2345"/>
                <p:cNvSpPr>
                  <a:spLocks noChangeArrowheads="1"/>
                </p:cNvSpPr>
                <p:nvPr/>
              </p:nvSpPr>
              <p:spPr bwMode="auto">
                <a:xfrm>
                  <a:off x="3453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33" name="AutoShape 2346"/>
                <p:cNvSpPr>
                  <a:spLocks noChangeArrowheads="1"/>
                </p:cNvSpPr>
                <p:nvPr/>
              </p:nvSpPr>
              <p:spPr bwMode="auto">
                <a:xfrm flipH="1">
                  <a:off x="3515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34" name="Oval 2347"/>
                <p:cNvSpPr>
                  <a:spLocks noChangeArrowheads="1"/>
                </p:cNvSpPr>
                <p:nvPr/>
              </p:nvSpPr>
              <p:spPr bwMode="auto">
                <a:xfrm>
                  <a:off x="3498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35" name="AutoShape 2348"/>
                <p:cNvSpPr>
                  <a:spLocks noChangeArrowheads="1"/>
                </p:cNvSpPr>
                <p:nvPr/>
              </p:nvSpPr>
              <p:spPr bwMode="auto">
                <a:xfrm flipH="1">
                  <a:off x="3566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36" name="Oval 2349"/>
                <p:cNvSpPr>
                  <a:spLocks noChangeArrowheads="1"/>
                </p:cNvSpPr>
                <p:nvPr/>
              </p:nvSpPr>
              <p:spPr bwMode="auto">
                <a:xfrm>
                  <a:off x="3549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37" name="AutoShape 2350"/>
                <p:cNvSpPr>
                  <a:spLocks noChangeArrowheads="1"/>
                </p:cNvSpPr>
                <p:nvPr/>
              </p:nvSpPr>
              <p:spPr bwMode="auto">
                <a:xfrm flipH="1">
                  <a:off x="3611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38" name="Oval 2351"/>
                <p:cNvSpPr>
                  <a:spLocks noChangeArrowheads="1"/>
                </p:cNvSpPr>
                <p:nvPr/>
              </p:nvSpPr>
              <p:spPr bwMode="auto">
                <a:xfrm>
                  <a:off x="3594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1" name="Group 2352"/>
              <p:cNvGrpSpPr>
                <a:grpSpLocks/>
              </p:cNvGrpSpPr>
              <p:nvPr/>
            </p:nvGrpSpPr>
            <p:grpSpPr bwMode="auto">
              <a:xfrm rot="10800000">
                <a:off x="1091" y="492"/>
                <a:ext cx="198" cy="160"/>
                <a:chOff x="3453" y="391"/>
                <a:chExt cx="198" cy="160"/>
              </a:xfrm>
              <a:grpFill/>
            </p:grpSpPr>
            <p:sp>
              <p:nvSpPr>
                <p:cNvPr id="1023" name="AutoShape 2353"/>
                <p:cNvSpPr>
                  <a:spLocks noChangeArrowheads="1"/>
                </p:cNvSpPr>
                <p:nvPr/>
              </p:nvSpPr>
              <p:spPr bwMode="auto">
                <a:xfrm flipH="1">
                  <a:off x="3470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24" name="Oval 2354"/>
                <p:cNvSpPr>
                  <a:spLocks noChangeArrowheads="1"/>
                </p:cNvSpPr>
                <p:nvPr/>
              </p:nvSpPr>
              <p:spPr bwMode="auto">
                <a:xfrm>
                  <a:off x="3453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25" name="AutoShape 2355"/>
                <p:cNvSpPr>
                  <a:spLocks noChangeArrowheads="1"/>
                </p:cNvSpPr>
                <p:nvPr/>
              </p:nvSpPr>
              <p:spPr bwMode="auto">
                <a:xfrm flipH="1">
                  <a:off x="3515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26" name="Oval 2356"/>
                <p:cNvSpPr>
                  <a:spLocks noChangeArrowheads="1"/>
                </p:cNvSpPr>
                <p:nvPr/>
              </p:nvSpPr>
              <p:spPr bwMode="auto">
                <a:xfrm>
                  <a:off x="3498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27" name="AutoShape 2357"/>
                <p:cNvSpPr>
                  <a:spLocks noChangeArrowheads="1"/>
                </p:cNvSpPr>
                <p:nvPr/>
              </p:nvSpPr>
              <p:spPr bwMode="auto">
                <a:xfrm flipH="1">
                  <a:off x="3566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28" name="Oval 2358"/>
                <p:cNvSpPr>
                  <a:spLocks noChangeArrowheads="1"/>
                </p:cNvSpPr>
                <p:nvPr/>
              </p:nvSpPr>
              <p:spPr bwMode="auto">
                <a:xfrm>
                  <a:off x="3549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29" name="AutoShape 2359"/>
                <p:cNvSpPr>
                  <a:spLocks noChangeArrowheads="1"/>
                </p:cNvSpPr>
                <p:nvPr/>
              </p:nvSpPr>
              <p:spPr bwMode="auto">
                <a:xfrm flipH="1">
                  <a:off x="3611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30" name="Oval 2360"/>
                <p:cNvSpPr>
                  <a:spLocks noChangeArrowheads="1"/>
                </p:cNvSpPr>
                <p:nvPr/>
              </p:nvSpPr>
              <p:spPr bwMode="auto">
                <a:xfrm>
                  <a:off x="3594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2" name="Group 2361"/>
              <p:cNvGrpSpPr>
                <a:grpSpLocks/>
              </p:cNvGrpSpPr>
              <p:nvPr/>
            </p:nvGrpSpPr>
            <p:grpSpPr bwMode="auto">
              <a:xfrm>
                <a:off x="1113" y="691"/>
                <a:ext cx="198" cy="160"/>
                <a:chOff x="3453" y="391"/>
                <a:chExt cx="198" cy="160"/>
              </a:xfrm>
              <a:grpFill/>
            </p:grpSpPr>
            <p:sp>
              <p:nvSpPr>
                <p:cNvPr id="1015" name="AutoShape 2362"/>
                <p:cNvSpPr>
                  <a:spLocks noChangeArrowheads="1"/>
                </p:cNvSpPr>
                <p:nvPr/>
              </p:nvSpPr>
              <p:spPr bwMode="auto">
                <a:xfrm flipH="1">
                  <a:off x="3470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16" name="Oval 2363"/>
                <p:cNvSpPr>
                  <a:spLocks noChangeArrowheads="1"/>
                </p:cNvSpPr>
                <p:nvPr/>
              </p:nvSpPr>
              <p:spPr bwMode="auto">
                <a:xfrm>
                  <a:off x="3453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17" name="AutoShape 2364"/>
                <p:cNvSpPr>
                  <a:spLocks noChangeArrowheads="1"/>
                </p:cNvSpPr>
                <p:nvPr/>
              </p:nvSpPr>
              <p:spPr bwMode="auto">
                <a:xfrm flipH="1">
                  <a:off x="3515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18" name="Oval 2365"/>
                <p:cNvSpPr>
                  <a:spLocks noChangeArrowheads="1"/>
                </p:cNvSpPr>
                <p:nvPr/>
              </p:nvSpPr>
              <p:spPr bwMode="auto">
                <a:xfrm>
                  <a:off x="3498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19" name="AutoShape 2366"/>
                <p:cNvSpPr>
                  <a:spLocks noChangeArrowheads="1"/>
                </p:cNvSpPr>
                <p:nvPr/>
              </p:nvSpPr>
              <p:spPr bwMode="auto">
                <a:xfrm flipH="1">
                  <a:off x="3566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20" name="Oval 2367"/>
                <p:cNvSpPr>
                  <a:spLocks noChangeArrowheads="1"/>
                </p:cNvSpPr>
                <p:nvPr/>
              </p:nvSpPr>
              <p:spPr bwMode="auto">
                <a:xfrm>
                  <a:off x="3549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21" name="AutoShape 2368"/>
                <p:cNvSpPr>
                  <a:spLocks noChangeArrowheads="1"/>
                </p:cNvSpPr>
                <p:nvPr/>
              </p:nvSpPr>
              <p:spPr bwMode="auto">
                <a:xfrm flipH="1">
                  <a:off x="3611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22" name="Oval 2369"/>
                <p:cNvSpPr>
                  <a:spLocks noChangeArrowheads="1"/>
                </p:cNvSpPr>
                <p:nvPr/>
              </p:nvSpPr>
              <p:spPr bwMode="auto">
                <a:xfrm>
                  <a:off x="3594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3" name="Group 2370"/>
              <p:cNvGrpSpPr>
                <a:grpSpLocks/>
              </p:cNvGrpSpPr>
              <p:nvPr/>
            </p:nvGrpSpPr>
            <p:grpSpPr bwMode="auto">
              <a:xfrm rot="10800000">
                <a:off x="1114" y="516"/>
                <a:ext cx="198" cy="190"/>
                <a:chOff x="3453" y="361"/>
                <a:chExt cx="198" cy="190"/>
              </a:xfrm>
              <a:grpFill/>
            </p:grpSpPr>
            <p:sp>
              <p:nvSpPr>
                <p:cNvPr id="1007" name="AutoShape 2371"/>
                <p:cNvSpPr>
                  <a:spLocks noChangeArrowheads="1"/>
                </p:cNvSpPr>
                <p:nvPr/>
              </p:nvSpPr>
              <p:spPr bwMode="auto">
                <a:xfrm flipH="1">
                  <a:off x="3470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08" name="Oval 2372"/>
                <p:cNvSpPr>
                  <a:spLocks noChangeArrowheads="1"/>
                </p:cNvSpPr>
                <p:nvPr/>
              </p:nvSpPr>
              <p:spPr bwMode="auto">
                <a:xfrm>
                  <a:off x="3453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09" name="AutoShape 2373"/>
                <p:cNvSpPr>
                  <a:spLocks noChangeArrowheads="1"/>
                </p:cNvSpPr>
                <p:nvPr/>
              </p:nvSpPr>
              <p:spPr bwMode="auto">
                <a:xfrm flipH="1">
                  <a:off x="3515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10" name="Oval 2374"/>
                <p:cNvSpPr>
                  <a:spLocks noChangeArrowheads="1"/>
                </p:cNvSpPr>
                <p:nvPr/>
              </p:nvSpPr>
              <p:spPr bwMode="auto">
                <a:xfrm>
                  <a:off x="3498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11" name="AutoShape 2375"/>
                <p:cNvSpPr>
                  <a:spLocks noChangeArrowheads="1"/>
                </p:cNvSpPr>
                <p:nvPr/>
              </p:nvSpPr>
              <p:spPr bwMode="auto">
                <a:xfrm flipH="1">
                  <a:off x="3566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12" name="Oval 2376"/>
                <p:cNvSpPr>
                  <a:spLocks noChangeArrowheads="1"/>
                </p:cNvSpPr>
                <p:nvPr/>
              </p:nvSpPr>
              <p:spPr bwMode="auto">
                <a:xfrm>
                  <a:off x="3549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13" name="AutoShape 2377"/>
                <p:cNvSpPr>
                  <a:spLocks noChangeArrowheads="1"/>
                </p:cNvSpPr>
                <p:nvPr/>
              </p:nvSpPr>
              <p:spPr bwMode="auto">
                <a:xfrm flipH="1">
                  <a:off x="3611" y="36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14" name="Oval 2378"/>
                <p:cNvSpPr>
                  <a:spLocks noChangeArrowheads="1"/>
                </p:cNvSpPr>
                <p:nvPr/>
              </p:nvSpPr>
              <p:spPr bwMode="auto">
                <a:xfrm>
                  <a:off x="3594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</p:grpSp>
        <p:grpSp>
          <p:nvGrpSpPr>
            <p:cNvPr id="14" name="Group 2342"/>
            <p:cNvGrpSpPr>
              <a:grpSpLocks/>
            </p:cNvGrpSpPr>
            <p:nvPr/>
          </p:nvGrpSpPr>
          <p:grpSpPr bwMode="auto">
            <a:xfrm>
              <a:off x="1087836" y="1162367"/>
              <a:ext cx="442484" cy="633656"/>
              <a:chOff x="1090" y="492"/>
              <a:chExt cx="222" cy="359"/>
            </a:xfrm>
            <a:grpFill/>
          </p:grpSpPr>
          <p:grpSp>
            <p:nvGrpSpPr>
              <p:cNvPr id="15" name="Group 2343"/>
              <p:cNvGrpSpPr>
                <a:grpSpLocks/>
              </p:cNvGrpSpPr>
              <p:nvPr/>
            </p:nvGrpSpPr>
            <p:grpSpPr bwMode="auto">
              <a:xfrm>
                <a:off x="1090" y="667"/>
                <a:ext cx="198" cy="160"/>
                <a:chOff x="3453" y="391"/>
                <a:chExt cx="198" cy="160"/>
              </a:xfrm>
              <a:grpFill/>
            </p:grpSpPr>
            <p:sp>
              <p:nvSpPr>
                <p:cNvPr id="995" name="AutoShape 2344"/>
                <p:cNvSpPr>
                  <a:spLocks noChangeArrowheads="1"/>
                </p:cNvSpPr>
                <p:nvPr/>
              </p:nvSpPr>
              <p:spPr bwMode="auto">
                <a:xfrm flipH="1">
                  <a:off x="3470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96" name="Oval 2345"/>
                <p:cNvSpPr>
                  <a:spLocks noChangeArrowheads="1"/>
                </p:cNvSpPr>
                <p:nvPr/>
              </p:nvSpPr>
              <p:spPr bwMode="auto">
                <a:xfrm>
                  <a:off x="3453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97" name="AutoShape 2346"/>
                <p:cNvSpPr>
                  <a:spLocks noChangeArrowheads="1"/>
                </p:cNvSpPr>
                <p:nvPr/>
              </p:nvSpPr>
              <p:spPr bwMode="auto">
                <a:xfrm flipH="1">
                  <a:off x="3515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98" name="Oval 2347"/>
                <p:cNvSpPr>
                  <a:spLocks noChangeArrowheads="1"/>
                </p:cNvSpPr>
                <p:nvPr/>
              </p:nvSpPr>
              <p:spPr bwMode="auto">
                <a:xfrm>
                  <a:off x="3498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99" name="AutoShape 2348"/>
                <p:cNvSpPr>
                  <a:spLocks noChangeArrowheads="1"/>
                </p:cNvSpPr>
                <p:nvPr/>
              </p:nvSpPr>
              <p:spPr bwMode="auto">
                <a:xfrm flipH="1">
                  <a:off x="3566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00" name="Oval 2349"/>
                <p:cNvSpPr>
                  <a:spLocks noChangeArrowheads="1"/>
                </p:cNvSpPr>
                <p:nvPr/>
              </p:nvSpPr>
              <p:spPr bwMode="auto">
                <a:xfrm>
                  <a:off x="3549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01" name="AutoShape 2350"/>
                <p:cNvSpPr>
                  <a:spLocks noChangeArrowheads="1"/>
                </p:cNvSpPr>
                <p:nvPr/>
              </p:nvSpPr>
              <p:spPr bwMode="auto">
                <a:xfrm flipH="1">
                  <a:off x="3611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002" name="Oval 2351"/>
                <p:cNvSpPr>
                  <a:spLocks noChangeArrowheads="1"/>
                </p:cNvSpPr>
                <p:nvPr/>
              </p:nvSpPr>
              <p:spPr bwMode="auto">
                <a:xfrm>
                  <a:off x="3594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6" name="Group 2352"/>
              <p:cNvGrpSpPr>
                <a:grpSpLocks/>
              </p:cNvGrpSpPr>
              <p:nvPr/>
            </p:nvGrpSpPr>
            <p:grpSpPr bwMode="auto">
              <a:xfrm rot="10800000">
                <a:off x="1091" y="492"/>
                <a:ext cx="198" cy="160"/>
                <a:chOff x="3453" y="391"/>
                <a:chExt cx="198" cy="160"/>
              </a:xfrm>
              <a:grpFill/>
            </p:grpSpPr>
            <p:sp>
              <p:nvSpPr>
                <p:cNvPr id="987" name="AutoShape 2353"/>
                <p:cNvSpPr>
                  <a:spLocks noChangeArrowheads="1"/>
                </p:cNvSpPr>
                <p:nvPr/>
              </p:nvSpPr>
              <p:spPr bwMode="auto">
                <a:xfrm flipH="1">
                  <a:off x="3470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88" name="Oval 2354"/>
                <p:cNvSpPr>
                  <a:spLocks noChangeArrowheads="1"/>
                </p:cNvSpPr>
                <p:nvPr/>
              </p:nvSpPr>
              <p:spPr bwMode="auto">
                <a:xfrm>
                  <a:off x="3453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89" name="AutoShape 2355"/>
                <p:cNvSpPr>
                  <a:spLocks noChangeArrowheads="1"/>
                </p:cNvSpPr>
                <p:nvPr/>
              </p:nvSpPr>
              <p:spPr bwMode="auto">
                <a:xfrm flipH="1">
                  <a:off x="3515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90" name="Oval 2356"/>
                <p:cNvSpPr>
                  <a:spLocks noChangeArrowheads="1"/>
                </p:cNvSpPr>
                <p:nvPr/>
              </p:nvSpPr>
              <p:spPr bwMode="auto">
                <a:xfrm>
                  <a:off x="3498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91" name="AutoShape 2357"/>
                <p:cNvSpPr>
                  <a:spLocks noChangeArrowheads="1"/>
                </p:cNvSpPr>
                <p:nvPr/>
              </p:nvSpPr>
              <p:spPr bwMode="auto">
                <a:xfrm flipH="1">
                  <a:off x="3566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92" name="Oval 2358"/>
                <p:cNvSpPr>
                  <a:spLocks noChangeArrowheads="1"/>
                </p:cNvSpPr>
                <p:nvPr/>
              </p:nvSpPr>
              <p:spPr bwMode="auto">
                <a:xfrm>
                  <a:off x="3549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93" name="AutoShape 2359"/>
                <p:cNvSpPr>
                  <a:spLocks noChangeArrowheads="1"/>
                </p:cNvSpPr>
                <p:nvPr/>
              </p:nvSpPr>
              <p:spPr bwMode="auto">
                <a:xfrm flipH="1">
                  <a:off x="3611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94" name="Oval 2360"/>
                <p:cNvSpPr>
                  <a:spLocks noChangeArrowheads="1"/>
                </p:cNvSpPr>
                <p:nvPr/>
              </p:nvSpPr>
              <p:spPr bwMode="auto">
                <a:xfrm>
                  <a:off x="3594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7" name="Group 2361"/>
              <p:cNvGrpSpPr>
                <a:grpSpLocks/>
              </p:cNvGrpSpPr>
              <p:nvPr/>
            </p:nvGrpSpPr>
            <p:grpSpPr bwMode="auto">
              <a:xfrm>
                <a:off x="1113" y="691"/>
                <a:ext cx="198" cy="160"/>
                <a:chOff x="3453" y="391"/>
                <a:chExt cx="198" cy="160"/>
              </a:xfrm>
              <a:grpFill/>
            </p:grpSpPr>
            <p:sp>
              <p:nvSpPr>
                <p:cNvPr id="979" name="AutoShape 2362"/>
                <p:cNvSpPr>
                  <a:spLocks noChangeArrowheads="1"/>
                </p:cNvSpPr>
                <p:nvPr/>
              </p:nvSpPr>
              <p:spPr bwMode="auto">
                <a:xfrm flipH="1">
                  <a:off x="3470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80" name="Oval 2363"/>
                <p:cNvSpPr>
                  <a:spLocks noChangeArrowheads="1"/>
                </p:cNvSpPr>
                <p:nvPr/>
              </p:nvSpPr>
              <p:spPr bwMode="auto">
                <a:xfrm>
                  <a:off x="3453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81" name="AutoShape 2364"/>
                <p:cNvSpPr>
                  <a:spLocks noChangeArrowheads="1"/>
                </p:cNvSpPr>
                <p:nvPr/>
              </p:nvSpPr>
              <p:spPr bwMode="auto">
                <a:xfrm flipH="1">
                  <a:off x="3515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82" name="Oval 2365"/>
                <p:cNvSpPr>
                  <a:spLocks noChangeArrowheads="1"/>
                </p:cNvSpPr>
                <p:nvPr/>
              </p:nvSpPr>
              <p:spPr bwMode="auto">
                <a:xfrm>
                  <a:off x="3498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83" name="AutoShape 2366"/>
                <p:cNvSpPr>
                  <a:spLocks noChangeArrowheads="1"/>
                </p:cNvSpPr>
                <p:nvPr/>
              </p:nvSpPr>
              <p:spPr bwMode="auto">
                <a:xfrm flipH="1">
                  <a:off x="3566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84" name="Oval 2367"/>
                <p:cNvSpPr>
                  <a:spLocks noChangeArrowheads="1"/>
                </p:cNvSpPr>
                <p:nvPr/>
              </p:nvSpPr>
              <p:spPr bwMode="auto">
                <a:xfrm>
                  <a:off x="3549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85" name="AutoShape 2368"/>
                <p:cNvSpPr>
                  <a:spLocks noChangeArrowheads="1"/>
                </p:cNvSpPr>
                <p:nvPr/>
              </p:nvSpPr>
              <p:spPr bwMode="auto">
                <a:xfrm flipH="1">
                  <a:off x="3611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86" name="Oval 2369"/>
                <p:cNvSpPr>
                  <a:spLocks noChangeArrowheads="1"/>
                </p:cNvSpPr>
                <p:nvPr/>
              </p:nvSpPr>
              <p:spPr bwMode="auto">
                <a:xfrm>
                  <a:off x="3594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8" name="Group 2370"/>
              <p:cNvGrpSpPr>
                <a:grpSpLocks/>
              </p:cNvGrpSpPr>
              <p:nvPr/>
            </p:nvGrpSpPr>
            <p:grpSpPr bwMode="auto">
              <a:xfrm rot="10800000">
                <a:off x="1114" y="516"/>
                <a:ext cx="198" cy="160"/>
                <a:chOff x="3453" y="391"/>
                <a:chExt cx="198" cy="160"/>
              </a:xfrm>
              <a:grpFill/>
            </p:grpSpPr>
            <p:sp>
              <p:nvSpPr>
                <p:cNvPr id="971" name="AutoShape 2371"/>
                <p:cNvSpPr>
                  <a:spLocks noChangeArrowheads="1"/>
                </p:cNvSpPr>
                <p:nvPr/>
              </p:nvSpPr>
              <p:spPr bwMode="auto">
                <a:xfrm flipH="1">
                  <a:off x="3470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72" name="Oval 2372"/>
                <p:cNvSpPr>
                  <a:spLocks noChangeArrowheads="1"/>
                </p:cNvSpPr>
                <p:nvPr/>
              </p:nvSpPr>
              <p:spPr bwMode="auto">
                <a:xfrm>
                  <a:off x="3453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73" name="AutoShape 2373"/>
                <p:cNvSpPr>
                  <a:spLocks noChangeArrowheads="1"/>
                </p:cNvSpPr>
                <p:nvPr/>
              </p:nvSpPr>
              <p:spPr bwMode="auto">
                <a:xfrm flipH="1">
                  <a:off x="3515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74" name="Oval 2374"/>
                <p:cNvSpPr>
                  <a:spLocks noChangeArrowheads="1"/>
                </p:cNvSpPr>
                <p:nvPr/>
              </p:nvSpPr>
              <p:spPr bwMode="auto">
                <a:xfrm>
                  <a:off x="3498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75" name="AutoShape 2375"/>
                <p:cNvSpPr>
                  <a:spLocks noChangeArrowheads="1"/>
                </p:cNvSpPr>
                <p:nvPr/>
              </p:nvSpPr>
              <p:spPr bwMode="auto">
                <a:xfrm flipH="1">
                  <a:off x="3566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76" name="Oval 2376"/>
                <p:cNvSpPr>
                  <a:spLocks noChangeArrowheads="1"/>
                </p:cNvSpPr>
                <p:nvPr/>
              </p:nvSpPr>
              <p:spPr bwMode="auto">
                <a:xfrm>
                  <a:off x="3549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77" name="AutoShape 2377"/>
                <p:cNvSpPr>
                  <a:spLocks noChangeArrowheads="1"/>
                </p:cNvSpPr>
                <p:nvPr/>
              </p:nvSpPr>
              <p:spPr bwMode="auto">
                <a:xfrm flipH="1">
                  <a:off x="3611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78" name="Oval 2378"/>
                <p:cNvSpPr>
                  <a:spLocks noChangeArrowheads="1"/>
                </p:cNvSpPr>
                <p:nvPr/>
              </p:nvSpPr>
              <p:spPr bwMode="auto">
                <a:xfrm>
                  <a:off x="3594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</p:grpSp>
        <p:grpSp>
          <p:nvGrpSpPr>
            <p:cNvPr id="19" name="Group 2342"/>
            <p:cNvGrpSpPr>
              <a:grpSpLocks/>
            </p:cNvGrpSpPr>
            <p:nvPr/>
          </p:nvGrpSpPr>
          <p:grpSpPr bwMode="auto">
            <a:xfrm>
              <a:off x="1471094" y="1167411"/>
              <a:ext cx="442484" cy="633656"/>
              <a:chOff x="1090" y="492"/>
              <a:chExt cx="222" cy="359"/>
            </a:xfrm>
            <a:grpFill/>
          </p:grpSpPr>
          <p:grpSp>
            <p:nvGrpSpPr>
              <p:cNvPr id="20" name="Group 2343"/>
              <p:cNvGrpSpPr>
                <a:grpSpLocks/>
              </p:cNvGrpSpPr>
              <p:nvPr/>
            </p:nvGrpSpPr>
            <p:grpSpPr bwMode="auto">
              <a:xfrm>
                <a:off x="1090" y="667"/>
                <a:ext cx="198" cy="160"/>
                <a:chOff x="3453" y="391"/>
                <a:chExt cx="198" cy="160"/>
              </a:xfrm>
              <a:grpFill/>
            </p:grpSpPr>
            <p:sp>
              <p:nvSpPr>
                <p:cNvPr id="959" name="AutoShape 2344"/>
                <p:cNvSpPr>
                  <a:spLocks noChangeArrowheads="1"/>
                </p:cNvSpPr>
                <p:nvPr/>
              </p:nvSpPr>
              <p:spPr bwMode="auto">
                <a:xfrm flipH="1">
                  <a:off x="3470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60" name="Oval 2345"/>
                <p:cNvSpPr>
                  <a:spLocks noChangeArrowheads="1"/>
                </p:cNvSpPr>
                <p:nvPr/>
              </p:nvSpPr>
              <p:spPr bwMode="auto">
                <a:xfrm>
                  <a:off x="3453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61" name="AutoShape 2346"/>
                <p:cNvSpPr>
                  <a:spLocks noChangeArrowheads="1"/>
                </p:cNvSpPr>
                <p:nvPr/>
              </p:nvSpPr>
              <p:spPr bwMode="auto">
                <a:xfrm flipH="1">
                  <a:off x="3515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62" name="Oval 2347"/>
                <p:cNvSpPr>
                  <a:spLocks noChangeArrowheads="1"/>
                </p:cNvSpPr>
                <p:nvPr/>
              </p:nvSpPr>
              <p:spPr bwMode="auto">
                <a:xfrm>
                  <a:off x="3498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63" name="AutoShape 2348"/>
                <p:cNvSpPr>
                  <a:spLocks noChangeArrowheads="1"/>
                </p:cNvSpPr>
                <p:nvPr/>
              </p:nvSpPr>
              <p:spPr bwMode="auto">
                <a:xfrm flipH="1">
                  <a:off x="3566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64" name="Oval 2349"/>
                <p:cNvSpPr>
                  <a:spLocks noChangeArrowheads="1"/>
                </p:cNvSpPr>
                <p:nvPr/>
              </p:nvSpPr>
              <p:spPr bwMode="auto">
                <a:xfrm>
                  <a:off x="3549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65" name="AutoShape 2350"/>
                <p:cNvSpPr>
                  <a:spLocks noChangeArrowheads="1"/>
                </p:cNvSpPr>
                <p:nvPr/>
              </p:nvSpPr>
              <p:spPr bwMode="auto">
                <a:xfrm flipH="1">
                  <a:off x="3611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66" name="Oval 2351"/>
                <p:cNvSpPr>
                  <a:spLocks noChangeArrowheads="1"/>
                </p:cNvSpPr>
                <p:nvPr/>
              </p:nvSpPr>
              <p:spPr bwMode="auto">
                <a:xfrm>
                  <a:off x="3594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21" name="Group 2352"/>
              <p:cNvGrpSpPr>
                <a:grpSpLocks/>
              </p:cNvGrpSpPr>
              <p:nvPr/>
            </p:nvGrpSpPr>
            <p:grpSpPr bwMode="auto">
              <a:xfrm rot="10800000">
                <a:off x="1091" y="492"/>
                <a:ext cx="198" cy="160"/>
                <a:chOff x="3453" y="391"/>
                <a:chExt cx="198" cy="160"/>
              </a:xfrm>
              <a:grpFill/>
            </p:grpSpPr>
            <p:sp>
              <p:nvSpPr>
                <p:cNvPr id="951" name="AutoShape 2353"/>
                <p:cNvSpPr>
                  <a:spLocks noChangeArrowheads="1"/>
                </p:cNvSpPr>
                <p:nvPr/>
              </p:nvSpPr>
              <p:spPr bwMode="auto">
                <a:xfrm flipH="1">
                  <a:off x="3470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52" name="Oval 2354"/>
                <p:cNvSpPr>
                  <a:spLocks noChangeArrowheads="1"/>
                </p:cNvSpPr>
                <p:nvPr/>
              </p:nvSpPr>
              <p:spPr bwMode="auto">
                <a:xfrm>
                  <a:off x="3453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53" name="AutoShape 2355"/>
                <p:cNvSpPr>
                  <a:spLocks noChangeArrowheads="1"/>
                </p:cNvSpPr>
                <p:nvPr/>
              </p:nvSpPr>
              <p:spPr bwMode="auto">
                <a:xfrm flipH="1">
                  <a:off x="3515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54" name="Oval 2356"/>
                <p:cNvSpPr>
                  <a:spLocks noChangeArrowheads="1"/>
                </p:cNvSpPr>
                <p:nvPr/>
              </p:nvSpPr>
              <p:spPr bwMode="auto">
                <a:xfrm>
                  <a:off x="3498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55" name="AutoShape 2357"/>
                <p:cNvSpPr>
                  <a:spLocks noChangeArrowheads="1"/>
                </p:cNvSpPr>
                <p:nvPr/>
              </p:nvSpPr>
              <p:spPr bwMode="auto">
                <a:xfrm flipH="1">
                  <a:off x="3566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56" name="Oval 2358"/>
                <p:cNvSpPr>
                  <a:spLocks noChangeArrowheads="1"/>
                </p:cNvSpPr>
                <p:nvPr/>
              </p:nvSpPr>
              <p:spPr bwMode="auto">
                <a:xfrm>
                  <a:off x="3549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57" name="AutoShape 2359"/>
                <p:cNvSpPr>
                  <a:spLocks noChangeArrowheads="1"/>
                </p:cNvSpPr>
                <p:nvPr/>
              </p:nvSpPr>
              <p:spPr bwMode="auto">
                <a:xfrm flipH="1">
                  <a:off x="3611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58" name="Oval 2360"/>
                <p:cNvSpPr>
                  <a:spLocks noChangeArrowheads="1"/>
                </p:cNvSpPr>
                <p:nvPr/>
              </p:nvSpPr>
              <p:spPr bwMode="auto">
                <a:xfrm>
                  <a:off x="3594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22" name="Group 2361"/>
              <p:cNvGrpSpPr>
                <a:grpSpLocks/>
              </p:cNvGrpSpPr>
              <p:nvPr/>
            </p:nvGrpSpPr>
            <p:grpSpPr bwMode="auto">
              <a:xfrm>
                <a:off x="1113" y="691"/>
                <a:ext cx="198" cy="160"/>
                <a:chOff x="3453" y="391"/>
                <a:chExt cx="198" cy="160"/>
              </a:xfrm>
              <a:grpFill/>
            </p:grpSpPr>
            <p:sp>
              <p:nvSpPr>
                <p:cNvPr id="943" name="AutoShape 2362"/>
                <p:cNvSpPr>
                  <a:spLocks noChangeArrowheads="1"/>
                </p:cNvSpPr>
                <p:nvPr/>
              </p:nvSpPr>
              <p:spPr bwMode="auto">
                <a:xfrm flipH="1">
                  <a:off x="3470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44" name="Oval 2363"/>
                <p:cNvSpPr>
                  <a:spLocks noChangeArrowheads="1"/>
                </p:cNvSpPr>
                <p:nvPr/>
              </p:nvSpPr>
              <p:spPr bwMode="auto">
                <a:xfrm>
                  <a:off x="3453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45" name="AutoShape 2364"/>
                <p:cNvSpPr>
                  <a:spLocks noChangeArrowheads="1"/>
                </p:cNvSpPr>
                <p:nvPr/>
              </p:nvSpPr>
              <p:spPr bwMode="auto">
                <a:xfrm flipH="1">
                  <a:off x="3515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46" name="Oval 2365"/>
                <p:cNvSpPr>
                  <a:spLocks noChangeArrowheads="1"/>
                </p:cNvSpPr>
                <p:nvPr/>
              </p:nvSpPr>
              <p:spPr bwMode="auto">
                <a:xfrm>
                  <a:off x="3498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47" name="AutoShape 2366"/>
                <p:cNvSpPr>
                  <a:spLocks noChangeArrowheads="1"/>
                </p:cNvSpPr>
                <p:nvPr/>
              </p:nvSpPr>
              <p:spPr bwMode="auto">
                <a:xfrm flipH="1">
                  <a:off x="3566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48" name="Oval 2367"/>
                <p:cNvSpPr>
                  <a:spLocks noChangeArrowheads="1"/>
                </p:cNvSpPr>
                <p:nvPr/>
              </p:nvSpPr>
              <p:spPr bwMode="auto">
                <a:xfrm>
                  <a:off x="3549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49" name="AutoShape 2368"/>
                <p:cNvSpPr>
                  <a:spLocks noChangeArrowheads="1"/>
                </p:cNvSpPr>
                <p:nvPr/>
              </p:nvSpPr>
              <p:spPr bwMode="auto">
                <a:xfrm flipH="1">
                  <a:off x="3611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50" name="Oval 2369"/>
                <p:cNvSpPr>
                  <a:spLocks noChangeArrowheads="1"/>
                </p:cNvSpPr>
                <p:nvPr/>
              </p:nvSpPr>
              <p:spPr bwMode="auto">
                <a:xfrm>
                  <a:off x="3594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23" name="Group 2370"/>
              <p:cNvGrpSpPr>
                <a:grpSpLocks/>
              </p:cNvGrpSpPr>
              <p:nvPr/>
            </p:nvGrpSpPr>
            <p:grpSpPr bwMode="auto">
              <a:xfrm rot="10800000">
                <a:off x="1114" y="516"/>
                <a:ext cx="198" cy="160"/>
                <a:chOff x="3453" y="391"/>
                <a:chExt cx="198" cy="160"/>
              </a:xfrm>
              <a:grpFill/>
            </p:grpSpPr>
            <p:sp>
              <p:nvSpPr>
                <p:cNvPr id="935" name="AutoShape 2371"/>
                <p:cNvSpPr>
                  <a:spLocks noChangeArrowheads="1"/>
                </p:cNvSpPr>
                <p:nvPr/>
              </p:nvSpPr>
              <p:spPr bwMode="auto">
                <a:xfrm flipH="1">
                  <a:off x="3470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36" name="Oval 2372"/>
                <p:cNvSpPr>
                  <a:spLocks noChangeArrowheads="1"/>
                </p:cNvSpPr>
                <p:nvPr/>
              </p:nvSpPr>
              <p:spPr bwMode="auto">
                <a:xfrm>
                  <a:off x="3453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37" name="AutoShape 2373"/>
                <p:cNvSpPr>
                  <a:spLocks noChangeArrowheads="1"/>
                </p:cNvSpPr>
                <p:nvPr/>
              </p:nvSpPr>
              <p:spPr bwMode="auto">
                <a:xfrm flipH="1">
                  <a:off x="3515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38" name="Oval 2374"/>
                <p:cNvSpPr>
                  <a:spLocks noChangeArrowheads="1"/>
                </p:cNvSpPr>
                <p:nvPr/>
              </p:nvSpPr>
              <p:spPr bwMode="auto">
                <a:xfrm>
                  <a:off x="3498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39" name="AutoShape 2375"/>
                <p:cNvSpPr>
                  <a:spLocks noChangeArrowheads="1"/>
                </p:cNvSpPr>
                <p:nvPr/>
              </p:nvSpPr>
              <p:spPr bwMode="auto">
                <a:xfrm flipH="1">
                  <a:off x="3566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40" name="Oval 2376"/>
                <p:cNvSpPr>
                  <a:spLocks noChangeArrowheads="1"/>
                </p:cNvSpPr>
                <p:nvPr/>
              </p:nvSpPr>
              <p:spPr bwMode="auto">
                <a:xfrm>
                  <a:off x="3549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41" name="AutoShape 2377"/>
                <p:cNvSpPr>
                  <a:spLocks noChangeArrowheads="1"/>
                </p:cNvSpPr>
                <p:nvPr/>
              </p:nvSpPr>
              <p:spPr bwMode="auto">
                <a:xfrm flipH="1">
                  <a:off x="3611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42" name="Oval 2378"/>
                <p:cNvSpPr>
                  <a:spLocks noChangeArrowheads="1"/>
                </p:cNvSpPr>
                <p:nvPr/>
              </p:nvSpPr>
              <p:spPr bwMode="auto">
                <a:xfrm>
                  <a:off x="3594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</p:grpSp>
        <p:grpSp>
          <p:nvGrpSpPr>
            <p:cNvPr id="24" name="Group 2342"/>
            <p:cNvGrpSpPr>
              <a:grpSpLocks/>
            </p:cNvGrpSpPr>
            <p:nvPr/>
          </p:nvGrpSpPr>
          <p:grpSpPr bwMode="auto">
            <a:xfrm>
              <a:off x="713223" y="1170310"/>
              <a:ext cx="442484" cy="633656"/>
              <a:chOff x="1090" y="492"/>
              <a:chExt cx="222" cy="359"/>
            </a:xfrm>
            <a:grpFill/>
          </p:grpSpPr>
          <p:grpSp>
            <p:nvGrpSpPr>
              <p:cNvPr id="25" name="Group 2343"/>
              <p:cNvGrpSpPr>
                <a:grpSpLocks/>
              </p:cNvGrpSpPr>
              <p:nvPr/>
            </p:nvGrpSpPr>
            <p:grpSpPr bwMode="auto">
              <a:xfrm>
                <a:off x="1090" y="667"/>
                <a:ext cx="198" cy="160"/>
                <a:chOff x="3453" y="391"/>
                <a:chExt cx="198" cy="160"/>
              </a:xfrm>
              <a:grpFill/>
            </p:grpSpPr>
            <p:sp>
              <p:nvSpPr>
                <p:cNvPr id="923" name="AutoShape 2348"/>
                <p:cNvSpPr>
                  <a:spLocks noChangeArrowheads="1"/>
                </p:cNvSpPr>
                <p:nvPr/>
              </p:nvSpPr>
              <p:spPr bwMode="auto">
                <a:xfrm flipH="1">
                  <a:off x="3566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24" name="AutoShape 2344"/>
                <p:cNvSpPr>
                  <a:spLocks noChangeArrowheads="1"/>
                </p:cNvSpPr>
                <p:nvPr/>
              </p:nvSpPr>
              <p:spPr bwMode="auto">
                <a:xfrm flipH="1">
                  <a:off x="3470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25" name="Oval 2345"/>
                <p:cNvSpPr>
                  <a:spLocks noChangeArrowheads="1"/>
                </p:cNvSpPr>
                <p:nvPr/>
              </p:nvSpPr>
              <p:spPr bwMode="auto">
                <a:xfrm>
                  <a:off x="3453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26" name="AutoShape 2346"/>
                <p:cNvSpPr>
                  <a:spLocks noChangeArrowheads="1"/>
                </p:cNvSpPr>
                <p:nvPr/>
              </p:nvSpPr>
              <p:spPr bwMode="auto">
                <a:xfrm flipH="1">
                  <a:off x="3515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27" name="Oval 2347"/>
                <p:cNvSpPr>
                  <a:spLocks noChangeArrowheads="1"/>
                </p:cNvSpPr>
                <p:nvPr/>
              </p:nvSpPr>
              <p:spPr bwMode="auto">
                <a:xfrm>
                  <a:off x="3498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28" name="Oval 2349"/>
                <p:cNvSpPr>
                  <a:spLocks noChangeArrowheads="1"/>
                </p:cNvSpPr>
                <p:nvPr/>
              </p:nvSpPr>
              <p:spPr bwMode="auto">
                <a:xfrm>
                  <a:off x="3549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29" name="AutoShape 2350"/>
                <p:cNvSpPr>
                  <a:spLocks noChangeArrowheads="1"/>
                </p:cNvSpPr>
                <p:nvPr/>
              </p:nvSpPr>
              <p:spPr bwMode="auto">
                <a:xfrm flipH="1">
                  <a:off x="3611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30" name="Oval 2351"/>
                <p:cNvSpPr>
                  <a:spLocks noChangeArrowheads="1"/>
                </p:cNvSpPr>
                <p:nvPr/>
              </p:nvSpPr>
              <p:spPr bwMode="auto">
                <a:xfrm>
                  <a:off x="3594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26" name="Group 2352"/>
              <p:cNvGrpSpPr>
                <a:grpSpLocks/>
              </p:cNvGrpSpPr>
              <p:nvPr/>
            </p:nvGrpSpPr>
            <p:grpSpPr bwMode="auto">
              <a:xfrm rot="10800000">
                <a:off x="1091" y="492"/>
                <a:ext cx="198" cy="160"/>
                <a:chOff x="3453" y="391"/>
                <a:chExt cx="198" cy="160"/>
              </a:xfrm>
              <a:grpFill/>
            </p:grpSpPr>
            <p:sp>
              <p:nvSpPr>
                <p:cNvPr id="915" name="AutoShape 2353"/>
                <p:cNvSpPr>
                  <a:spLocks noChangeArrowheads="1"/>
                </p:cNvSpPr>
                <p:nvPr/>
              </p:nvSpPr>
              <p:spPr bwMode="auto">
                <a:xfrm flipH="1">
                  <a:off x="3470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16" name="Oval 2354"/>
                <p:cNvSpPr>
                  <a:spLocks noChangeArrowheads="1"/>
                </p:cNvSpPr>
                <p:nvPr/>
              </p:nvSpPr>
              <p:spPr bwMode="auto">
                <a:xfrm>
                  <a:off x="3453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17" name="AutoShape 2355"/>
                <p:cNvSpPr>
                  <a:spLocks noChangeArrowheads="1"/>
                </p:cNvSpPr>
                <p:nvPr/>
              </p:nvSpPr>
              <p:spPr bwMode="auto">
                <a:xfrm flipH="1">
                  <a:off x="3515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18" name="Oval 2356"/>
                <p:cNvSpPr>
                  <a:spLocks noChangeArrowheads="1"/>
                </p:cNvSpPr>
                <p:nvPr/>
              </p:nvSpPr>
              <p:spPr bwMode="auto">
                <a:xfrm>
                  <a:off x="3498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19" name="AutoShape 2357"/>
                <p:cNvSpPr>
                  <a:spLocks noChangeArrowheads="1"/>
                </p:cNvSpPr>
                <p:nvPr/>
              </p:nvSpPr>
              <p:spPr bwMode="auto">
                <a:xfrm flipH="1">
                  <a:off x="3566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20" name="Oval 2358"/>
                <p:cNvSpPr>
                  <a:spLocks noChangeArrowheads="1"/>
                </p:cNvSpPr>
                <p:nvPr/>
              </p:nvSpPr>
              <p:spPr bwMode="auto">
                <a:xfrm>
                  <a:off x="3549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21" name="AutoShape 2359"/>
                <p:cNvSpPr>
                  <a:spLocks noChangeArrowheads="1"/>
                </p:cNvSpPr>
                <p:nvPr/>
              </p:nvSpPr>
              <p:spPr bwMode="auto">
                <a:xfrm flipH="1">
                  <a:off x="3611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22" name="Oval 2360"/>
                <p:cNvSpPr>
                  <a:spLocks noChangeArrowheads="1"/>
                </p:cNvSpPr>
                <p:nvPr/>
              </p:nvSpPr>
              <p:spPr bwMode="auto">
                <a:xfrm>
                  <a:off x="3594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27" name="Group 2361"/>
              <p:cNvGrpSpPr>
                <a:grpSpLocks/>
              </p:cNvGrpSpPr>
              <p:nvPr/>
            </p:nvGrpSpPr>
            <p:grpSpPr bwMode="auto">
              <a:xfrm>
                <a:off x="1113" y="691"/>
                <a:ext cx="198" cy="160"/>
                <a:chOff x="3453" y="391"/>
                <a:chExt cx="198" cy="160"/>
              </a:xfrm>
              <a:grpFill/>
            </p:grpSpPr>
            <p:sp>
              <p:nvSpPr>
                <p:cNvPr id="907" name="AutoShape 2362"/>
                <p:cNvSpPr>
                  <a:spLocks noChangeArrowheads="1"/>
                </p:cNvSpPr>
                <p:nvPr/>
              </p:nvSpPr>
              <p:spPr bwMode="auto">
                <a:xfrm flipH="1">
                  <a:off x="3470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08" name="Oval 2363"/>
                <p:cNvSpPr>
                  <a:spLocks noChangeArrowheads="1"/>
                </p:cNvSpPr>
                <p:nvPr/>
              </p:nvSpPr>
              <p:spPr bwMode="auto">
                <a:xfrm>
                  <a:off x="3453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09" name="AutoShape 2364"/>
                <p:cNvSpPr>
                  <a:spLocks noChangeArrowheads="1"/>
                </p:cNvSpPr>
                <p:nvPr/>
              </p:nvSpPr>
              <p:spPr bwMode="auto">
                <a:xfrm flipH="1">
                  <a:off x="3515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10" name="Oval 2365"/>
                <p:cNvSpPr>
                  <a:spLocks noChangeArrowheads="1"/>
                </p:cNvSpPr>
                <p:nvPr/>
              </p:nvSpPr>
              <p:spPr bwMode="auto">
                <a:xfrm>
                  <a:off x="3498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11" name="AutoShape 2366"/>
                <p:cNvSpPr>
                  <a:spLocks noChangeArrowheads="1"/>
                </p:cNvSpPr>
                <p:nvPr/>
              </p:nvSpPr>
              <p:spPr bwMode="auto">
                <a:xfrm flipH="1">
                  <a:off x="3566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12" name="Oval 2367"/>
                <p:cNvSpPr>
                  <a:spLocks noChangeArrowheads="1"/>
                </p:cNvSpPr>
                <p:nvPr/>
              </p:nvSpPr>
              <p:spPr bwMode="auto">
                <a:xfrm>
                  <a:off x="3549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13" name="AutoShape 2368"/>
                <p:cNvSpPr>
                  <a:spLocks noChangeArrowheads="1"/>
                </p:cNvSpPr>
                <p:nvPr/>
              </p:nvSpPr>
              <p:spPr bwMode="auto">
                <a:xfrm flipH="1">
                  <a:off x="3611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14" name="Oval 2369"/>
                <p:cNvSpPr>
                  <a:spLocks noChangeArrowheads="1"/>
                </p:cNvSpPr>
                <p:nvPr/>
              </p:nvSpPr>
              <p:spPr bwMode="auto">
                <a:xfrm>
                  <a:off x="3594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28" name="Group 2370"/>
              <p:cNvGrpSpPr>
                <a:grpSpLocks/>
              </p:cNvGrpSpPr>
              <p:nvPr/>
            </p:nvGrpSpPr>
            <p:grpSpPr bwMode="auto">
              <a:xfrm rot="10800000">
                <a:off x="1114" y="516"/>
                <a:ext cx="198" cy="160"/>
                <a:chOff x="3453" y="391"/>
                <a:chExt cx="198" cy="160"/>
              </a:xfrm>
              <a:grpFill/>
            </p:grpSpPr>
            <p:sp>
              <p:nvSpPr>
                <p:cNvPr id="899" name="AutoShape 2371"/>
                <p:cNvSpPr>
                  <a:spLocks noChangeArrowheads="1"/>
                </p:cNvSpPr>
                <p:nvPr/>
              </p:nvSpPr>
              <p:spPr bwMode="auto">
                <a:xfrm flipH="1">
                  <a:off x="3470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00" name="Oval 2372"/>
                <p:cNvSpPr>
                  <a:spLocks noChangeArrowheads="1"/>
                </p:cNvSpPr>
                <p:nvPr/>
              </p:nvSpPr>
              <p:spPr bwMode="auto">
                <a:xfrm>
                  <a:off x="3453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01" name="AutoShape 2373"/>
                <p:cNvSpPr>
                  <a:spLocks noChangeArrowheads="1"/>
                </p:cNvSpPr>
                <p:nvPr/>
              </p:nvSpPr>
              <p:spPr bwMode="auto">
                <a:xfrm flipH="1">
                  <a:off x="3515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02" name="Oval 2374"/>
                <p:cNvSpPr>
                  <a:spLocks noChangeArrowheads="1"/>
                </p:cNvSpPr>
                <p:nvPr/>
              </p:nvSpPr>
              <p:spPr bwMode="auto">
                <a:xfrm>
                  <a:off x="3498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03" name="AutoShape 2375"/>
                <p:cNvSpPr>
                  <a:spLocks noChangeArrowheads="1"/>
                </p:cNvSpPr>
                <p:nvPr/>
              </p:nvSpPr>
              <p:spPr bwMode="auto">
                <a:xfrm flipH="1">
                  <a:off x="3566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04" name="Oval 2376"/>
                <p:cNvSpPr>
                  <a:spLocks noChangeArrowheads="1"/>
                </p:cNvSpPr>
                <p:nvPr/>
              </p:nvSpPr>
              <p:spPr bwMode="auto">
                <a:xfrm>
                  <a:off x="3549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05" name="AutoShape 2377"/>
                <p:cNvSpPr>
                  <a:spLocks noChangeArrowheads="1"/>
                </p:cNvSpPr>
                <p:nvPr/>
              </p:nvSpPr>
              <p:spPr bwMode="auto">
                <a:xfrm flipH="1">
                  <a:off x="3611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06" name="Oval 2378"/>
                <p:cNvSpPr>
                  <a:spLocks noChangeArrowheads="1"/>
                </p:cNvSpPr>
                <p:nvPr/>
              </p:nvSpPr>
              <p:spPr bwMode="auto">
                <a:xfrm>
                  <a:off x="3594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</p:grpSp>
        <p:grpSp>
          <p:nvGrpSpPr>
            <p:cNvPr id="29" name="Group 2342"/>
            <p:cNvGrpSpPr>
              <a:grpSpLocks/>
            </p:cNvGrpSpPr>
            <p:nvPr/>
          </p:nvGrpSpPr>
          <p:grpSpPr bwMode="auto">
            <a:xfrm>
              <a:off x="333067" y="1179701"/>
              <a:ext cx="442484" cy="633656"/>
              <a:chOff x="1090" y="492"/>
              <a:chExt cx="222" cy="359"/>
            </a:xfrm>
            <a:grpFill/>
          </p:grpSpPr>
          <p:grpSp>
            <p:nvGrpSpPr>
              <p:cNvPr id="30" name="Group 2343"/>
              <p:cNvGrpSpPr>
                <a:grpSpLocks/>
              </p:cNvGrpSpPr>
              <p:nvPr/>
            </p:nvGrpSpPr>
            <p:grpSpPr bwMode="auto">
              <a:xfrm>
                <a:off x="1090" y="667"/>
                <a:ext cx="198" cy="160"/>
                <a:chOff x="3453" y="391"/>
                <a:chExt cx="198" cy="160"/>
              </a:xfrm>
              <a:grpFill/>
            </p:grpSpPr>
            <p:sp>
              <p:nvSpPr>
                <p:cNvPr id="887" name="AutoShape 2344"/>
                <p:cNvSpPr>
                  <a:spLocks noChangeArrowheads="1"/>
                </p:cNvSpPr>
                <p:nvPr/>
              </p:nvSpPr>
              <p:spPr bwMode="auto">
                <a:xfrm flipH="1">
                  <a:off x="3470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88" name="Oval 2345"/>
                <p:cNvSpPr>
                  <a:spLocks noChangeArrowheads="1"/>
                </p:cNvSpPr>
                <p:nvPr/>
              </p:nvSpPr>
              <p:spPr bwMode="auto">
                <a:xfrm>
                  <a:off x="3453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89" name="AutoShape 2346"/>
                <p:cNvSpPr>
                  <a:spLocks noChangeArrowheads="1"/>
                </p:cNvSpPr>
                <p:nvPr/>
              </p:nvSpPr>
              <p:spPr bwMode="auto">
                <a:xfrm flipH="1">
                  <a:off x="3515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90" name="Oval 2347"/>
                <p:cNvSpPr>
                  <a:spLocks noChangeArrowheads="1"/>
                </p:cNvSpPr>
                <p:nvPr/>
              </p:nvSpPr>
              <p:spPr bwMode="auto">
                <a:xfrm>
                  <a:off x="3498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91" name="AutoShape 2348"/>
                <p:cNvSpPr>
                  <a:spLocks noChangeArrowheads="1"/>
                </p:cNvSpPr>
                <p:nvPr/>
              </p:nvSpPr>
              <p:spPr bwMode="auto">
                <a:xfrm flipH="1">
                  <a:off x="3566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92" name="Oval 2349"/>
                <p:cNvSpPr>
                  <a:spLocks noChangeArrowheads="1"/>
                </p:cNvSpPr>
                <p:nvPr/>
              </p:nvSpPr>
              <p:spPr bwMode="auto">
                <a:xfrm>
                  <a:off x="3549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93" name="AutoShape 2350"/>
                <p:cNvSpPr>
                  <a:spLocks noChangeArrowheads="1"/>
                </p:cNvSpPr>
                <p:nvPr/>
              </p:nvSpPr>
              <p:spPr bwMode="auto">
                <a:xfrm flipH="1">
                  <a:off x="3611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94" name="Oval 2351"/>
                <p:cNvSpPr>
                  <a:spLocks noChangeArrowheads="1"/>
                </p:cNvSpPr>
                <p:nvPr/>
              </p:nvSpPr>
              <p:spPr bwMode="auto">
                <a:xfrm>
                  <a:off x="3594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31" name="Group 2352"/>
              <p:cNvGrpSpPr>
                <a:grpSpLocks/>
              </p:cNvGrpSpPr>
              <p:nvPr/>
            </p:nvGrpSpPr>
            <p:grpSpPr bwMode="auto">
              <a:xfrm rot="10800000">
                <a:off x="1091" y="492"/>
                <a:ext cx="198" cy="160"/>
                <a:chOff x="3453" y="391"/>
                <a:chExt cx="198" cy="160"/>
              </a:xfrm>
              <a:grpFill/>
            </p:grpSpPr>
            <p:sp>
              <p:nvSpPr>
                <p:cNvPr id="879" name="AutoShape 2353"/>
                <p:cNvSpPr>
                  <a:spLocks noChangeArrowheads="1"/>
                </p:cNvSpPr>
                <p:nvPr/>
              </p:nvSpPr>
              <p:spPr bwMode="auto">
                <a:xfrm flipH="1">
                  <a:off x="3470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80" name="Oval 2354"/>
                <p:cNvSpPr>
                  <a:spLocks noChangeArrowheads="1"/>
                </p:cNvSpPr>
                <p:nvPr/>
              </p:nvSpPr>
              <p:spPr bwMode="auto">
                <a:xfrm>
                  <a:off x="3453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81" name="AutoShape 2355"/>
                <p:cNvSpPr>
                  <a:spLocks noChangeArrowheads="1"/>
                </p:cNvSpPr>
                <p:nvPr/>
              </p:nvSpPr>
              <p:spPr bwMode="auto">
                <a:xfrm flipH="1">
                  <a:off x="3515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82" name="Oval 2356"/>
                <p:cNvSpPr>
                  <a:spLocks noChangeArrowheads="1"/>
                </p:cNvSpPr>
                <p:nvPr/>
              </p:nvSpPr>
              <p:spPr bwMode="auto">
                <a:xfrm>
                  <a:off x="3498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83" name="AutoShape 2357"/>
                <p:cNvSpPr>
                  <a:spLocks noChangeArrowheads="1"/>
                </p:cNvSpPr>
                <p:nvPr/>
              </p:nvSpPr>
              <p:spPr bwMode="auto">
                <a:xfrm flipH="1">
                  <a:off x="3566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84" name="Oval 2358"/>
                <p:cNvSpPr>
                  <a:spLocks noChangeArrowheads="1"/>
                </p:cNvSpPr>
                <p:nvPr/>
              </p:nvSpPr>
              <p:spPr bwMode="auto">
                <a:xfrm>
                  <a:off x="3549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85" name="AutoShape 2359"/>
                <p:cNvSpPr>
                  <a:spLocks noChangeArrowheads="1"/>
                </p:cNvSpPr>
                <p:nvPr/>
              </p:nvSpPr>
              <p:spPr bwMode="auto">
                <a:xfrm flipH="1">
                  <a:off x="3611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86" name="Oval 2360"/>
                <p:cNvSpPr>
                  <a:spLocks noChangeArrowheads="1"/>
                </p:cNvSpPr>
                <p:nvPr/>
              </p:nvSpPr>
              <p:spPr bwMode="auto">
                <a:xfrm>
                  <a:off x="3594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832" name="Group 2361"/>
              <p:cNvGrpSpPr>
                <a:grpSpLocks/>
              </p:cNvGrpSpPr>
              <p:nvPr/>
            </p:nvGrpSpPr>
            <p:grpSpPr bwMode="auto">
              <a:xfrm>
                <a:off x="1113" y="691"/>
                <a:ext cx="198" cy="160"/>
                <a:chOff x="3453" y="391"/>
                <a:chExt cx="198" cy="160"/>
              </a:xfrm>
              <a:grpFill/>
            </p:grpSpPr>
            <p:sp>
              <p:nvSpPr>
                <p:cNvPr id="871" name="AutoShape 2362"/>
                <p:cNvSpPr>
                  <a:spLocks noChangeArrowheads="1"/>
                </p:cNvSpPr>
                <p:nvPr/>
              </p:nvSpPr>
              <p:spPr bwMode="auto">
                <a:xfrm flipH="1">
                  <a:off x="3470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72" name="Oval 2363"/>
                <p:cNvSpPr>
                  <a:spLocks noChangeArrowheads="1"/>
                </p:cNvSpPr>
                <p:nvPr/>
              </p:nvSpPr>
              <p:spPr bwMode="auto">
                <a:xfrm>
                  <a:off x="3453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73" name="AutoShape 2364"/>
                <p:cNvSpPr>
                  <a:spLocks noChangeArrowheads="1"/>
                </p:cNvSpPr>
                <p:nvPr/>
              </p:nvSpPr>
              <p:spPr bwMode="auto">
                <a:xfrm flipH="1">
                  <a:off x="3515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74" name="Oval 2365"/>
                <p:cNvSpPr>
                  <a:spLocks noChangeArrowheads="1"/>
                </p:cNvSpPr>
                <p:nvPr/>
              </p:nvSpPr>
              <p:spPr bwMode="auto">
                <a:xfrm>
                  <a:off x="3498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75" name="AutoShape 2366"/>
                <p:cNvSpPr>
                  <a:spLocks noChangeArrowheads="1"/>
                </p:cNvSpPr>
                <p:nvPr/>
              </p:nvSpPr>
              <p:spPr bwMode="auto">
                <a:xfrm flipH="1">
                  <a:off x="3566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76" name="Oval 2367"/>
                <p:cNvSpPr>
                  <a:spLocks noChangeArrowheads="1"/>
                </p:cNvSpPr>
                <p:nvPr/>
              </p:nvSpPr>
              <p:spPr bwMode="auto">
                <a:xfrm>
                  <a:off x="3549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77" name="AutoShape 2368"/>
                <p:cNvSpPr>
                  <a:spLocks noChangeArrowheads="1"/>
                </p:cNvSpPr>
                <p:nvPr/>
              </p:nvSpPr>
              <p:spPr bwMode="auto">
                <a:xfrm flipH="1">
                  <a:off x="3611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78" name="Oval 2369"/>
                <p:cNvSpPr>
                  <a:spLocks noChangeArrowheads="1"/>
                </p:cNvSpPr>
                <p:nvPr/>
              </p:nvSpPr>
              <p:spPr bwMode="auto">
                <a:xfrm>
                  <a:off x="3594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833" name="Group 2370"/>
              <p:cNvGrpSpPr>
                <a:grpSpLocks/>
              </p:cNvGrpSpPr>
              <p:nvPr/>
            </p:nvGrpSpPr>
            <p:grpSpPr bwMode="auto">
              <a:xfrm rot="10800000">
                <a:off x="1114" y="516"/>
                <a:ext cx="198" cy="160"/>
                <a:chOff x="3453" y="391"/>
                <a:chExt cx="198" cy="160"/>
              </a:xfrm>
              <a:grpFill/>
            </p:grpSpPr>
            <p:sp>
              <p:nvSpPr>
                <p:cNvPr id="863" name="AutoShape 2371"/>
                <p:cNvSpPr>
                  <a:spLocks noChangeArrowheads="1"/>
                </p:cNvSpPr>
                <p:nvPr/>
              </p:nvSpPr>
              <p:spPr bwMode="auto">
                <a:xfrm flipH="1">
                  <a:off x="3470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64" name="Oval 2372"/>
                <p:cNvSpPr>
                  <a:spLocks noChangeArrowheads="1"/>
                </p:cNvSpPr>
                <p:nvPr/>
              </p:nvSpPr>
              <p:spPr bwMode="auto">
                <a:xfrm>
                  <a:off x="3453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65" name="AutoShape 2373"/>
                <p:cNvSpPr>
                  <a:spLocks noChangeArrowheads="1"/>
                </p:cNvSpPr>
                <p:nvPr/>
              </p:nvSpPr>
              <p:spPr bwMode="auto">
                <a:xfrm flipH="1">
                  <a:off x="3515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66" name="Oval 2374"/>
                <p:cNvSpPr>
                  <a:spLocks noChangeArrowheads="1"/>
                </p:cNvSpPr>
                <p:nvPr/>
              </p:nvSpPr>
              <p:spPr bwMode="auto">
                <a:xfrm>
                  <a:off x="3498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67" name="AutoShape 2375"/>
                <p:cNvSpPr>
                  <a:spLocks noChangeArrowheads="1"/>
                </p:cNvSpPr>
                <p:nvPr/>
              </p:nvSpPr>
              <p:spPr bwMode="auto">
                <a:xfrm flipH="1">
                  <a:off x="3566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68" name="Oval 2376"/>
                <p:cNvSpPr>
                  <a:spLocks noChangeArrowheads="1"/>
                </p:cNvSpPr>
                <p:nvPr/>
              </p:nvSpPr>
              <p:spPr bwMode="auto">
                <a:xfrm>
                  <a:off x="3549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69" name="AutoShape 2377"/>
                <p:cNvSpPr>
                  <a:spLocks noChangeArrowheads="1"/>
                </p:cNvSpPr>
                <p:nvPr/>
              </p:nvSpPr>
              <p:spPr bwMode="auto">
                <a:xfrm flipH="1">
                  <a:off x="3611" y="391"/>
                  <a:ext cx="23" cy="136"/>
                </a:xfrm>
                <a:prstGeom prst="can">
                  <a:avLst>
                    <a:gd name="adj" fmla="val 147826"/>
                  </a:avLst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870" name="Oval 2378"/>
                <p:cNvSpPr>
                  <a:spLocks noChangeArrowheads="1"/>
                </p:cNvSpPr>
                <p:nvPr/>
              </p:nvSpPr>
              <p:spPr bwMode="auto">
                <a:xfrm>
                  <a:off x="3594" y="494"/>
                  <a:ext cx="57" cy="57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</p:grpSp>
      </p:grpSp>
      <p:sp>
        <p:nvSpPr>
          <p:cNvPr id="1039" name="CuadroTexto 3"/>
          <p:cNvSpPr txBox="1"/>
          <p:nvPr/>
        </p:nvSpPr>
        <p:spPr>
          <a:xfrm>
            <a:off x="1262062" y="2174875"/>
            <a:ext cx="4667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IgG</a:t>
            </a:r>
            <a:endParaRPr lang="es-ES" sz="800" dirty="0">
              <a:solidFill>
                <a:schemeClr val="tx2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1040" name="CuadroTexto 281"/>
          <p:cNvSpPr txBox="1"/>
          <p:nvPr/>
        </p:nvSpPr>
        <p:spPr>
          <a:xfrm>
            <a:off x="1263650" y="2498725"/>
            <a:ext cx="468312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IgG</a:t>
            </a:r>
            <a:endParaRPr lang="es-ES" sz="800" dirty="0">
              <a:solidFill>
                <a:schemeClr val="tx2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1041" name="CuadroTexto 282"/>
          <p:cNvSpPr txBox="1"/>
          <p:nvPr/>
        </p:nvSpPr>
        <p:spPr>
          <a:xfrm>
            <a:off x="1271587" y="2841625"/>
            <a:ext cx="466725" cy="21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IgG</a:t>
            </a:r>
            <a:endParaRPr lang="es-ES" sz="800" dirty="0">
              <a:solidFill>
                <a:schemeClr val="tx2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1042" name="CuadroTexto 4"/>
          <p:cNvSpPr txBox="1"/>
          <p:nvPr/>
        </p:nvSpPr>
        <p:spPr>
          <a:xfrm>
            <a:off x="858837" y="1811338"/>
            <a:ext cx="70802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FGFR2</a:t>
            </a:r>
          </a:p>
        </p:txBody>
      </p:sp>
      <p:sp>
        <p:nvSpPr>
          <p:cNvPr id="1043" name="CuadroTexto 284"/>
          <p:cNvSpPr txBox="1"/>
          <p:nvPr/>
        </p:nvSpPr>
        <p:spPr>
          <a:xfrm>
            <a:off x="496887" y="3230563"/>
            <a:ext cx="7064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Plasma </a:t>
            </a:r>
            <a:r>
              <a:rPr lang="es-ES" sz="800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membrane</a:t>
            </a:r>
            <a:endParaRPr lang="es-ES" sz="800" dirty="0">
              <a:solidFill>
                <a:schemeClr val="tx2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1044" name="CuadroTexto 285"/>
          <p:cNvSpPr txBox="1"/>
          <p:nvPr/>
        </p:nvSpPr>
        <p:spPr>
          <a:xfrm>
            <a:off x="1201737" y="3605213"/>
            <a:ext cx="70643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TK</a:t>
            </a:r>
          </a:p>
        </p:txBody>
      </p:sp>
      <p:sp>
        <p:nvSpPr>
          <p:cNvPr id="1045" name="CuadroTexto 286"/>
          <p:cNvSpPr txBox="1"/>
          <p:nvPr/>
        </p:nvSpPr>
        <p:spPr>
          <a:xfrm>
            <a:off x="1190625" y="3829050"/>
            <a:ext cx="728662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TK</a:t>
            </a:r>
          </a:p>
        </p:txBody>
      </p:sp>
      <p:sp>
        <p:nvSpPr>
          <p:cNvPr id="1047" name="CuadroTexto 288"/>
          <p:cNvSpPr txBox="1"/>
          <p:nvPr/>
        </p:nvSpPr>
        <p:spPr>
          <a:xfrm>
            <a:off x="322262" y="2298700"/>
            <a:ext cx="12017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" b="1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Ligand-dependent</a:t>
            </a:r>
            <a:r>
              <a:rPr lang="es-ES" sz="800" b="1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es-ES" sz="800" b="1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activation</a:t>
            </a:r>
            <a:endParaRPr lang="es-ES" sz="800" b="1" dirty="0">
              <a:solidFill>
                <a:schemeClr val="tx2">
                  <a:lumMod val="50000"/>
                </a:schemeClr>
              </a:solidFill>
              <a:latin typeface="+mj-lt"/>
              <a:cs typeface="Arial"/>
            </a:endParaRPr>
          </a:p>
        </p:txBody>
      </p:sp>
      <p:grpSp>
        <p:nvGrpSpPr>
          <p:cNvPr id="834" name="Group 332"/>
          <p:cNvGrpSpPr>
            <a:grpSpLocks/>
          </p:cNvGrpSpPr>
          <p:nvPr/>
        </p:nvGrpSpPr>
        <p:grpSpPr bwMode="auto">
          <a:xfrm>
            <a:off x="1663700" y="2085975"/>
            <a:ext cx="719137" cy="995363"/>
            <a:chOff x="1592527" y="2066492"/>
            <a:chExt cx="719197" cy="995327"/>
          </a:xfrm>
        </p:grpSpPr>
        <p:grpSp>
          <p:nvGrpSpPr>
            <p:cNvPr id="835" name="Agrupar 266"/>
            <p:cNvGrpSpPr>
              <a:grpSpLocks/>
            </p:cNvGrpSpPr>
            <p:nvPr/>
          </p:nvGrpSpPr>
          <p:grpSpPr bwMode="auto">
            <a:xfrm>
              <a:off x="1592527" y="2211688"/>
              <a:ext cx="264106" cy="850131"/>
              <a:chOff x="4237217" y="1016409"/>
              <a:chExt cx="264106" cy="850131"/>
            </a:xfrm>
          </p:grpSpPr>
          <p:sp>
            <p:nvSpPr>
              <p:cNvPr id="1051" name="Elipse 254"/>
              <p:cNvSpPr/>
              <p:nvPr/>
            </p:nvSpPr>
            <p:spPr>
              <a:xfrm>
                <a:off x="4241342" y="1016409"/>
                <a:ext cx="256213" cy="19710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52" name="Elipse 264"/>
              <p:cNvSpPr/>
              <p:nvPr/>
            </p:nvSpPr>
            <p:spPr>
              <a:xfrm>
                <a:off x="4245110" y="1344439"/>
                <a:ext cx="256213" cy="19710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53" name="Elipse 265"/>
              <p:cNvSpPr/>
              <p:nvPr/>
            </p:nvSpPr>
            <p:spPr>
              <a:xfrm>
                <a:off x="4237217" y="1669437"/>
                <a:ext cx="256213" cy="19710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050" name="TextBox 1049"/>
            <p:cNvSpPr txBox="1"/>
            <p:nvPr/>
          </p:nvSpPr>
          <p:spPr>
            <a:xfrm>
              <a:off x="1822733" y="2066492"/>
              <a:ext cx="488991" cy="2301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FGF</a:t>
              </a:r>
            </a:p>
          </p:txBody>
        </p:sp>
      </p:grpSp>
      <p:grpSp>
        <p:nvGrpSpPr>
          <p:cNvPr id="836" name="Group 339"/>
          <p:cNvGrpSpPr>
            <a:grpSpLocks/>
          </p:cNvGrpSpPr>
          <p:nvPr/>
        </p:nvGrpSpPr>
        <p:grpSpPr bwMode="auto">
          <a:xfrm>
            <a:off x="2301875" y="2128838"/>
            <a:ext cx="227012" cy="1939925"/>
            <a:chOff x="2230681" y="2109680"/>
            <a:chExt cx="226781" cy="1938999"/>
          </a:xfrm>
        </p:grpSpPr>
        <p:grpSp>
          <p:nvGrpSpPr>
            <p:cNvPr id="837" name="Agrupar 459"/>
            <p:cNvGrpSpPr/>
            <p:nvPr/>
          </p:nvGrpSpPr>
          <p:grpSpPr>
            <a:xfrm>
              <a:off x="2230681" y="2109680"/>
              <a:ext cx="226781" cy="1938999"/>
              <a:chOff x="4090727" y="900595"/>
              <a:chExt cx="226781" cy="1938999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1057" name="Rectángulo 460"/>
              <p:cNvSpPr/>
              <p:nvPr/>
            </p:nvSpPr>
            <p:spPr>
              <a:xfrm>
                <a:off x="4108557" y="1211994"/>
                <a:ext cx="52589" cy="83457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58" name="Rectángulo 461"/>
              <p:cNvSpPr/>
              <p:nvPr/>
            </p:nvSpPr>
            <p:spPr>
              <a:xfrm>
                <a:off x="4113532" y="900595"/>
                <a:ext cx="50603" cy="77092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59" name="Rectángulo 462"/>
              <p:cNvSpPr/>
              <p:nvPr/>
            </p:nvSpPr>
            <p:spPr>
              <a:xfrm>
                <a:off x="4115504" y="1543244"/>
                <a:ext cx="52589" cy="83457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60" name="Rectángulo 463"/>
              <p:cNvSpPr/>
              <p:nvPr/>
            </p:nvSpPr>
            <p:spPr>
              <a:xfrm>
                <a:off x="4123938" y="2327701"/>
                <a:ext cx="45719" cy="83457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61" name="Luna 464"/>
              <p:cNvSpPr/>
              <p:nvPr/>
            </p:nvSpPr>
            <p:spPr>
              <a:xfrm flipH="1">
                <a:off x="4139099" y="1311561"/>
                <a:ext cx="159821" cy="217392"/>
              </a:xfrm>
              <a:prstGeom prst="moon">
                <a:avLst>
                  <a:gd name="adj" fmla="val 34234"/>
                </a:avLst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62" name="Rectángulo 465"/>
              <p:cNvSpPr/>
              <p:nvPr/>
            </p:nvSpPr>
            <p:spPr>
              <a:xfrm>
                <a:off x="4100838" y="2397506"/>
                <a:ext cx="93530" cy="189791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63" name="Rectángulo 466"/>
              <p:cNvSpPr/>
              <p:nvPr/>
            </p:nvSpPr>
            <p:spPr>
              <a:xfrm flipH="1">
                <a:off x="4122005" y="1937256"/>
                <a:ext cx="45719" cy="378353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64" name="Rectángulo 467"/>
              <p:cNvSpPr/>
              <p:nvPr/>
            </p:nvSpPr>
            <p:spPr>
              <a:xfrm>
                <a:off x="4090727" y="2275653"/>
                <a:ext cx="108022" cy="45719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65" name="Luna 468"/>
              <p:cNvSpPr/>
              <p:nvPr/>
            </p:nvSpPr>
            <p:spPr>
              <a:xfrm flipH="1">
                <a:off x="4132072" y="1647514"/>
                <a:ext cx="166847" cy="217392"/>
              </a:xfrm>
              <a:prstGeom prst="moon">
                <a:avLst>
                  <a:gd name="adj" fmla="val 34234"/>
                </a:avLst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66" name="Luna 470"/>
              <p:cNvSpPr/>
              <p:nvPr/>
            </p:nvSpPr>
            <p:spPr>
              <a:xfrm flipH="1">
                <a:off x="4142820" y="986946"/>
                <a:ext cx="174688" cy="217392"/>
              </a:xfrm>
              <a:prstGeom prst="moon">
                <a:avLst>
                  <a:gd name="adj" fmla="val 34234"/>
                </a:avLst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67" name="Rectángulo 471"/>
              <p:cNvSpPr/>
              <p:nvPr/>
            </p:nvSpPr>
            <p:spPr>
              <a:xfrm>
                <a:off x="4128871" y="2579998"/>
                <a:ext cx="45719" cy="83457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68" name="Rectángulo 472"/>
              <p:cNvSpPr/>
              <p:nvPr/>
            </p:nvSpPr>
            <p:spPr>
              <a:xfrm>
                <a:off x="4105771" y="2649803"/>
                <a:ext cx="93530" cy="189791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056" name="Rectángulo 711"/>
            <p:cNvSpPr/>
            <p:nvPr/>
          </p:nvSpPr>
          <p:spPr>
            <a:xfrm>
              <a:off x="2251196" y="3082187"/>
              <a:ext cx="72269" cy="93100"/>
            </a:xfrm>
            <a:prstGeom prst="rect">
              <a:avLst/>
            </a:prstGeom>
            <a:solidFill>
              <a:srgbClr val="4F6228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2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38" name="Group 338"/>
          <p:cNvGrpSpPr>
            <a:grpSpLocks/>
          </p:cNvGrpSpPr>
          <p:nvPr/>
        </p:nvGrpSpPr>
        <p:grpSpPr bwMode="auto">
          <a:xfrm>
            <a:off x="1790700" y="2132013"/>
            <a:ext cx="207962" cy="1938337"/>
            <a:chOff x="1719526" y="2112266"/>
            <a:chExt cx="208192" cy="1938999"/>
          </a:xfrm>
        </p:grpSpPr>
        <p:grpSp>
          <p:nvGrpSpPr>
            <p:cNvPr id="839" name="Agrupar 473"/>
            <p:cNvGrpSpPr/>
            <p:nvPr/>
          </p:nvGrpSpPr>
          <p:grpSpPr>
            <a:xfrm>
              <a:off x="1719526" y="2112266"/>
              <a:ext cx="208192" cy="1938999"/>
              <a:chOff x="4090727" y="900595"/>
              <a:chExt cx="208192" cy="1938999"/>
            </a:xfrm>
            <a:solidFill>
              <a:srgbClr val="4F6228"/>
            </a:solidFill>
          </p:grpSpPr>
          <p:sp>
            <p:nvSpPr>
              <p:cNvPr id="1072" name="Rectángulo 474"/>
              <p:cNvSpPr/>
              <p:nvPr/>
            </p:nvSpPr>
            <p:spPr>
              <a:xfrm>
                <a:off x="4108557" y="1211994"/>
                <a:ext cx="52589" cy="83457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73" name="Rectángulo 475"/>
              <p:cNvSpPr/>
              <p:nvPr/>
            </p:nvSpPr>
            <p:spPr>
              <a:xfrm>
                <a:off x="4113532" y="900595"/>
                <a:ext cx="50603" cy="77092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74" name="Rectángulo 476"/>
              <p:cNvSpPr/>
              <p:nvPr/>
            </p:nvSpPr>
            <p:spPr>
              <a:xfrm>
                <a:off x="4115504" y="1548854"/>
                <a:ext cx="52589" cy="83457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75" name="Rectángulo 477"/>
              <p:cNvSpPr/>
              <p:nvPr/>
            </p:nvSpPr>
            <p:spPr>
              <a:xfrm>
                <a:off x="4123938" y="2327701"/>
                <a:ext cx="45719" cy="83457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76" name="Luna 478"/>
              <p:cNvSpPr/>
              <p:nvPr/>
            </p:nvSpPr>
            <p:spPr>
              <a:xfrm flipH="1">
                <a:off x="4139097" y="1311561"/>
                <a:ext cx="159821" cy="217392"/>
              </a:xfrm>
              <a:prstGeom prst="moon">
                <a:avLst>
                  <a:gd name="adj" fmla="val 34234"/>
                </a:avLst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77" name="Rectángulo 479"/>
              <p:cNvSpPr/>
              <p:nvPr/>
            </p:nvSpPr>
            <p:spPr>
              <a:xfrm>
                <a:off x="4100838" y="2397506"/>
                <a:ext cx="93530" cy="189791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78" name="Rectángulo 480"/>
              <p:cNvSpPr/>
              <p:nvPr/>
            </p:nvSpPr>
            <p:spPr>
              <a:xfrm flipH="1">
                <a:off x="4122005" y="1937256"/>
                <a:ext cx="45719" cy="378353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79" name="Rectángulo 481"/>
              <p:cNvSpPr/>
              <p:nvPr/>
            </p:nvSpPr>
            <p:spPr>
              <a:xfrm>
                <a:off x="4090727" y="2275653"/>
                <a:ext cx="108022" cy="45719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80" name="Luna 482"/>
              <p:cNvSpPr/>
              <p:nvPr/>
            </p:nvSpPr>
            <p:spPr>
              <a:xfrm flipH="1">
                <a:off x="4132072" y="1647514"/>
                <a:ext cx="166847" cy="217392"/>
              </a:xfrm>
              <a:prstGeom prst="moon">
                <a:avLst>
                  <a:gd name="adj" fmla="val 34234"/>
                </a:avLst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81" name="Luna 484"/>
              <p:cNvSpPr/>
              <p:nvPr/>
            </p:nvSpPr>
            <p:spPr>
              <a:xfrm flipH="1">
                <a:off x="4142820" y="986946"/>
                <a:ext cx="149875" cy="217392"/>
              </a:xfrm>
              <a:prstGeom prst="moon">
                <a:avLst>
                  <a:gd name="adj" fmla="val 34234"/>
                </a:avLst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82" name="Rectángulo 485"/>
              <p:cNvSpPr/>
              <p:nvPr/>
            </p:nvSpPr>
            <p:spPr>
              <a:xfrm>
                <a:off x="4128871" y="2579998"/>
                <a:ext cx="45719" cy="83457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83" name="Rectángulo 486"/>
              <p:cNvSpPr/>
              <p:nvPr/>
            </p:nvSpPr>
            <p:spPr>
              <a:xfrm>
                <a:off x="4105771" y="2649803"/>
                <a:ext cx="93530" cy="189791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071" name="Rectángulo 711"/>
            <p:cNvSpPr/>
            <p:nvPr/>
          </p:nvSpPr>
          <p:spPr>
            <a:xfrm>
              <a:off x="1743896" y="3076577"/>
              <a:ext cx="72269" cy="93100"/>
            </a:xfrm>
            <a:prstGeom prst="rect">
              <a:avLst/>
            </a:prstGeom>
            <a:solidFill>
              <a:srgbClr val="4F6228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2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40" name="Group 337"/>
          <p:cNvGrpSpPr>
            <a:grpSpLocks/>
          </p:cNvGrpSpPr>
          <p:nvPr/>
        </p:nvGrpSpPr>
        <p:grpSpPr bwMode="auto">
          <a:xfrm>
            <a:off x="1577975" y="2127250"/>
            <a:ext cx="238125" cy="1938338"/>
            <a:chOff x="1506671" y="2107094"/>
            <a:chExt cx="237814" cy="1938999"/>
          </a:xfrm>
        </p:grpSpPr>
        <p:grpSp>
          <p:nvGrpSpPr>
            <p:cNvPr id="841" name="Agrupar 458"/>
            <p:cNvGrpSpPr/>
            <p:nvPr/>
          </p:nvGrpSpPr>
          <p:grpSpPr>
            <a:xfrm>
              <a:off x="1506671" y="2107094"/>
              <a:ext cx="237814" cy="1938999"/>
              <a:chOff x="3961487" y="900595"/>
              <a:chExt cx="237814" cy="1938999"/>
            </a:xfrm>
            <a:solidFill>
              <a:srgbClr val="4F6228"/>
            </a:solidFill>
          </p:grpSpPr>
          <p:sp>
            <p:nvSpPr>
              <p:cNvPr id="1087" name="Rectángulo 238"/>
              <p:cNvSpPr/>
              <p:nvPr/>
            </p:nvSpPr>
            <p:spPr>
              <a:xfrm>
                <a:off x="4108557" y="1211994"/>
                <a:ext cx="52589" cy="83457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88" name="Rectángulo 244"/>
              <p:cNvSpPr/>
              <p:nvPr/>
            </p:nvSpPr>
            <p:spPr>
              <a:xfrm>
                <a:off x="4113532" y="900595"/>
                <a:ext cx="50603" cy="77092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89" name="Rectángulo 245"/>
              <p:cNvSpPr/>
              <p:nvPr/>
            </p:nvSpPr>
            <p:spPr>
              <a:xfrm>
                <a:off x="4115504" y="1548854"/>
                <a:ext cx="52589" cy="83457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90" name="Rectángulo 250"/>
              <p:cNvSpPr/>
              <p:nvPr/>
            </p:nvSpPr>
            <p:spPr>
              <a:xfrm>
                <a:off x="4123938" y="2327701"/>
                <a:ext cx="45719" cy="83457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91" name="Luna 255"/>
              <p:cNvSpPr/>
              <p:nvPr/>
            </p:nvSpPr>
            <p:spPr>
              <a:xfrm>
                <a:off x="3976096" y="1311561"/>
                <a:ext cx="163004" cy="217392"/>
              </a:xfrm>
              <a:prstGeom prst="moon">
                <a:avLst>
                  <a:gd name="adj" fmla="val 34234"/>
                </a:avLst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92" name="Rectángulo 259"/>
              <p:cNvSpPr/>
              <p:nvPr/>
            </p:nvSpPr>
            <p:spPr>
              <a:xfrm>
                <a:off x="4100838" y="2397506"/>
                <a:ext cx="93530" cy="189791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93" name="Rectángulo 261"/>
              <p:cNvSpPr/>
              <p:nvPr/>
            </p:nvSpPr>
            <p:spPr>
              <a:xfrm flipH="1">
                <a:off x="4122005" y="1937256"/>
                <a:ext cx="45719" cy="378353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94" name="Rectángulo 262"/>
              <p:cNvSpPr/>
              <p:nvPr/>
            </p:nvSpPr>
            <p:spPr>
              <a:xfrm>
                <a:off x="4090727" y="2275653"/>
                <a:ext cx="108022" cy="45719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95" name="Luna 267"/>
              <p:cNvSpPr/>
              <p:nvPr/>
            </p:nvSpPr>
            <p:spPr>
              <a:xfrm>
                <a:off x="3961487" y="1647514"/>
                <a:ext cx="170585" cy="217392"/>
              </a:xfrm>
              <a:prstGeom prst="moon">
                <a:avLst>
                  <a:gd name="adj" fmla="val 34234"/>
                </a:avLst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96" name="Luna 455"/>
              <p:cNvSpPr/>
              <p:nvPr/>
            </p:nvSpPr>
            <p:spPr>
              <a:xfrm>
                <a:off x="3984734" y="986946"/>
                <a:ext cx="158085" cy="217392"/>
              </a:xfrm>
              <a:prstGeom prst="moon">
                <a:avLst>
                  <a:gd name="adj" fmla="val 34234"/>
                </a:avLst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97" name="Rectángulo 456"/>
              <p:cNvSpPr/>
              <p:nvPr/>
            </p:nvSpPr>
            <p:spPr>
              <a:xfrm>
                <a:off x="4128871" y="2579998"/>
                <a:ext cx="45719" cy="83457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98" name="Rectángulo 457"/>
              <p:cNvSpPr/>
              <p:nvPr/>
            </p:nvSpPr>
            <p:spPr>
              <a:xfrm>
                <a:off x="4105771" y="2649803"/>
                <a:ext cx="93530" cy="189791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086" name="Rectángulo 711"/>
            <p:cNvSpPr/>
            <p:nvPr/>
          </p:nvSpPr>
          <p:spPr>
            <a:xfrm>
              <a:off x="1648182" y="3071405"/>
              <a:ext cx="72269" cy="93100"/>
            </a:xfrm>
            <a:prstGeom prst="rect">
              <a:avLst/>
            </a:prstGeom>
            <a:solidFill>
              <a:srgbClr val="4F6228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2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42" name="Group 340"/>
          <p:cNvGrpSpPr>
            <a:grpSpLocks/>
          </p:cNvGrpSpPr>
          <p:nvPr/>
        </p:nvGrpSpPr>
        <p:grpSpPr bwMode="auto">
          <a:xfrm>
            <a:off x="1589087" y="3609975"/>
            <a:ext cx="534988" cy="436563"/>
            <a:chOff x="1517219" y="3612306"/>
            <a:chExt cx="535291" cy="437694"/>
          </a:xfrm>
        </p:grpSpPr>
        <p:grpSp>
          <p:nvGrpSpPr>
            <p:cNvPr id="843" name="Agrupar 678"/>
            <p:cNvGrpSpPr>
              <a:grpSpLocks/>
            </p:cNvGrpSpPr>
            <p:nvPr/>
          </p:nvGrpSpPr>
          <p:grpSpPr bwMode="auto">
            <a:xfrm>
              <a:off x="1597399" y="3682156"/>
              <a:ext cx="269070" cy="337801"/>
              <a:chOff x="4052215" y="2475657"/>
              <a:chExt cx="269070" cy="337801"/>
            </a:xfrm>
          </p:grpSpPr>
          <p:sp>
            <p:nvSpPr>
              <p:cNvPr id="1105" name="Dodecágono 673"/>
              <p:cNvSpPr/>
              <p:nvPr/>
            </p:nvSpPr>
            <p:spPr>
              <a:xfrm>
                <a:off x="4052215" y="2475657"/>
                <a:ext cx="106970" cy="111475"/>
              </a:xfrm>
              <a:prstGeom prst="dodecag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800">
                  <a:solidFill>
                    <a:schemeClr val="tx2">
                      <a:lumMod val="50000"/>
                    </a:schemeClr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106" name="Dodecágono 675"/>
              <p:cNvSpPr/>
              <p:nvPr/>
            </p:nvSpPr>
            <p:spPr>
              <a:xfrm>
                <a:off x="4204615" y="2478243"/>
                <a:ext cx="106970" cy="111475"/>
              </a:xfrm>
              <a:prstGeom prst="dodecag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800">
                  <a:solidFill>
                    <a:schemeClr val="tx2">
                      <a:lumMod val="50000"/>
                    </a:schemeClr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107" name="Dodecágono 676"/>
              <p:cNvSpPr/>
              <p:nvPr/>
            </p:nvSpPr>
            <p:spPr>
              <a:xfrm>
                <a:off x="4061915" y="2692263"/>
                <a:ext cx="106970" cy="111475"/>
              </a:xfrm>
              <a:prstGeom prst="dodecag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800">
                  <a:solidFill>
                    <a:schemeClr val="tx2">
                      <a:lumMod val="50000"/>
                    </a:schemeClr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108" name="Dodecágono 677"/>
              <p:cNvSpPr/>
              <p:nvPr/>
            </p:nvSpPr>
            <p:spPr>
              <a:xfrm>
                <a:off x="4214315" y="2701983"/>
                <a:ext cx="106970" cy="111475"/>
              </a:xfrm>
              <a:prstGeom prst="dodecag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800">
                  <a:solidFill>
                    <a:schemeClr val="tx2">
                      <a:lumMod val="50000"/>
                    </a:schemeClr>
                  </a:solidFill>
                  <a:latin typeface="+mj-lt"/>
                  <a:cs typeface="Arial" pitchFamily="34" charset="0"/>
                </a:endParaRPr>
              </a:p>
            </p:txBody>
          </p:sp>
        </p:grpSp>
        <p:sp>
          <p:nvSpPr>
            <p:cNvPr id="1101" name="TextBox 1100"/>
            <p:cNvSpPr txBox="1"/>
            <p:nvPr/>
          </p:nvSpPr>
          <p:spPr>
            <a:xfrm>
              <a:off x="1676059" y="3612306"/>
              <a:ext cx="370097" cy="2148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  <p:sp>
          <p:nvSpPr>
            <p:cNvPr id="1102" name="TextBox 1101"/>
            <p:cNvSpPr txBox="1"/>
            <p:nvPr/>
          </p:nvSpPr>
          <p:spPr>
            <a:xfrm>
              <a:off x="1682413" y="3835132"/>
              <a:ext cx="370097" cy="2148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  <p:sp>
          <p:nvSpPr>
            <p:cNvPr id="1103" name="TextBox 1102"/>
            <p:cNvSpPr txBox="1"/>
            <p:nvPr/>
          </p:nvSpPr>
          <p:spPr>
            <a:xfrm>
              <a:off x="1529926" y="3828765"/>
              <a:ext cx="370097" cy="2148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  <p:sp>
          <p:nvSpPr>
            <p:cNvPr id="1104" name="TextBox 1103"/>
            <p:cNvSpPr txBox="1"/>
            <p:nvPr/>
          </p:nvSpPr>
          <p:spPr>
            <a:xfrm>
              <a:off x="1517219" y="3612306"/>
              <a:ext cx="370097" cy="2148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844" name="Group 798"/>
          <p:cNvGrpSpPr>
            <a:grpSpLocks/>
          </p:cNvGrpSpPr>
          <p:nvPr/>
        </p:nvGrpSpPr>
        <p:grpSpPr bwMode="auto">
          <a:xfrm>
            <a:off x="173051" y="4022329"/>
            <a:ext cx="2582849" cy="2605484"/>
            <a:chOff x="101634" y="4003469"/>
            <a:chExt cx="2582614" cy="2604592"/>
          </a:xfrm>
        </p:grpSpPr>
        <p:grpSp>
          <p:nvGrpSpPr>
            <p:cNvPr id="845" name="Group 447"/>
            <p:cNvGrpSpPr>
              <a:grpSpLocks/>
            </p:cNvGrpSpPr>
            <p:nvPr/>
          </p:nvGrpSpPr>
          <p:grpSpPr bwMode="auto">
            <a:xfrm>
              <a:off x="101634" y="4003469"/>
              <a:ext cx="2295358" cy="1373787"/>
              <a:chOff x="27203" y="3992836"/>
              <a:chExt cx="2295358" cy="1373787"/>
            </a:xfrm>
          </p:grpSpPr>
          <p:sp>
            <p:nvSpPr>
              <p:cNvPr id="1119" name="Oval 1118"/>
              <p:cNvSpPr/>
              <p:nvPr/>
            </p:nvSpPr>
            <p:spPr>
              <a:xfrm>
                <a:off x="1343730" y="3992836"/>
                <a:ext cx="316243" cy="23436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20" name="TextBox 1119"/>
              <p:cNvSpPr txBox="1"/>
              <p:nvPr/>
            </p:nvSpPr>
            <p:spPr>
              <a:xfrm>
                <a:off x="1314589" y="3993232"/>
                <a:ext cx="606370" cy="2142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FRS2</a:t>
                </a:r>
              </a:p>
            </p:txBody>
          </p:sp>
          <p:sp>
            <p:nvSpPr>
              <p:cNvPr id="1121" name="Oval 1120"/>
              <p:cNvSpPr/>
              <p:nvPr/>
            </p:nvSpPr>
            <p:spPr>
              <a:xfrm>
                <a:off x="1020655" y="3992836"/>
                <a:ext cx="316243" cy="23436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22" name="TextBox 1121"/>
              <p:cNvSpPr txBox="1"/>
              <p:nvPr/>
            </p:nvSpPr>
            <p:spPr>
              <a:xfrm>
                <a:off x="960568" y="4001153"/>
                <a:ext cx="606370" cy="2142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GRB2</a:t>
                </a:r>
              </a:p>
            </p:txBody>
          </p:sp>
          <p:sp>
            <p:nvSpPr>
              <p:cNvPr id="1123" name="Oval 1122"/>
              <p:cNvSpPr/>
              <p:nvPr/>
            </p:nvSpPr>
            <p:spPr>
              <a:xfrm>
                <a:off x="706110" y="3992836"/>
                <a:ext cx="316243" cy="23436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24" name="Oval 1123"/>
              <p:cNvSpPr/>
              <p:nvPr/>
            </p:nvSpPr>
            <p:spPr>
              <a:xfrm>
                <a:off x="386908" y="3992836"/>
                <a:ext cx="316243" cy="23436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25" name="TextBox 1124"/>
              <p:cNvSpPr txBox="1"/>
              <p:nvPr/>
            </p:nvSpPr>
            <p:spPr>
              <a:xfrm>
                <a:off x="355773" y="4001167"/>
                <a:ext cx="606370" cy="2158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RAS</a:t>
                </a:r>
              </a:p>
            </p:txBody>
          </p:sp>
          <p:sp>
            <p:nvSpPr>
              <p:cNvPr id="1126" name="Oval 1125"/>
              <p:cNvSpPr/>
              <p:nvPr/>
            </p:nvSpPr>
            <p:spPr>
              <a:xfrm>
                <a:off x="61279" y="3992836"/>
                <a:ext cx="316243" cy="23436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27" name="TextBox 1126"/>
              <p:cNvSpPr txBox="1"/>
              <p:nvPr/>
            </p:nvSpPr>
            <p:spPr>
              <a:xfrm>
                <a:off x="27203" y="4002781"/>
                <a:ext cx="409538" cy="2158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RAF</a:t>
                </a:r>
              </a:p>
            </p:txBody>
          </p:sp>
          <p:sp>
            <p:nvSpPr>
              <p:cNvPr id="1128" name="Oval 1127"/>
              <p:cNvSpPr/>
              <p:nvPr/>
            </p:nvSpPr>
            <p:spPr>
              <a:xfrm>
                <a:off x="713818" y="4568963"/>
                <a:ext cx="316243" cy="23436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29" name="TextBox 1128"/>
              <p:cNvSpPr txBox="1"/>
              <p:nvPr/>
            </p:nvSpPr>
            <p:spPr>
              <a:xfrm>
                <a:off x="679633" y="3999580"/>
                <a:ext cx="607958" cy="2158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SOS</a:t>
                </a:r>
              </a:p>
            </p:txBody>
          </p:sp>
          <p:sp>
            <p:nvSpPr>
              <p:cNvPr id="1130" name="TextBox 1129"/>
              <p:cNvSpPr txBox="1"/>
              <p:nvPr/>
            </p:nvSpPr>
            <p:spPr>
              <a:xfrm>
                <a:off x="676472" y="4575645"/>
                <a:ext cx="607957" cy="2158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PI3K</a:t>
                </a:r>
              </a:p>
            </p:txBody>
          </p:sp>
          <p:sp>
            <p:nvSpPr>
              <p:cNvPr id="1131" name="Oval 1130"/>
              <p:cNvSpPr/>
              <p:nvPr/>
            </p:nvSpPr>
            <p:spPr>
              <a:xfrm>
                <a:off x="722796" y="5132255"/>
                <a:ext cx="316243" cy="23436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32" name="TextBox 1131"/>
              <p:cNvSpPr txBox="1"/>
              <p:nvPr/>
            </p:nvSpPr>
            <p:spPr>
              <a:xfrm>
                <a:off x="711394" y="5140601"/>
                <a:ext cx="606370" cy="2142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AKT</a:t>
                </a:r>
              </a:p>
            </p:txBody>
          </p:sp>
          <p:sp>
            <p:nvSpPr>
              <p:cNvPr id="1133" name="Oval 1132"/>
              <p:cNvSpPr/>
              <p:nvPr/>
            </p:nvSpPr>
            <p:spPr>
              <a:xfrm>
                <a:off x="61279" y="4568963"/>
                <a:ext cx="316243" cy="23436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34" name="TextBox 1133"/>
              <p:cNvSpPr txBox="1"/>
              <p:nvPr/>
            </p:nvSpPr>
            <p:spPr>
              <a:xfrm>
                <a:off x="35167" y="4575645"/>
                <a:ext cx="606370" cy="2158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MEK</a:t>
                </a:r>
              </a:p>
            </p:txBody>
          </p:sp>
          <p:sp>
            <p:nvSpPr>
              <p:cNvPr id="1135" name="Oval 1134"/>
              <p:cNvSpPr/>
              <p:nvPr/>
            </p:nvSpPr>
            <p:spPr>
              <a:xfrm>
                <a:off x="61279" y="5132255"/>
                <a:ext cx="316243" cy="23436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36" name="TextBox 1135"/>
              <p:cNvSpPr txBox="1"/>
              <p:nvPr/>
            </p:nvSpPr>
            <p:spPr>
              <a:xfrm>
                <a:off x="52628" y="5132666"/>
                <a:ext cx="606370" cy="2158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ERK</a:t>
                </a:r>
              </a:p>
            </p:txBody>
          </p:sp>
          <p:sp>
            <p:nvSpPr>
              <p:cNvPr id="1137" name="Oval 1136"/>
              <p:cNvSpPr/>
              <p:nvPr/>
            </p:nvSpPr>
            <p:spPr>
              <a:xfrm>
                <a:off x="1759499" y="4543675"/>
                <a:ext cx="316243" cy="23436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38" name="TextBox 1137"/>
              <p:cNvSpPr txBox="1"/>
              <p:nvPr/>
            </p:nvSpPr>
            <p:spPr>
              <a:xfrm>
                <a:off x="1716191" y="4556642"/>
                <a:ext cx="606370" cy="2158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STAT</a:t>
                </a:r>
              </a:p>
            </p:txBody>
          </p:sp>
          <p:cxnSp>
            <p:nvCxnSpPr>
              <p:cNvPr id="1139" name="Straight Arrow Connector 1138"/>
              <p:cNvCxnSpPr/>
              <p:nvPr/>
            </p:nvCxnSpPr>
            <p:spPr>
              <a:xfrm rot="5400000">
                <a:off x="725660" y="4393145"/>
                <a:ext cx="274544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Arrow Connector 1139"/>
              <p:cNvCxnSpPr/>
              <p:nvPr/>
            </p:nvCxnSpPr>
            <p:spPr>
              <a:xfrm rot="5400000">
                <a:off x="82782" y="4407428"/>
                <a:ext cx="274543" cy="158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Arrow Connector 1140"/>
              <p:cNvCxnSpPr/>
              <p:nvPr/>
            </p:nvCxnSpPr>
            <p:spPr>
              <a:xfrm rot="5400000">
                <a:off x="98656" y="4969210"/>
                <a:ext cx="274543" cy="158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Arrow Connector 1141"/>
              <p:cNvCxnSpPr/>
              <p:nvPr/>
            </p:nvCxnSpPr>
            <p:spPr>
              <a:xfrm rot="16200000" flipH="1">
                <a:off x="1628093" y="4271734"/>
                <a:ext cx="444348" cy="746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Arrow Connector 1142"/>
              <p:cNvCxnSpPr/>
              <p:nvPr/>
            </p:nvCxnSpPr>
            <p:spPr>
              <a:xfrm rot="5400000">
                <a:off x="735185" y="4978732"/>
                <a:ext cx="274543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11" name="Picture 243"/>
            <p:cNvPicPr>
              <a:picLocks noChangeAspect="1" noChangeArrowheads="1"/>
            </p:cNvPicPr>
            <p:nvPr/>
          </p:nvPicPr>
          <p:blipFill>
            <a:blip r:embed="rId2" cstate="print"/>
            <a:srcRect l="19258" t="-27119" r="5481" b="3813"/>
            <a:stretch>
              <a:fillRect/>
            </a:stretch>
          </p:blipFill>
          <p:spPr bwMode="auto">
            <a:xfrm>
              <a:off x="685958" y="6248144"/>
              <a:ext cx="1097290" cy="109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2" name="AutoShape 2547"/>
            <p:cNvSpPr>
              <a:spLocks noChangeArrowheads="1"/>
            </p:cNvSpPr>
            <p:nvPr/>
          </p:nvSpPr>
          <p:spPr bwMode="auto">
            <a:xfrm>
              <a:off x="1158799" y="6036757"/>
              <a:ext cx="179372" cy="21423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953717643 w 21600"/>
                <a:gd name="T5" fmla="*/ 2147483647 h 21600"/>
                <a:gd name="T6" fmla="*/ 2147483647 w 21600"/>
                <a:gd name="T7" fmla="*/ 179106365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7805" tIns="23902" rIns="47805" bIns="23902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endParaRPr>
            </a:p>
          </p:txBody>
        </p:sp>
        <p:sp>
          <p:nvSpPr>
            <p:cNvPr id="1113" name="Text Box 2548"/>
            <p:cNvSpPr txBox="1">
              <a:spLocks noChangeArrowheads="1"/>
            </p:cNvSpPr>
            <p:nvPr/>
          </p:nvSpPr>
          <p:spPr bwMode="auto">
            <a:xfrm>
              <a:off x="1352456" y="6000256"/>
              <a:ext cx="1280996" cy="295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7805" tIns="23902" rIns="47805" bIns="23902">
              <a:spAutoFit/>
            </a:bodyPr>
            <a:lstStyle/>
            <a:p>
              <a:pPr defTabSz="967716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Proliferation, Survival, Angiogenesis</a:t>
              </a:r>
            </a:p>
          </p:txBody>
        </p:sp>
        <p:sp>
          <p:nvSpPr>
            <p:cNvPr id="1114" name="Oval 1113"/>
            <p:cNvSpPr/>
            <p:nvPr/>
          </p:nvSpPr>
          <p:spPr>
            <a:xfrm>
              <a:off x="525445" y="5652713"/>
              <a:ext cx="2158803" cy="95534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chemeClr val="tx2">
                    <a:lumMod val="50000"/>
                  </a:schemeClr>
                </a:solidFill>
                <a:latin typeface="+mj-lt"/>
              </a:endParaRPr>
            </a:p>
          </p:txBody>
        </p:sp>
        <p:cxnSp>
          <p:nvCxnSpPr>
            <p:cNvPr id="1115" name="Straight Arrow Connector 1114"/>
            <p:cNvCxnSpPr/>
            <p:nvPr/>
          </p:nvCxnSpPr>
          <p:spPr>
            <a:xfrm rot="5400000">
              <a:off x="933535" y="5100352"/>
              <a:ext cx="1118804" cy="795265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Arrow Connector 1115"/>
            <p:cNvCxnSpPr/>
            <p:nvPr/>
          </p:nvCxnSpPr>
          <p:spPr>
            <a:xfrm rot="16200000" flipH="1">
              <a:off x="220758" y="5513010"/>
              <a:ext cx="680804" cy="40795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Arrow Connector 1116"/>
            <p:cNvCxnSpPr/>
            <p:nvPr/>
          </p:nvCxnSpPr>
          <p:spPr>
            <a:xfrm rot="5400000">
              <a:off x="606485" y="5716191"/>
              <a:ext cx="680804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8" name="Text Box 2548"/>
            <p:cNvSpPr txBox="1">
              <a:spLocks noChangeArrowheads="1"/>
            </p:cNvSpPr>
            <p:nvPr/>
          </p:nvSpPr>
          <p:spPr bwMode="auto">
            <a:xfrm>
              <a:off x="884187" y="6360496"/>
              <a:ext cx="1279408" cy="171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7805" tIns="23902" rIns="47805" bIns="23902">
              <a:spAutoFit/>
            </a:bodyPr>
            <a:lstStyle/>
            <a:p>
              <a:pPr defTabSz="967716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Gene expression</a:t>
              </a:r>
            </a:p>
          </p:txBody>
        </p:sp>
      </p:grpSp>
      <p:cxnSp>
        <p:nvCxnSpPr>
          <p:cNvPr id="1144" name="Straight Arrow Connector 1143"/>
          <p:cNvCxnSpPr/>
          <p:nvPr/>
        </p:nvCxnSpPr>
        <p:spPr>
          <a:xfrm rot="10800000">
            <a:off x="2339975" y="4346575"/>
            <a:ext cx="550862" cy="1588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6" name="Group 438"/>
          <p:cNvGrpSpPr>
            <a:grpSpLocks/>
          </p:cNvGrpSpPr>
          <p:nvPr/>
        </p:nvGrpSpPr>
        <p:grpSpPr bwMode="auto">
          <a:xfrm>
            <a:off x="2538412" y="1809750"/>
            <a:ext cx="2338388" cy="2987675"/>
            <a:chOff x="2343911" y="1469547"/>
            <a:chExt cx="2337884" cy="2987871"/>
          </a:xfrm>
        </p:grpSpPr>
        <p:sp>
          <p:nvSpPr>
            <p:cNvPr id="1165" name="CuadroTexto 288"/>
            <p:cNvSpPr txBox="1"/>
            <p:nvPr/>
          </p:nvSpPr>
          <p:spPr>
            <a:xfrm>
              <a:off x="3673949" y="3325457"/>
              <a:ext cx="1007846" cy="3381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800" b="1" dirty="0" err="1">
                  <a:solidFill>
                    <a:schemeClr val="tx2">
                      <a:lumMod val="50000"/>
                    </a:schemeClr>
                  </a:solidFill>
                  <a:latin typeface="+mj-lt"/>
                  <a:cs typeface="Arial"/>
                </a:rPr>
                <a:t>Constitutive</a:t>
              </a:r>
              <a:r>
                <a:rPr lang="es-ES" sz="800" b="1" dirty="0">
                  <a:solidFill>
                    <a:schemeClr val="tx2">
                      <a:lumMod val="50000"/>
                    </a:schemeClr>
                  </a:solidFill>
                  <a:latin typeface="+mj-lt"/>
                  <a:cs typeface="Arial"/>
                </a:rPr>
                <a:t> </a:t>
              </a:r>
              <a:r>
                <a:rPr lang="es-ES" sz="800" b="1" dirty="0" err="1">
                  <a:solidFill>
                    <a:schemeClr val="tx2">
                      <a:lumMod val="50000"/>
                    </a:schemeClr>
                  </a:solidFill>
                  <a:latin typeface="+mj-lt"/>
                  <a:cs typeface="Arial"/>
                </a:rPr>
                <a:t>activation</a:t>
              </a:r>
              <a:endParaRPr lang="es-ES" sz="800" b="1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endParaRPr>
            </a:p>
          </p:txBody>
        </p:sp>
        <p:grpSp>
          <p:nvGrpSpPr>
            <p:cNvPr id="847" name="Group 433"/>
            <p:cNvGrpSpPr>
              <a:grpSpLocks/>
            </p:cNvGrpSpPr>
            <p:nvPr/>
          </p:nvGrpSpPr>
          <p:grpSpPr bwMode="auto">
            <a:xfrm>
              <a:off x="2343911" y="1469547"/>
              <a:ext cx="1563705" cy="2987871"/>
              <a:chOff x="2343911" y="1469547"/>
              <a:chExt cx="1563705" cy="2987871"/>
            </a:xfrm>
          </p:grpSpPr>
          <p:sp>
            <p:nvSpPr>
              <p:cNvPr id="1167" name="Rectángulo 711"/>
              <p:cNvSpPr/>
              <p:nvPr/>
            </p:nvSpPr>
            <p:spPr>
              <a:xfrm>
                <a:off x="2859434" y="2792940"/>
                <a:ext cx="72269" cy="93100"/>
              </a:xfrm>
              <a:prstGeom prst="rect">
                <a:avLst/>
              </a:prstGeom>
              <a:solidFill>
                <a:srgbClr val="4F6228"/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848" name="Agrupar 5"/>
              <p:cNvGrpSpPr>
                <a:grpSpLocks/>
              </p:cNvGrpSpPr>
              <p:nvPr/>
            </p:nvGrpSpPr>
            <p:grpSpPr bwMode="auto">
              <a:xfrm>
                <a:off x="2694640" y="1469547"/>
                <a:ext cx="1212976" cy="2987871"/>
                <a:chOff x="2694640" y="1469547"/>
                <a:chExt cx="1212976" cy="2987871"/>
              </a:xfrm>
            </p:grpSpPr>
            <p:grpSp>
              <p:nvGrpSpPr>
                <p:cNvPr id="849" name="Agrupar 2"/>
                <p:cNvGrpSpPr>
                  <a:grpSpLocks/>
                </p:cNvGrpSpPr>
                <p:nvPr/>
              </p:nvGrpSpPr>
              <p:grpSpPr bwMode="auto">
                <a:xfrm>
                  <a:off x="2694640" y="1469547"/>
                  <a:ext cx="1212976" cy="2987871"/>
                  <a:chOff x="2694640" y="1469547"/>
                  <a:chExt cx="1212976" cy="2987871"/>
                </a:xfrm>
              </p:grpSpPr>
              <p:grpSp>
                <p:nvGrpSpPr>
                  <p:cNvPr id="850" name="Agrupar 720"/>
                  <p:cNvGrpSpPr>
                    <a:grpSpLocks/>
                  </p:cNvGrpSpPr>
                  <p:nvPr/>
                </p:nvGrpSpPr>
                <p:grpSpPr bwMode="auto">
                  <a:xfrm>
                    <a:off x="2694640" y="1824725"/>
                    <a:ext cx="520324" cy="2632693"/>
                    <a:chOff x="5273281" y="938851"/>
                    <a:chExt cx="520324" cy="2632693"/>
                  </a:xfrm>
                </p:grpSpPr>
                <p:grpSp>
                  <p:nvGrpSpPr>
                    <p:cNvPr id="851" name="Agrupar 6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73281" y="938851"/>
                      <a:ext cx="269296" cy="2630107"/>
                      <a:chOff x="5273281" y="938851"/>
                      <a:chExt cx="269296" cy="2630107"/>
                    </a:xfrm>
                  </p:grpSpPr>
                  <p:grpSp>
                    <p:nvGrpSpPr>
                      <p:cNvPr id="852" name="Agrupar 680"/>
                      <p:cNvGrpSpPr/>
                      <p:nvPr/>
                    </p:nvGrpSpPr>
                    <p:grpSpPr>
                      <a:xfrm>
                        <a:off x="5273281" y="938851"/>
                        <a:ext cx="248560" cy="1938999"/>
                        <a:chOff x="3950741" y="900595"/>
                        <a:chExt cx="248560" cy="1938999"/>
                      </a:xfrm>
                      <a:solidFill>
                        <a:srgbClr val="4F6228"/>
                      </a:solidFill>
                    </p:grpSpPr>
                    <p:sp>
                      <p:nvSpPr>
                        <p:cNvPr id="1210" name="Rectángulo 681"/>
                        <p:cNvSpPr/>
                        <p:nvPr/>
                      </p:nvSpPr>
                      <p:spPr>
                        <a:xfrm>
                          <a:off x="4108557" y="1211994"/>
                          <a:ext cx="52589" cy="83457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211" name="Rectángulo 682"/>
                        <p:cNvSpPr/>
                        <p:nvPr/>
                      </p:nvSpPr>
                      <p:spPr>
                        <a:xfrm>
                          <a:off x="4113532" y="900595"/>
                          <a:ext cx="50603" cy="77092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212" name="Rectángulo 683"/>
                        <p:cNvSpPr/>
                        <p:nvPr/>
                      </p:nvSpPr>
                      <p:spPr>
                        <a:xfrm>
                          <a:off x="4115504" y="1548854"/>
                          <a:ext cx="52589" cy="83457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213" name="Rectángulo 684"/>
                        <p:cNvSpPr/>
                        <p:nvPr/>
                      </p:nvSpPr>
                      <p:spPr>
                        <a:xfrm>
                          <a:off x="4123938" y="2327701"/>
                          <a:ext cx="45719" cy="83457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214" name="Luna 685"/>
                        <p:cNvSpPr/>
                        <p:nvPr/>
                      </p:nvSpPr>
                      <p:spPr>
                        <a:xfrm>
                          <a:off x="3957768" y="1311561"/>
                          <a:ext cx="181332" cy="217392"/>
                        </a:xfrm>
                        <a:prstGeom prst="moon">
                          <a:avLst>
                            <a:gd name="adj" fmla="val 34234"/>
                          </a:avLst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215" name="Rectángulo 686"/>
                        <p:cNvSpPr/>
                        <p:nvPr/>
                      </p:nvSpPr>
                      <p:spPr>
                        <a:xfrm>
                          <a:off x="4100838" y="2397506"/>
                          <a:ext cx="93530" cy="189791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216" name="Rectángulo 688"/>
                        <p:cNvSpPr/>
                        <p:nvPr/>
                      </p:nvSpPr>
                      <p:spPr>
                        <a:xfrm>
                          <a:off x="4090727" y="2275653"/>
                          <a:ext cx="108022" cy="45719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217" name="Luna 689"/>
                        <p:cNvSpPr/>
                        <p:nvPr/>
                      </p:nvSpPr>
                      <p:spPr>
                        <a:xfrm>
                          <a:off x="3950741" y="1647514"/>
                          <a:ext cx="181332" cy="217392"/>
                        </a:xfrm>
                        <a:prstGeom prst="moon">
                          <a:avLst>
                            <a:gd name="adj" fmla="val 34234"/>
                          </a:avLst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218" name="Luna 691"/>
                        <p:cNvSpPr/>
                        <p:nvPr/>
                      </p:nvSpPr>
                      <p:spPr>
                        <a:xfrm>
                          <a:off x="3961488" y="986946"/>
                          <a:ext cx="181332" cy="217392"/>
                        </a:xfrm>
                        <a:prstGeom prst="moon">
                          <a:avLst>
                            <a:gd name="adj" fmla="val 34234"/>
                          </a:avLst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219" name="Rectángulo 692"/>
                        <p:cNvSpPr/>
                        <p:nvPr/>
                      </p:nvSpPr>
                      <p:spPr>
                        <a:xfrm>
                          <a:off x="4128871" y="2579998"/>
                          <a:ext cx="45719" cy="83457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220" name="Rectángulo 693"/>
                        <p:cNvSpPr/>
                        <p:nvPr/>
                      </p:nvSpPr>
                      <p:spPr>
                        <a:xfrm>
                          <a:off x="4105771" y="2649803"/>
                          <a:ext cx="93530" cy="189791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221" name="Rectángulo 687"/>
                        <p:cNvSpPr/>
                        <p:nvPr/>
                      </p:nvSpPr>
                      <p:spPr>
                        <a:xfrm flipH="1">
                          <a:off x="4122005" y="1937256"/>
                          <a:ext cx="45719" cy="378353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</p:grpSp>
                  <p:sp>
                    <p:nvSpPr>
                      <p:cNvPr id="1208" name="Rectángulo 695"/>
                      <p:cNvSpPr/>
                      <p:nvPr/>
                    </p:nvSpPr>
                    <p:spPr>
                      <a:xfrm>
                        <a:off x="5453976" y="2870530"/>
                        <a:ext cx="45719" cy="83457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152400" h="50800" prst="softRound"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s-ES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endParaRPr>
                      </a:p>
                    </p:txBody>
                  </p:sp>
                  <p:sp>
                    <p:nvSpPr>
                      <p:cNvPr id="1209" name="Rectángulo 696"/>
                      <p:cNvSpPr/>
                      <p:nvPr/>
                    </p:nvSpPr>
                    <p:spPr>
                      <a:xfrm flipH="1">
                        <a:off x="5414929" y="2906392"/>
                        <a:ext cx="127648" cy="66256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s-ES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endParaRPr>
                      </a:p>
                    </p:txBody>
                  </p:sp>
                </p:grpSp>
                <p:grpSp>
                  <p:nvGrpSpPr>
                    <p:cNvPr id="853" name="Agrupar 6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8532" y="941437"/>
                      <a:ext cx="235073" cy="2630107"/>
                      <a:chOff x="5413267" y="938851"/>
                      <a:chExt cx="235073" cy="2630107"/>
                    </a:xfrm>
                  </p:grpSpPr>
                  <p:grpSp>
                    <p:nvGrpSpPr>
                      <p:cNvPr id="854" name="Agrupar 699"/>
                      <p:cNvGrpSpPr/>
                      <p:nvPr/>
                    </p:nvGrpSpPr>
                    <p:grpSpPr>
                      <a:xfrm>
                        <a:off x="5413267" y="938851"/>
                        <a:ext cx="235073" cy="1938999"/>
                        <a:chOff x="4090727" y="900595"/>
                        <a:chExt cx="235073" cy="1938999"/>
                      </a:xfrm>
                      <a:solidFill>
                        <a:srgbClr val="4F6228"/>
                      </a:solidFill>
                    </p:grpSpPr>
                    <p:sp>
                      <p:nvSpPr>
                        <p:cNvPr id="1194" name="Rectángulo 702"/>
                        <p:cNvSpPr/>
                        <p:nvPr/>
                      </p:nvSpPr>
                      <p:spPr>
                        <a:xfrm>
                          <a:off x="4108557" y="1211994"/>
                          <a:ext cx="52589" cy="83457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195" name="Rectángulo 703"/>
                        <p:cNvSpPr/>
                        <p:nvPr/>
                      </p:nvSpPr>
                      <p:spPr>
                        <a:xfrm>
                          <a:off x="4113532" y="900595"/>
                          <a:ext cx="50603" cy="77092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196" name="Rectángulo 704"/>
                        <p:cNvSpPr/>
                        <p:nvPr/>
                      </p:nvSpPr>
                      <p:spPr>
                        <a:xfrm>
                          <a:off x="4109894" y="1548854"/>
                          <a:ext cx="52589" cy="83457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197" name="Rectángulo 705"/>
                        <p:cNvSpPr/>
                        <p:nvPr/>
                      </p:nvSpPr>
                      <p:spPr>
                        <a:xfrm>
                          <a:off x="4123938" y="2327701"/>
                          <a:ext cx="45719" cy="83457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198" name="Luna 706"/>
                        <p:cNvSpPr/>
                        <p:nvPr/>
                      </p:nvSpPr>
                      <p:spPr>
                        <a:xfrm flipH="1">
                          <a:off x="4139100" y="1311561"/>
                          <a:ext cx="184044" cy="217392"/>
                        </a:xfrm>
                        <a:prstGeom prst="moon">
                          <a:avLst>
                            <a:gd name="adj" fmla="val 34234"/>
                          </a:avLst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199" name="Rectángulo 707"/>
                        <p:cNvSpPr/>
                        <p:nvPr/>
                      </p:nvSpPr>
                      <p:spPr>
                        <a:xfrm>
                          <a:off x="4100838" y="2397506"/>
                          <a:ext cx="93530" cy="189791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200" name="Rectángulo 709"/>
                        <p:cNvSpPr/>
                        <p:nvPr/>
                      </p:nvSpPr>
                      <p:spPr>
                        <a:xfrm>
                          <a:off x="4090727" y="2275653"/>
                          <a:ext cx="108022" cy="45719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201" name="Luna 710"/>
                        <p:cNvSpPr/>
                        <p:nvPr/>
                      </p:nvSpPr>
                      <p:spPr>
                        <a:xfrm flipH="1">
                          <a:off x="4132071" y="1647514"/>
                          <a:ext cx="191073" cy="217392"/>
                        </a:xfrm>
                        <a:prstGeom prst="moon">
                          <a:avLst>
                            <a:gd name="adj" fmla="val 34234"/>
                          </a:avLst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202" name="Rectángulo 711"/>
                        <p:cNvSpPr/>
                        <p:nvPr/>
                      </p:nvSpPr>
                      <p:spPr>
                        <a:xfrm>
                          <a:off x="4107211" y="1864907"/>
                          <a:ext cx="72269" cy="9310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203" name="Luna 712"/>
                        <p:cNvSpPr/>
                        <p:nvPr/>
                      </p:nvSpPr>
                      <p:spPr>
                        <a:xfrm flipH="1">
                          <a:off x="4142820" y="986946"/>
                          <a:ext cx="182980" cy="217392"/>
                        </a:xfrm>
                        <a:prstGeom prst="moon">
                          <a:avLst>
                            <a:gd name="adj" fmla="val 34234"/>
                          </a:avLst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204" name="Rectángulo 713"/>
                        <p:cNvSpPr/>
                        <p:nvPr/>
                      </p:nvSpPr>
                      <p:spPr>
                        <a:xfrm>
                          <a:off x="4128871" y="2579998"/>
                          <a:ext cx="45719" cy="83457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205" name="Rectángulo 714"/>
                        <p:cNvSpPr/>
                        <p:nvPr/>
                      </p:nvSpPr>
                      <p:spPr>
                        <a:xfrm>
                          <a:off x="4105771" y="2649803"/>
                          <a:ext cx="93530" cy="189791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206" name="Rectángulo 708"/>
                        <p:cNvSpPr/>
                        <p:nvPr/>
                      </p:nvSpPr>
                      <p:spPr>
                        <a:xfrm flipH="1">
                          <a:off x="4122005" y="1937256"/>
                          <a:ext cx="45719" cy="378353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152400" h="50800" prst="softRound"/>
                        </a:sp3d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s-E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</p:grpSp>
                  <p:sp>
                    <p:nvSpPr>
                      <p:cNvPr id="1192" name="Rectángulo 700"/>
                      <p:cNvSpPr/>
                      <p:nvPr/>
                    </p:nvSpPr>
                    <p:spPr>
                      <a:xfrm>
                        <a:off x="5453976" y="2870530"/>
                        <a:ext cx="45719" cy="83457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152400" h="50800" prst="softRound"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s-ES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endParaRPr>
                      </a:p>
                    </p:txBody>
                  </p:sp>
                  <p:sp>
                    <p:nvSpPr>
                      <p:cNvPr id="1193" name="Rectángulo 701"/>
                      <p:cNvSpPr/>
                      <p:nvPr/>
                    </p:nvSpPr>
                    <p:spPr>
                      <a:xfrm flipH="1">
                        <a:off x="5414929" y="2906392"/>
                        <a:ext cx="127648" cy="66256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s-ES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endParaRPr>
                      </a:p>
                    </p:txBody>
                  </p:sp>
                </p:grpSp>
              </p:grpSp>
              <p:sp>
                <p:nvSpPr>
                  <p:cNvPr id="1188" name="CuadroTexto 287"/>
                  <p:cNvSpPr txBox="1"/>
                  <p:nvPr/>
                </p:nvSpPr>
                <p:spPr>
                  <a:xfrm>
                    <a:off x="3200976" y="1469547"/>
                    <a:ext cx="706286" cy="400076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s-ES" sz="1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cs typeface="Arial"/>
                      </a:rPr>
                      <a:t>FGFR2 </a:t>
                    </a:r>
                    <a:r>
                      <a:rPr lang="es-ES" sz="1000" b="1" dirty="0" err="1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cs typeface="Arial"/>
                      </a:rPr>
                      <a:t>fusions</a:t>
                    </a:r>
                    <a:endParaRPr lang="es-ES" sz="1000" b="1" dirty="0">
                      <a:solidFill>
                        <a:schemeClr val="tx2">
                          <a:lumMod val="50000"/>
                        </a:schemeClr>
                      </a:solidFill>
                      <a:latin typeface="+mj-lt"/>
                      <a:cs typeface="Arial"/>
                    </a:endParaRPr>
                  </a:p>
                </p:txBody>
              </p:sp>
            </p:grpSp>
            <p:grpSp>
              <p:nvGrpSpPr>
                <p:cNvPr id="855" name="Agrupar 720"/>
                <p:cNvGrpSpPr>
                  <a:grpSpLocks/>
                </p:cNvGrpSpPr>
                <p:nvPr/>
              </p:nvGrpSpPr>
              <p:grpSpPr bwMode="auto">
                <a:xfrm>
                  <a:off x="3325940" y="3360003"/>
                  <a:ext cx="208408" cy="1067583"/>
                  <a:chOff x="5414929" y="2435762"/>
                  <a:chExt cx="272913" cy="1135782"/>
                </a:xfrm>
              </p:grpSpPr>
              <p:grpSp>
                <p:nvGrpSpPr>
                  <p:cNvPr id="856" name="Agrupar 697"/>
                  <p:cNvGrpSpPr>
                    <a:grpSpLocks/>
                  </p:cNvGrpSpPr>
                  <p:nvPr/>
                </p:nvGrpSpPr>
                <p:grpSpPr bwMode="auto">
                  <a:xfrm>
                    <a:off x="5414929" y="2435762"/>
                    <a:ext cx="127648" cy="1133196"/>
                    <a:chOff x="5414929" y="2435762"/>
                    <a:chExt cx="127648" cy="1133196"/>
                  </a:xfrm>
                </p:grpSpPr>
                <p:grpSp>
                  <p:nvGrpSpPr>
                    <p:cNvPr id="857" name="Agrupar 680"/>
                    <p:cNvGrpSpPr/>
                    <p:nvPr/>
                  </p:nvGrpSpPr>
                  <p:grpSpPr>
                    <a:xfrm>
                      <a:off x="5423378" y="2435762"/>
                      <a:ext cx="98463" cy="442088"/>
                      <a:chOff x="4100838" y="2397506"/>
                      <a:chExt cx="98463" cy="442088"/>
                    </a:xfrm>
                    <a:solidFill>
                      <a:srgbClr val="4F6228"/>
                    </a:solidFill>
                  </p:grpSpPr>
                  <p:sp>
                    <p:nvSpPr>
                      <p:cNvPr id="1184" name="Rectángulo 686"/>
                      <p:cNvSpPr/>
                      <p:nvPr/>
                    </p:nvSpPr>
                    <p:spPr>
                      <a:xfrm>
                        <a:off x="4100838" y="2397506"/>
                        <a:ext cx="93530" cy="189791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152400" h="50800" prst="softRound"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s-ES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endParaRPr>
                      </a:p>
                    </p:txBody>
                  </p:sp>
                  <p:sp>
                    <p:nvSpPr>
                      <p:cNvPr id="1185" name="Rectángulo 692"/>
                      <p:cNvSpPr/>
                      <p:nvPr/>
                    </p:nvSpPr>
                    <p:spPr>
                      <a:xfrm>
                        <a:off x="4128871" y="2579998"/>
                        <a:ext cx="45719" cy="83457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152400" h="50800" prst="softRound"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s-ES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endParaRPr>
                      </a:p>
                    </p:txBody>
                  </p:sp>
                  <p:sp>
                    <p:nvSpPr>
                      <p:cNvPr id="1186" name="Rectángulo 693"/>
                      <p:cNvSpPr/>
                      <p:nvPr/>
                    </p:nvSpPr>
                    <p:spPr>
                      <a:xfrm>
                        <a:off x="4105771" y="2649803"/>
                        <a:ext cx="93530" cy="189791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152400" h="50800" prst="softRound"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s-ES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1182" name="Rectángulo 695"/>
                    <p:cNvSpPr/>
                    <p:nvPr/>
                  </p:nvSpPr>
                  <p:spPr>
                    <a:xfrm>
                      <a:off x="5453976" y="2870530"/>
                      <a:ext cx="45719" cy="8345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152400" h="50800" prst="softRound"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s-ES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p:txBody>
                </p:sp>
                <p:sp>
                  <p:nvSpPr>
                    <p:cNvPr id="1183" name="Rectángulo 696"/>
                    <p:cNvSpPr/>
                    <p:nvPr/>
                  </p:nvSpPr>
                  <p:spPr>
                    <a:xfrm flipH="1">
                      <a:off x="5414929" y="2906392"/>
                      <a:ext cx="127648" cy="662566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FF0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152400" h="50800" prst="softRound"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s-ES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858" name="Agrupar 698"/>
                  <p:cNvGrpSpPr>
                    <a:grpSpLocks/>
                  </p:cNvGrpSpPr>
                  <p:nvPr/>
                </p:nvGrpSpPr>
                <p:grpSpPr bwMode="auto">
                  <a:xfrm>
                    <a:off x="5560194" y="2438348"/>
                    <a:ext cx="127648" cy="1133196"/>
                    <a:chOff x="5414929" y="2435762"/>
                    <a:chExt cx="127648" cy="1133196"/>
                  </a:xfrm>
                </p:grpSpPr>
                <p:grpSp>
                  <p:nvGrpSpPr>
                    <p:cNvPr id="859" name="Agrupar 699"/>
                    <p:cNvGrpSpPr/>
                    <p:nvPr/>
                  </p:nvGrpSpPr>
                  <p:grpSpPr>
                    <a:xfrm>
                      <a:off x="5423378" y="2435762"/>
                      <a:ext cx="98463" cy="442088"/>
                      <a:chOff x="4100838" y="2397506"/>
                      <a:chExt cx="98463" cy="442088"/>
                    </a:xfrm>
                    <a:solidFill>
                      <a:srgbClr val="4F6228"/>
                    </a:solidFill>
                  </p:grpSpPr>
                  <p:sp>
                    <p:nvSpPr>
                      <p:cNvPr id="1178" name="Rectángulo 707"/>
                      <p:cNvSpPr/>
                      <p:nvPr/>
                    </p:nvSpPr>
                    <p:spPr>
                      <a:xfrm>
                        <a:off x="4100838" y="2397506"/>
                        <a:ext cx="93530" cy="189791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152400" h="50800" prst="softRound"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s-ES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endParaRPr>
                      </a:p>
                    </p:txBody>
                  </p:sp>
                  <p:sp>
                    <p:nvSpPr>
                      <p:cNvPr id="1179" name="Rectángulo 713"/>
                      <p:cNvSpPr/>
                      <p:nvPr/>
                    </p:nvSpPr>
                    <p:spPr>
                      <a:xfrm>
                        <a:off x="4128871" y="2579998"/>
                        <a:ext cx="45719" cy="83457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152400" h="50800" prst="softRound"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s-ES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endParaRPr>
                      </a:p>
                    </p:txBody>
                  </p:sp>
                  <p:sp>
                    <p:nvSpPr>
                      <p:cNvPr id="1180" name="Rectángulo 714"/>
                      <p:cNvSpPr/>
                      <p:nvPr/>
                    </p:nvSpPr>
                    <p:spPr>
                      <a:xfrm>
                        <a:off x="4105771" y="2649803"/>
                        <a:ext cx="93530" cy="189791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152400" h="50800" prst="softRound"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s-ES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1176" name="Rectángulo 700"/>
                    <p:cNvSpPr/>
                    <p:nvPr/>
                  </p:nvSpPr>
                  <p:spPr>
                    <a:xfrm>
                      <a:off x="5453976" y="2870530"/>
                      <a:ext cx="45719" cy="8345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152400" h="50800" prst="softRound"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s-ES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p:txBody>
                </p:sp>
                <p:sp>
                  <p:nvSpPr>
                    <p:cNvPr id="1177" name="Rectángulo 701"/>
                    <p:cNvSpPr/>
                    <p:nvPr/>
                  </p:nvSpPr>
                  <p:spPr>
                    <a:xfrm flipH="1">
                      <a:off x="5414929" y="2906392"/>
                      <a:ext cx="127648" cy="662566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152400" h="50800" prst="softRound"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s-ES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p:txBody>
                </p:sp>
              </p:grpSp>
            </p:grpSp>
          </p:grpSp>
          <p:sp>
            <p:nvSpPr>
              <p:cNvPr id="1169" name="CuadroTexto 285"/>
              <p:cNvSpPr txBox="1"/>
              <p:nvPr/>
            </p:nvSpPr>
            <p:spPr>
              <a:xfrm>
                <a:off x="2355022" y="3325457"/>
                <a:ext cx="706285" cy="2159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800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  <a:cs typeface="Arial"/>
                  </a:rPr>
                  <a:t>TK</a:t>
                </a:r>
              </a:p>
            </p:txBody>
          </p:sp>
          <p:sp>
            <p:nvSpPr>
              <p:cNvPr id="1170" name="CuadroTexto 286"/>
              <p:cNvSpPr txBox="1"/>
              <p:nvPr/>
            </p:nvSpPr>
            <p:spPr>
              <a:xfrm>
                <a:off x="2343911" y="3549308"/>
                <a:ext cx="726918" cy="2159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800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  <a:cs typeface="Arial"/>
                  </a:rPr>
                  <a:t>TK</a:t>
                </a:r>
              </a:p>
            </p:txBody>
          </p:sp>
        </p:grpSp>
      </p:grpSp>
      <p:grpSp>
        <p:nvGrpSpPr>
          <p:cNvPr id="860" name="Group 394"/>
          <p:cNvGrpSpPr>
            <a:grpSpLocks/>
          </p:cNvGrpSpPr>
          <p:nvPr/>
        </p:nvGrpSpPr>
        <p:grpSpPr bwMode="auto">
          <a:xfrm>
            <a:off x="2962275" y="3652838"/>
            <a:ext cx="981075" cy="446087"/>
            <a:chOff x="2890428" y="3633099"/>
            <a:chExt cx="981866" cy="445823"/>
          </a:xfrm>
        </p:grpSpPr>
        <p:grpSp>
          <p:nvGrpSpPr>
            <p:cNvPr id="861" name="Group 316"/>
            <p:cNvGrpSpPr>
              <a:grpSpLocks/>
            </p:cNvGrpSpPr>
            <p:nvPr/>
          </p:nvGrpSpPr>
          <p:grpSpPr bwMode="auto">
            <a:xfrm>
              <a:off x="2890428" y="3633099"/>
              <a:ext cx="535291" cy="437694"/>
              <a:chOff x="1517219" y="3612306"/>
              <a:chExt cx="535291" cy="437694"/>
            </a:xfrm>
          </p:grpSpPr>
          <p:grpSp>
            <p:nvGrpSpPr>
              <p:cNvPr id="862" name="Agrupar 678"/>
              <p:cNvGrpSpPr>
                <a:grpSpLocks/>
              </p:cNvGrpSpPr>
              <p:nvPr/>
            </p:nvGrpSpPr>
            <p:grpSpPr bwMode="auto">
              <a:xfrm>
                <a:off x="1597399" y="3682156"/>
                <a:ext cx="269070" cy="337801"/>
                <a:chOff x="4052215" y="2475657"/>
                <a:chExt cx="269070" cy="337801"/>
              </a:xfrm>
            </p:grpSpPr>
            <p:sp>
              <p:nvSpPr>
                <p:cNvPr id="1239" name="Dodecágono 673"/>
                <p:cNvSpPr/>
                <p:nvPr/>
              </p:nvSpPr>
              <p:spPr>
                <a:xfrm>
                  <a:off x="4052215" y="2475657"/>
                  <a:ext cx="106970" cy="111475"/>
                </a:xfrm>
                <a:prstGeom prst="dodec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FF66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800">
                    <a:solidFill>
                      <a:schemeClr val="tx2">
                        <a:lumMod val="50000"/>
                      </a:schemeClr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240" name="Dodecágono 675"/>
                <p:cNvSpPr/>
                <p:nvPr/>
              </p:nvSpPr>
              <p:spPr>
                <a:xfrm>
                  <a:off x="4204615" y="2478243"/>
                  <a:ext cx="106970" cy="111475"/>
                </a:xfrm>
                <a:prstGeom prst="dodec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FF66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800">
                    <a:solidFill>
                      <a:schemeClr val="tx2">
                        <a:lumMod val="50000"/>
                      </a:schemeClr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241" name="Dodecágono 676"/>
                <p:cNvSpPr/>
                <p:nvPr/>
              </p:nvSpPr>
              <p:spPr>
                <a:xfrm>
                  <a:off x="4061915" y="2692263"/>
                  <a:ext cx="106970" cy="111475"/>
                </a:xfrm>
                <a:prstGeom prst="dodec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FF66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800">
                    <a:solidFill>
                      <a:schemeClr val="tx2">
                        <a:lumMod val="50000"/>
                      </a:schemeClr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242" name="Dodecágono 677"/>
                <p:cNvSpPr/>
                <p:nvPr/>
              </p:nvSpPr>
              <p:spPr>
                <a:xfrm>
                  <a:off x="4214315" y="2701983"/>
                  <a:ext cx="106970" cy="111475"/>
                </a:xfrm>
                <a:prstGeom prst="dodec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FF66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800">
                    <a:solidFill>
                      <a:schemeClr val="tx2">
                        <a:lumMod val="50000"/>
                      </a:schemeClr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sp>
            <p:nvSpPr>
              <p:cNvPr id="1235" name="TextBox 1234"/>
              <p:cNvSpPr txBox="1"/>
              <p:nvPr/>
            </p:nvSpPr>
            <p:spPr>
              <a:xfrm>
                <a:off x="1676097" y="3612306"/>
                <a:ext cx="370185" cy="21577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P</a:t>
                </a:r>
              </a:p>
            </p:txBody>
          </p:sp>
          <p:sp>
            <p:nvSpPr>
              <p:cNvPr id="1236" name="TextBox 319"/>
              <p:cNvSpPr txBox="1"/>
              <p:nvPr/>
            </p:nvSpPr>
            <p:spPr>
              <a:xfrm>
                <a:off x="1682452" y="3834425"/>
                <a:ext cx="370185" cy="21577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P</a:t>
                </a:r>
              </a:p>
            </p:txBody>
          </p:sp>
          <p:sp>
            <p:nvSpPr>
              <p:cNvPr id="1237" name="TextBox 320"/>
              <p:cNvSpPr txBox="1"/>
              <p:nvPr/>
            </p:nvSpPr>
            <p:spPr>
              <a:xfrm>
                <a:off x="1529929" y="3828078"/>
                <a:ext cx="370185" cy="21577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P</a:t>
                </a:r>
              </a:p>
            </p:txBody>
          </p:sp>
          <p:sp>
            <p:nvSpPr>
              <p:cNvPr id="1238" name="TextBox 321"/>
              <p:cNvSpPr txBox="1"/>
              <p:nvPr/>
            </p:nvSpPr>
            <p:spPr>
              <a:xfrm>
                <a:off x="1517219" y="3612306"/>
                <a:ext cx="370185" cy="21577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P</a:t>
                </a:r>
              </a:p>
            </p:txBody>
          </p:sp>
        </p:grpSp>
        <p:grpSp>
          <p:nvGrpSpPr>
            <p:cNvPr id="895" name="Group 384"/>
            <p:cNvGrpSpPr>
              <a:grpSpLocks/>
            </p:cNvGrpSpPr>
            <p:nvPr/>
          </p:nvGrpSpPr>
          <p:grpSpPr bwMode="auto">
            <a:xfrm>
              <a:off x="3337003" y="3641228"/>
              <a:ext cx="535291" cy="437694"/>
              <a:chOff x="1517219" y="3612306"/>
              <a:chExt cx="535291" cy="437694"/>
            </a:xfrm>
          </p:grpSpPr>
          <p:grpSp>
            <p:nvGrpSpPr>
              <p:cNvPr id="896" name="Agrupar 678"/>
              <p:cNvGrpSpPr>
                <a:grpSpLocks/>
              </p:cNvGrpSpPr>
              <p:nvPr/>
            </p:nvGrpSpPr>
            <p:grpSpPr bwMode="auto">
              <a:xfrm>
                <a:off x="1597399" y="3682156"/>
                <a:ext cx="269070" cy="337801"/>
                <a:chOff x="4052215" y="2475657"/>
                <a:chExt cx="269070" cy="337801"/>
              </a:xfrm>
            </p:grpSpPr>
            <p:sp>
              <p:nvSpPr>
                <p:cNvPr id="1230" name="Dodecágono 673"/>
                <p:cNvSpPr/>
                <p:nvPr/>
              </p:nvSpPr>
              <p:spPr>
                <a:xfrm>
                  <a:off x="4052215" y="2475657"/>
                  <a:ext cx="106970" cy="111475"/>
                </a:xfrm>
                <a:prstGeom prst="dodec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FF66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800">
                    <a:solidFill>
                      <a:schemeClr val="tx2">
                        <a:lumMod val="50000"/>
                      </a:schemeClr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231" name="Dodecágono 675"/>
                <p:cNvSpPr/>
                <p:nvPr/>
              </p:nvSpPr>
              <p:spPr>
                <a:xfrm>
                  <a:off x="4204615" y="2478243"/>
                  <a:ext cx="106970" cy="111475"/>
                </a:xfrm>
                <a:prstGeom prst="dodec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FF66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800">
                    <a:solidFill>
                      <a:schemeClr val="tx2">
                        <a:lumMod val="50000"/>
                      </a:schemeClr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232" name="Dodecágono 676"/>
                <p:cNvSpPr/>
                <p:nvPr/>
              </p:nvSpPr>
              <p:spPr>
                <a:xfrm>
                  <a:off x="4061915" y="2692263"/>
                  <a:ext cx="106970" cy="111475"/>
                </a:xfrm>
                <a:prstGeom prst="dodec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FF66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800">
                    <a:solidFill>
                      <a:schemeClr val="tx2">
                        <a:lumMod val="50000"/>
                      </a:schemeClr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233" name="Dodecágono 677"/>
                <p:cNvSpPr/>
                <p:nvPr/>
              </p:nvSpPr>
              <p:spPr>
                <a:xfrm>
                  <a:off x="4214315" y="2701983"/>
                  <a:ext cx="106970" cy="111475"/>
                </a:xfrm>
                <a:prstGeom prst="dodec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FF66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800">
                    <a:solidFill>
                      <a:schemeClr val="tx2">
                        <a:lumMod val="50000"/>
                      </a:schemeClr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sp>
            <p:nvSpPr>
              <p:cNvPr id="1226" name="TextBox 1225"/>
              <p:cNvSpPr txBox="1"/>
              <p:nvPr/>
            </p:nvSpPr>
            <p:spPr>
              <a:xfrm>
                <a:off x="1682324" y="3834228"/>
                <a:ext cx="370186" cy="21577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P</a:t>
                </a:r>
              </a:p>
            </p:txBody>
          </p:sp>
          <p:sp>
            <p:nvSpPr>
              <p:cNvPr id="1227" name="TextBox 1226"/>
              <p:cNvSpPr txBox="1"/>
              <p:nvPr/>
            </p:nvSpPr>
            <p:spPr>
              <a:xfrm>
                <a:off x="1529801" y="3827881"/>
                <a:ext cx="370186" cy="21577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P</a:t>
                </a:r>
              </a:p>
            </p:txBody>
          </p:sp>
          <p:sp>
            <p:nvSpPr>
              <p:cNvPr id="1228" name="TextBox 1227"/>
              <p:cNvSpPr txBox="1"/>
              <p:nvPr/>
            </p:nvSpPr>
            <p:spPr>
              <a:xfrm>
                <a:off x="1517091" y="3612109"/>
                <a:ext cx="370186" cy="21577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P</a:t>
                </a:r>
              </a:p>
            </p:txBody>
          </p:sp>
          <p:sp>
            <p:nvSpPr>
              <p:cNvPr id="1229" name="TextBox 1228"/>
              <p:cNvSpPr txBox="1"/>
              <p:nvPr/>
            </p:nvSpPr>
            <p:spPr>
              <a:xfrm>
                <a:off x="1675969" y="3612109"/>
                <a:ext cx="370186" cy="21577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P</a:t>
                </a:r>
              </a:p>
            </p:txBody>
          </p:sp>
        </p:grpSp>
      </p:grpSp>
      <p:grpSp>
        <p:nvGrpSpPr>
          <p:cNvPr id="897" name="Group 10"/>
          <p:cNvGrpSpPr/>
          <p:nvPr/>
        </p:nvGrpSpPr>
        <p:grpSpPr>
          <a:xfrm>
            <a:off x="4934959" y="2005053"/>
            <a:ext cx="3142241" cy="3786147"/>
            <a:chOff x="4934959" y="2005053"/>
            <a:chExt cx="3142241" cy="3786147"/>
          </a:xfrm>
        </p:grpSpPr>
        <p:pic>
          <p:nvPicPr>
            <p:cNvPr id="1286" name="Picture 128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32"/>
            <a:stretch/>
          </p:blipFill>
          <p:spPr>
            <a:xfrm>
              <a:off x="4934959" y="2362525"/>
              <a:ext cx="2457753" cy="2503258"/>
            </a:xfrm>
            <a:prstGeom prst="rect">
              <a:avLst/>
            </a:prstGeom>
          </p:spPr>
        </p:pic>
        <p:pic>
          <p:nvPicPr>
            <p:cNvPr id="1287" name="Picture 128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89" t="7242"/>
            <a:stretch/>
          </p:blipFill>
          <p:spPr>
            <a:xfrm>
              <a:off x="7192606" y="2359938"/>
              <a:ext cx="884594" cy="2502573"/>
            </a:xfrm>
            <a:prstGeom prst="rect">
              <a:avLst/>
            </a:prstGeom>
          </p:spPr>
        </p:pic>
        <p:pic>
          <p:nvPicPr>
            <p:cNvPr id="1288" name="Picture 171"/>
            <p:cNvPicPr>
              <a:picLocks noChangeAspect="1"/>
            </p:cNvPicPr>
            <p:nvPr/>
          </p:nvPicPr>
          <p:blipFill>
            <a:blip r:embed="rId5" cstate="print"/>
            <a:srcRect l="6158" t="22136" r="49603" b="34750"/>
            <a:stretch>
              <a:fillRect/>
            </a:stretch>
          </p:blipFill>
          <p:spPr bwMode="auto">
            <a:xfrm>
              <a:off x="6543437" y="5250393"/>
              <a:ext cx="587003" cy="217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9" name="Picture 172"/>
            <p:cNvPicPr>
              <a:picLocks noChangeAspect="1"/>
            </p:cNvPicPr>
            <p:nvPr/>
          </p:nvPicPr>
          <p:blipFill>
            <a:blip r:embed="rId6" cstate="print"/>
            <a:srcRect l="5225" t="14175" r="54192" b="39369"/>
            <a:stretch>
              <a:fillRect/>
            </a:stretch>
          </p:blipFill>
          <p:spPr bwMode="auto">
            <a:xfrm>
              <a:off x="6536720" y="4929896"/>
              <a:ext cx="587003" cy="22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0" name="TextBox 168"/>
            <p:cNvSpPr txBox="1">
              <a:spLocks noChangeArrowheads="1"/>
            </p:cNvSpPr>
            <p:nvPr/>
          </p:nvSpPr>
          <p:spPr bwMode="auto">
            <a:xfrm>
              <a:off x="5666419" y="4957250"/>
              <a:ext cx="1251708" cy="215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/>
                <a:t>Phospho-ERK</a:t>
              </a:r>
            </a:p>
          </p:txBody>
        </p:sp>
        <p:sp>
          <p:nvSpPr>
            <p:cNvPr id="1291" name="TextBox 168"/>
            <p:cNvSpPr txBox="1">
              <a:spLocks noChangeArrowheads="1"/>
            </p:cNvSpPr>
            <p:nvPr/>
          </p:nvSpPr>
          <p:spPr bwMode="auto">
            <a:xfrm>
              <a:off x="5835166" y="5214459"/>
              <a:ext cx="1251708" cy="215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/>
                <a:t>Total ERK</a:t>
              </a:r>
            </a:p>
          </p:txBody>
        </p:sp>
        <p:sp>
          <p:nvSpPr>
            <p:cNvPr id="1292" name="TextBox 168"/>
            <p:cNvSpPr txBox="1">
              <a:spLocks noChangeArrowheads="1"/>
            </p:cNvSpPr>
            <p:nvPr/>
          </p:nvSpPr>
          <p:spPr bwMode="auto">
            <a:xfrm>
              <a:off x="5955553" y="5575806"/>
              <a:ext cx="1251708" cy="215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/>
                <a:t>Tubulin</a:t>
              </a:r>
            </a:p>
          </p:txBody>
        </p:sp>
        <p:pic>
          <p:nvPicPr>
            <p:cNvPr id="1293" name="Picture 405"/>
            <p:cNvPicPr>
              <a:picLocks noChangeAspect="1"/>
            </p:cNvPicPr>
            <p:nvPr/>
          </p:nvPicPr>
          <p:blipFill>
            <a:blip r:embed="rId7" cstate="print"/>
            <a:srcRect l="51846" t="25208" r="4181" b="14153"/>
            <a:stretch>
              <a:fillRect/>
            </a:stretch>
          </p:blipFill>
          <p:spPr bwMode="auto">
            <a:xfrm>
              <a:off x="6526452" y="5545542"/>
              <a:ext cx="587003" cy="23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5835166" y="2286000"/>
              <a:ext cx="2103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972094" y="2005053"/>
              <a:ext cx="1913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293T cells</a:t>
              </a:r>
              <a:endParaRPr lang="en-US" sz="1400" b="1" dirty="0"/>
            </a:p>
          </p:txBody>
        </p:sp>
      </p:grpSp>
      <p:sp>
        <p:nvSpPr>
          <p:cNvPr id="386" name="Rectangle 11"/>
          <p:cNvSpPr>
            <a:spLocks noChangeArrowheads="1"/>
          </p:cNvSpPr>
          <p:nvPr/>
        </p:nvSpPr>
        <p:spPr bwMode="auto">
          <a:xfrm>
            <a:off x="6992309" y="6554634"/>
            <a:ext cx="19230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_tradnl" sz="1200" i="1" dirty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Sia et al, </a:t>
            </a:r>
            <a:r>
              <a:rPr lang="es-ES_tradnl" sz="1200" i="1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Nat</a:t>
            </a:r>
            <a:r>
              <a:rPr lang="es-ES_tradnl" sz="1200" i="1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</a:t>
            </a:r>
            <a:r>
              <a:rPr lang="es-ES_tradnl" sz="1200" i="1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Commun</a:t>
            </a:r>
            <a:r>
              <a:rPr lang="es-ES_tradnl" sz="1200" i="1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2015</a:t>
            </a:r>
            <a:endParaRPr lang="en-US" sz="1200" i="1" dirty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685800" y="-762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ea typeface="+mj-ea"/>
              </a:rPr>
              <a:t>Identification of novel drivers by RNA-</a:t>
            </a:r>
            <a:r>
              <a:rPr lang="en-US" sz="3600" b="1" dirty="0" err="1">
                <a:solidFill>
                  <a:srgbClr val="C00000"/>
                </a:solidFill>
                <a:ea typeface="+mj-ea"/>
              </a:rPr>
              <a:t>seq</a:t>
            </a:r>
            <a:endParaRPr lang="en-US" sz="3600" b="1" dirty="0">
              <a:solidFill>
                <a:srgbClr val="C00000"/>
              </a:solidFill>
              <a:ea typeface="+mj-ea"/>
            </a:endParaRPr>
          </a:p>
        </p:txBody>
      </p:sp>
      <p:cxnSp>
        <p:nvCxnSpPr>
          <p:cNvPr id="35" name="Straight Connector 7"/>
          <p:cNvCxnSpPr/>
          <p:nvPr/>
        </p:nvCxnSpPr>
        <p:spPr>
          <a:xfrm>
            <a:off x="304800" y="642651"/>
            <a:ext cx="8594725" cy="1587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2001838" y="609600"/>
            <a:ext cx="6075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Transforming potential of </a:t>
            </a:r>
            <a:r>
              <a:rPr lang="en-US" sz="2000" b="1" i="1" dirty="0" smtClean="0">
                <a:solidFill>
                  <a:srgbClr val="002060"/>
                </a:solidFill>
                <a:ea typeface="ＭＳ Ｐゴシック" pitchFamily="34" charset="-128"/>
              </a:rPr>
              <a:t>FGFR2-PPHLN1 </a:t>
            </a:r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fusion gene</a:t>
            </a:r>
          </a:p>
        </p:txBody>
      </p:sp>
      <p:grpSp>
        <p:nvGrpSpPr>
          <p:cNvPr id="3" name="Group 37"/>
          <p:cNvGrpSpPr/>
          <p:nvPr/>
        </p:nvGrpSpPr>
        <p:grpSpPr>
          <a:xfrm>
            <a:off x="457200" y="4502936"/>
            <a:ext cx="7434309" cy="2261685"/>
            <a:chOff x="457200" y="4502936"/>
            <a:chExt cx="7434309" cy="2261685"/>
          </a:xfrm>
        </p:grpSpPr>
        <p:sp>
          <p:nvSpPr>
            <p:cNvPr id="4" name="Rectangle 23"/>
            <p:cNvSpPr>
              <a:spLocks noChangeArrowheads="1"/>
            </p:cNvSpPr>
            <p:nvPr/>
          </p:nvSpPr>
          <p:spPr bwMode="auto">
            <a:xfrm>
              <a:off x="1338309" y="4502936"/>
              <a:ext cx="6553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de-DE" sz="1600" b="1" u="sng" dirty="0">
                  <a:solidFill>
                    <a:schemeClr val="bg1">
                      <a:lumMod val="65000"/>
                    </a:schemeClr>
                  </a:solidFill>
                </a:rPr>
                <a:t>Efficacy of the selective </a:t>
              </a:r>
              <a:r>
                <a:rPr lang="de-DE" sz="1600" b="1" i="1" u="sng" dirty="0">
                  <a:solidFill>
                    <a:schemeClr val="bg1">
                      <a:lumMod val="65000"/>
                    </a:schemeClr>
                  </a:solidFill>
                </a:rPr>
                <a:t>FGFR2</a:t>
              </a:r>
              <a:r>
                <a:rPr lang="de-DE" sz="1600" b="1" u="sng" dirty="0">
                  <a:solidFill>
                    <a:schemeClr val="bg1">
                      <a:lumMod val="65000"/>
                    </a:schemeClr>
                  </a:solidFill>
                </a:rPr>
                <a:t> inhibitor BGJ398 (FGFR1-3) </a:t>
              </a:r>
              <a:endParaRPr lang="de-DE" sz="1600" b="1" i="1" u="sn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5" name="Group 56"/>
            <p:cNvGrpSpPr/>
            <p:nvPr/>
          </p:nvGrpSpPr>
          <p:grpSpPr>
            <a:xfrm>
              <a:off x="457200" y="4935821"/>
              <a:ext cx="4114800" cy="1828800"/>
              <a:chOff x="1219200" y="914400"/>
              <a:chExt cx="4495800" cy="19812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219200" y="914400"/>
                <a:ext cx="4495800" cy="1981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grpSp>
            <p:nvGrpSpPr>
              <p:cNvPr id="6" name="489 Grupo"/>
              <p:cNvGrpSpPr>
                <a:grpSpLocks/>
              </p:cNvGrpSpPr>
              <p:nvPr/>
            </p:nvGrpSpPr>
            <p:grpSpPr bwMode="auto">
              <a:xfrm>
                <a:off x="1295400" y="914400"/>
                <a:ext cx="4371975" cy="1970087"/>
                <a:chOff x="4572000" y="4354033"/>
                <a:chExt cx="4371258" cy="1970567"/>
              </a:xfrm>
            </p:grpSpPr>
            <p:pic>
              <p:nvPicPr>
                <p:cNvPr id="6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572000" y="4648200"/>
                  <a:ext cx="4371258" cy="167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" name="433 CuadroTexto"/>
                <p:cNvSpPr txBox="1">
                  <a:spLocks noChangeArrowheads="1"/>
                </p:cNvSpPr>
                <p:nvPr/>
              </p:nvSpPr>
              <p:spPr bwMode="auto">
                <a:xfrm>
                  <a:off x="4585929" y="4354033"/>
                  <a:ext cx="434340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" sz="1200" b="1" dirty="0"/>
                    <a:t>BGJ398: pan-FGFR </a:t>
                  </a:r>
                  <a:r>
                    <a:rPr lang="es-ES" sz="1200" b="1" dirty="0" err="1"/>
                    <a:t>inhibitor</a:t>
                  </a:r>
                  <a:r>
                    <a:rPr lang="es-ES" sz="1200" b="1" dirty="0"/>
                    <a:t> </a:t>
                  </a:r>
                  <a:r>
                    <a:rPr lang="es-ES" sz="1200" b="1" dirty="0" err="1"/>
                    <a:t>kinome</a:t>
                  </a:r>
                  <a:r>
                    <a:rPr lang="es-ES" sz="1200" b="1" dirty="0"/>
                    <a:t> </a:t>
                  </a:r>
                  <a:r>
                    <a:rPr lang="es-ES" sz="1200" b="1" dirty="0" err="1"/>
                    <a:t>profile</a:t>
                  </a:r>
                  <a:endParaRPr lang="es-ES" sz="1200" b="1" dirty="0"/>
                </a:p>
              </p:txBody>
            </p:sp>
          </p:grpSp>
        </p:grpSp>
      </p:grpSp>
      <p:sp>
        <p:nvSpPr>
          <p:cNvPr id="62" name="490 Rectángulo"/>
          <p:cNvSpPr/>
          <p:nvPr/>
        </p:nvSpPr>
        <p:spPr>
          <a:xfrm>
            <a:off x="609600" y="5577553"/>
            <a:ext cx="2057400" cy="784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0"/>
          <a:stretch/>
        </p:blipFill>
        <p:spPr>
          <a:xfrm>
            <a:off x="5715000" y="4976905"/>
            <a:ext cx="2920751" cy="17466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55789"/>
            <a:ext cx="3891342" cy="2914930"/>
          </a:xfrm>
          <a:prstGeom prst="rect">
            <a:avLst/>
          </a:prstGeom>
        </p:spPr>
      </p:pic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297578"/>
              </p:ext>
            </p:extLst>
          </p:nvPr>
        </p:nvGraphicFramePr>
        <p:xfrm>
          <a:off x="4745409" y="1560589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5" name="TextBox 44"/>
          <p:cNvSpPr txBox="1"/>
          <p:nvPr/>
        </p:nvSpPr>
        <p:spPr>
          <a:xfrm rot="16200000">
            <a:off x="3090909" y="245374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Colonies Count</a:t>
            </a:r>
          </a:p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(Mean per well)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38"/>
          <p:cNvGrpSpPr/>
          <p:nvPr/>
        </p:nvGrpSpPr>
        <p:grpSpPr>
          <a:xfrm>
            <a:off x="2352675" y="1524000"/>
            <a:ext cx="6499285" cy="2895600"/>
            <a:chOff x="2352675" y="1524000"/>
            <a:chExt cx="6499285" cy="2895600"/>
          </a:xfrm>
        </p:grpSpPr>
        <p:sp>
          <p:nvSpPr>
            <p:cNvPr id="2" name="Rectangle 1"/>
            <p:cNvSpPr/>
            <p:nvPr/>
          </p:nvSpPr>
          <p:spPr>
            <a:xfrm>
              <a:off x="2352675" y="1524000"/>
              <a:ext cx="1905000" cy="289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867400" y="3853480"/>
              <a:ext cx="990600" cy="458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772400" y="2286000"/>
              <a:ext cx="1079560" cy="1776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354013" y="1524000"/>
            <a:ext cx="4981575" cy="2609850"/>
            <a:chOff x="354627" y="1371600"/>
            <a:chExt cx="4981598" cy="2609599"/>
          </a:xfrm>
        </p:grpSpPr>
        <p:sp>
          <p:nvSpPr>
            <p:cNvPr id="6" name="TextBox 11"/>
            <p:cNvSpPr txBox="1">
              <a:spLocks noChangeArrowheads="1"/>
            </p:cNvSpPr>
            <p:nvPr/>
          </p:nvSpPr>
          <p:spPr bwMode="auto">
            <a:xfrm rot="-5400000">
              <a:off x="-472743" y="2579969"/>
              <a:ext cx="20548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Viability%</a:t>
              </a:r>
            </a:p>
            <a:p>
              <a:pPr algn="ctr"/>
              <a:r>
                <a:rPr lang="en-US" sz="1000"/>
                <a:t>(referred to empty vector)</a:t>
              </a:r>
            </a:p>
          </p:txBody>
        </p:sp>
        <p:graphicFrame>
          <p:nvGraphicFramePr>
            <p:cNvPr id="7" name="Chart 6"/>
            <p:cNvGraphicFramePr/>
            <p:nvPr/>
          </p:nvGraphicFramePr>
          <p:xfrm>
            <a:off x="725298" y="1371600"/>
            <a:ext cx="4610927" cy="26095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25"/>
            <p:cNvSpPr txBox="1">
              <a:spLocks noChangeArrowheads="1"/>
            </p:cNvSpPr>
            <p:nvPr/>
          </p:nvSpPr>
          <p:spPr bwMode="auto">
            <a:xfrm>
              <a:off x="2819400" y="1648350"/>
              <a:ext cx="109134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P&lt;0.001</a:t>
              </a:r>
            </a:p>
          </p:txBody>
        </p:sp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1936094" y="1856831"/>
              <a:ext cx="183590" cy="397783"/>
              <a:chOff x="1930156" y="1892459"/>
              <a:chExt cx="183590" cy="397783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5400000" flipH="1" flipV="1">
                <a:off x="1734603" y="2092962"/>
                <a:ext cx="392075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929846" y="1897718"/>
                <a:ext cx="18415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049709" y="1955656"/>
                <a:ext cx="126988" cy="158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2572524" y="1857496"/>
              <a:ext cx="182880" cy="393193"/>
              <a:chOff x="1925256" y="1897049"/>
              <a:chExt cx="182880" cy="393193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1733832" y="2092918"/>
                <a:ext cx="393662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925106" y="1896881"/>
                <a:ext cx="182564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2015604" y="1988947"/>
                <a:ext cx="182544" cy="158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3215720" y="1875310"/>
              <a:ext cx="183590" cy="393193"/>
              <a:chOff x="1930156" y="1897049"/>
              <a:chExt cx="183590" cy="393193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1733714" y="2092566"/>
                <a:ext cx="393662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929751" y="1896529"/>
                <a:ext cx="18415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2018660" y="1988595"/>
                <a:ext cx="182545" cy="158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57"/>
            <p:cNvSpPr txBox="1">
              <a:spLocks noChangeArrowheads="1"/>
            </p:cNvSpPr>
            <p:nvPr/>
          </p:nvSpPr>
          <p:spPr bwMode="auto">
            <a:xfrm>
              <a:off x="2133600" y="1654108"/>
              <a:ext cx="109134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P&lt;0.001</a:t>
              </a:r>
            </a:p>
          </p:txBody>
        </p:sp>
        <p:sp>
          <p:nvSpPr>
            <p:cNvPr id="13" name="TextBox 58"/>
            <p:cNvSpPr txBox="1">
              <a:spLocks noChangeArrowheads="1"/>
            </p:cNvSpPr>
            <p:nvPr/>
          </p:nvSpPr>
          <p:spPr bwMode="auto">
            <a:xfrm>
              <a:off x="1456426" y="1648350"/>
              <a:ext cx="109134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P&lt;0.001</a:t>
              </a:r>
            </a:p>
          </p:txBody>
        </p:sp>
      </p:grpSp>
      <p:grpSp>
        <p:nvGrpSpPr>
          <p:cNvPr id="9" name="45 Grupo"/>
          <p:cNvGrpSpPr>
            <a:grpSpLocks/>
          </p:cNvGrpSpPr>
          <p:nvPr/>
        </p:nvGrpSpPr>
        <p:grpSpPr bwMode="auto">
          <a:xfrm>
            <a:off x="914400" y="4192587"/>
            <a:ext cx="2652713" cy="2741613"/>
            <a:chOff x="914401" y="4268969"/>
            <a:chExt cx="2653487" cy="2741431"/>
          </a:xfrm>
        </p:grpSpPr>
        <p:grpSp>
          <p:nvGrpSpPr>
            <p:cNvPr id="10" name="Group 87"/>
            <p:cNvGrpSpPr>
              <a:grpSpLocks/>
            </p:cNvGrpSpPr>
            <p:nvPr/>
          </p:nvGrpSpPr>
          <p:grpSpPr bwMode="auto">
            <a:xfrm>
              <a:off x="914401" y="4268969"/>
              <a:ext cx="2653487" cy="2741431"/>
              <a:chOff x="914401" y="4268969"/>
              <a:chExt cx="2653487" cy="2741431"/>
            </a:xfrm>
          </p:grpSpPr>
          <p:sp>
            <p:nvSpPr>
              <p:cNvPr id="26" name="TextBox 72"/>
              <p:cNvSpPr txBox="1">
                <a:spLocks noChangeArrowheads="1"/>
              </p:cNvSpPr>
              <p:nvPr/>
            </p:nvSpPr>
            <p:spPr bwMode="auto">
              <a:xfrm>
                <a:off x="1806855" y="4576265"/>
                <a:ext cx="109134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800"/>
                  <a:t>P=0.002</a:t>
                </a:r>
              </a:p>
            </p:txBody>
          </p:sp>
          <p:grpSp>
            <p:nvGrpSpPr>
              <p:cNvPr id="11" name="Group 84"/>
              <p:cNvGrpSpPr>
                <a:grpSpLocks/>
              </p:cNvGrpSpPr>
              <p:nvPr/>
            </p:nvGrpSpPr>
            <p:grpSpPr bwMode="auto">
              <a:xfrm>
                <a:off x="914401" y="4268969"/>
                <a:ext cx="2653487" cy="2741431"/>
                <a:chOff x="914401" y="4268969"/>
                <a:chExt cx="2653487" cy="2741431"/>
              </a:xfrm>
            </p:grpSpPr>
            <p:graphicFrame>
              <p:nvGraphicFramePr>
                <p:cNvPr id="28" name="Chart 27"/>
                <p:cNvGraphicFramePr/>
                <p:nvPr/>
              </p:nvGraphicFramePr>
              <p:xfrm>
                <a:off x="914401" y="4268969"/>
                <a:ext cx="2653487" cy="274143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pSp>
              <p:nvGrpSpPr>
                <p:cNvPr id="23" name="Group 63"/>
                <p:cNvGrpSpPr>
                  <a:grpSpLocks/>
                </p:cNvGrpSpPr>
                <p:nvPr/>
              </p:nvGrpSpPr>
              <p:grpSpPr bwMode="auto">
                <a:xfrm>
                  <a:off x="1879128" y="4752451"/>
                  <a:ext cx="918358" cy="849694"/>
                  <a:chOff x="1930156" y="1897049"/>
                  <a:chExt cx="179310" cy="393193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 rot="5400000" flipH="1" flipV="1">
                    <a:off x="1734428" y="2093236"/>
                    <a:ext cx="392990" cy="12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1930923" y="1897361"/>
                    <a:ext cx="178589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2698511" y="4842812"/>
                  <a:ext cx="184138" cy="158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42 CuadroTexto"/>
            <p:cNvSpPr txBox="1"/>
            <p:nvPr/>
          </p:nvSpPr>
          <p:spPr>
            <a:xfrm>
              <a:off x="1427314" y="5049967"/>
              <a:ext cx="531967" cy="2539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50" dirty="0">
                  <a:solidFill>
                    <a:srgbClr val="FF0000"/>
                  </a:solidFill>
                  <a:latin typeface="+mn-lt"/>
                  <a:cs typeface="+mn-cs"/>
                </a:rPr>
                <a:t>~60%</a:t>
              </a:r>
            </a:p>
          </p:txBody>
        </p:sp>
      </p:grpSp>
      <p:grpSp>
        <p:nvGrpSpPr>
          <p:cNvPr id="24" name="44 Grupo"/>
          <p:cNvGrpSpPr>
            <a:grpSpLocks/>
          </p:cNvGrpSpPr>
          <p:nvPr/>
        </p:nvGrpSpPr>
        <p:grpSpPr bwMode="auto">
          <a:xfrm>
            <a:off x="5181600" y="2536634"/>
            <a:ext cx="3505200" cy="3025966"/>
            <a:chOff x="5410200" y="2362200"/>
            <a:chExt cx="3505200" cy="3025966"/>
          </a:xfrm>
        </p:grpSpPr>
        <p:grpSp>
          <p:nvGrpSpPr>
            <p:cNvPr id="27" name="Group 85"/>
            <p:cNvGrpSpPr>
              <a:grpSpLocks/>
            </p:cNvGrpSpPr>
            <p:nvPr/>
          </p:nvGrpSpPr>
          <p:grpSpPr bwMode="auto">
            <a:xfrm>
              <a:off x="5410200" y="2362200"/>
              <a:ext cx="3505200" cy="3025966"/>
              <a:chOff x="5410200" y="2362200"/>
              <a:chExt cx="3505200" cy="3025966"/>
            </a:xfrm>
          </p:grpSpPr>
          <p:grpSp>
            <p:nvGrpSpPr>
              <p:cNvPr id="29" name="Group 38"/>
              <p:cNvGrpSpPr>
                <a:grpSpLocks/>
              </p:cNvGrpSpPr>
              <p:nvPr/>
            </p:nvGrpSpPr>
            <p:grpSpPr bwMode="auto">
              <a:xfrm>
                <a:off x="5410200" y="2362200"/>
                <a:ext cx="3505200" cy="3025966"/>
                <a:chOff x="5410200" y="2362200"/>
                <a:chExt cx="3505200" cy="3025966"/>
              </a:xfrm>
            </p:grpSpPr>
            <p:grpSp>
              <p:nvGrpSpPr>
                <p:cNvPr id="33" name="Group 36"/>
                <p:cNvGrpSpPr>
                  <a:grpSpLocks/>
                </p:cNvGrpSpPr>
                <p:nvPr/>
              </p:nvGrpSpPr>
              <p:grpSpPr bwMode="auto">
                <a:xfrm>
                  <a:off x="5410200" y="2362200"/>
                  <a:ext cx="3505200" cy="3025966"/>
                  <a:chOff x="5410200" y="2362200"/>
                  <a:chExt cx="3505200" cy="3025966"/>
                </a:xfrm>
              </p:grpSpPr>
              <p:grpSp>
                <p:nvGrpSpPr>
                  <p:cNvPr id="3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5410200" y="2362200"/>
                    <a:ext cx="3505200" cy="3025966"/>
                    <a:chOff x="685800" y="3624529"/>
                    <a:chExt cx="3505200" cy="3025966"/>
                  </a:xfrm>
                </p:grpSpPr>
                <p:pic>
                  <p:nvPicPr>
                    <p:cNvPr id="45" name="Picture 29" descr="ctr2-6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r="8398"/>
                    <a:stretch>
                      <a:fillRect/>
                    </a:stretch>
                  </p:blipFill>
                  <p:spPr bwMode="auto">
                    <a:xfrm>
                      <a:off x="1194289" y="5758130"/>
                      <a:ext cx="1211041" cy="8923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aphicFrame>
                  <p:nvGraphicFramePr>
                    <p:cNvPr id="46" name="Chart 31"/>
                    <p:cNvGraphicFramePr/>
                    <p:nvPr/>
                  </p:nvGraphicFramePr>
                  <p:xfrm>
                    <a:off x="685800" y="3624529"/>
                    <a:ext cx="3505200" cy="2171433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5"/>
                    </a:graphicData>
                  </a:graphic>
                </p:graphicFrame>
              </p:grpSp>
              <p:sp>
                <p:nvSpPr>
                  <p:cNvPr id="44" name="Text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81800" y="2722352"/>
                    <a:ext cx="1091344" cy="2154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sz="800"/>
                      <a:t>P&lt;0.001</a:t>
                    </a:r>
                  </a:p>
                </p:txBody>
              </p:sp>
            </p:grpSp>
            <p:pic>
              <p:nvPicPr>
                <p:cNvPr id="42" name="Picture 37" descr="fusion3-6.jpg"/>
                <p:cNvPicPr>
                  <a:picLocks noChangeAspect="1"/>
                </p:cNvPicPr>
                <p:nvPr/>
              </p:nvPicPr>
              <p:blipFill>
                <a:blip r:embed="rId6" cstate="print"/>
                <a:srcRect r="11528"/>
                <a:stretch>
                  <a:fillRect/>
                </a:stretch>
              </p:blipFill>
              <p:spPr bwMode="auto">
                <a:xfrm>
                  <a:off x="7407860" y="4495800"/>
                  <a:ext cx="1169670" cy="892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6" name="Group 63"/>
              <p:cNvGrpSpPr>
                <a:grpSpLocks/>
              </p:cNvGrpSpPr>
              <p:nvPr/>
            </p:nvGrpSpPr>
            <p:grpSpPr bwMode="auto">
              <a:xfrm>
                <a:off x="6531564" y="2925754"/>
                <a:ext cx="1506201" cy="642317"/>
                <a:chOff x="1927935" y="1996965"/>
                <a:chExt cx="175771" cy="29723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rot="5400000" flipH="1" flipV="1">
                  <a:off x="1780123" y="2145446"/>
                  <a:ext cx="296783" cy="1297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929719" y="1996969"/>
                  <a:ext cx="173958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/>
              <p:cNvCxnSpPr/>
              <p:nvPr/>
            </p:nvCxnSpPr>
            <p:spPr>
              <a:xfrm rot="5400000" flipH="1" flipV="1">
                <a:off x="7989094" y="2975769"/>
                <a:ext cx="92075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43 CuadroTexto"/>
            <p:cNvSpPr txBox="1"/>
            <p:nvPr/>
          </p:nvSpPr>
          <p:spPr>
            <a:xfrm>
              <a:off x="6019800" y="3144838"/>
              <a:ext cx="533400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50" dirty="0">
                  <a:solidFill>
                    <a:srgbClr val="FF0000"/>
                  </a:solidFill>
                  <a:latin typeface="+mn-lt"/>
                  <a:cs typeface="+mn-cs"/>
                </a:rPr>
                <a:t>~50%</a:t>
              </a:r>
            </a:p>
          </p:txBody>
        </p:sp>
      </p:grp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685800" y="-762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ea typeface="+mj-ea"/>
              </a:rPr>
              <a:t>Identification of novel drivers by RNA-</a:t>
            </a:r>
            <a:r>
              <a:rPr lang="en-US" sz="3600" b="1" dirty="0" err="1">
                <a:solidFill>
                  <a:srgbClr val="C00000"/>
                </a:solidFill>
                <a:ea typeface="+mj-ea"/>
              </a:rPr>
              <a:t>seq</a:t>
            </a:r>
            <a:endParaRPr lang="en-US" sz="3600" b="1" dirty="0">
              <a:solidFill>
                <a:srgbClr val="C00000"/>
              </a:solidFill>
              <a:ea typeface="+mj-ea"/>
            </a:endParaRPr>
          </a:p>
        </p:txBody>
      </p:sp>
      <p:cxnSp>
        <p:nvCxnSpPr>
          <p:cNvPr id="48" name="Straight Connector 7"/>
          <p:cNvCxnSpPr/>
          <p:nvPr/>
        </p:nvCxnSpPr>
        <p:spPr>
          <a:xfrm>
            <a:off x="304800" y="642651"/>
            <a:ext cx="8594725" cy="1587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685800" y="6096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Oncogenic potential of </a:t>
            </a:r>
            <a:r>
              <a:rPr lang="en-US" sz="2000" b="1" i="1" dirty="0" smtClean="0">
                <a:solidFill>
                  <a:srgbClr val="002060"/>
                </a:solidFill>
                <a:ea typeface="ＭＳ Ｐゴシック" pitchFamily="34" charset="-128"/>
              </a:rPr>
              <a:t>FGFR2-PPHLN1</a:t>
            </a:r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 in an </a:t>
            </a:r>
            <a:r>
              <a:rPr lang="en-US" sz="2000" b="1" dirty="0" err="1" smtClean="0">
                <a:solidFill>
                  <a:srgbClr val="002060"/>
                </a:solidFill>
                <a:ea typeface="ＭＳ Ｐゴシック" pitchFamily="34" charset="-128"/>
              </a:rPr>
              <a:t>iCCA</a:t>
            </a:r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ea typeface="ＭＳ Ｐゴシック" pitchFamily="34" charset="-128"/>
              </a:rPr>
              <a:t>in vitro </a:t>
            </a:r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model</a:t>
            </a:r>
            <a:endParaRPr lang="en-US" sz="2000" b="1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/>
            <a:endParaRPr lang="en-US" sz="2000" b="1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6992309" y="6554634"/>
            <a:ext cx="19230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_tradnl" sz="1200" i="1" dirty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Sia et al, </a:t>
            </a:r>
            <a:r>
              <a:rPr lang="es-ES_tradnl" sz="1200" i="1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Nat</a:t>
            </a:r>
            <a:r>
              <a:rPr lang="es-ES_tradnl" sz="1200" i="1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</a:t>
            </a:r>
            <a:r>
              <a:rPr lang="es-ES_tradnl" sz="1200" i="1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Commun</a:t>
            </a:r>
            <a:r>
              <a:rPr lang="es-ES_tradnl" sz="1200" i="1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2015</a:t>
            </a:r>
            <a:endParaRPr lang="en-US" sz="1200" i="1" dirty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-762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ea typeface="+mj-ea"/>
              </a:rPr>
              <a:t>Identification of novel drivers by RNA-</a:t>
            </a:r>
            <a:r>
              <a:rPr lang="en-US" sz="3600" b="1" dirty="0" err="1">
                <a:solidFill>
                  <a:srgbClr val="C00000"/>
                </a:solidFill>
                <a:ea typeface="+mj-ea"/>
              </a:rPr>
              <a:t>seq</a:t>
            </a:r>
            <a:endParaRPr lang="en-US" sz="3600" b="1" dirty="0">
              <a:solidFill>
                <a:srgbClr val="C00000"/>
              </a:solidFill>
              <a:ea typeface="+mj-ea"/>
            </a:endParaRPr>
          </a:p>
        </p:txBody>
      </p:sp>
      <p:cxnSp>
        <p:nvCxnSpPr>
          <p:cNvPr id="7" name="Straight Connector 7"/>
          <p:cNvCxnSpPr/>
          <p:nvPr/>
        </p:nvCxnSpPr>
        <p:spPr>
          <a:xfrm>
            <a:off x="304800" y="642651"/>
            <a:ext cx="8594725" cy="1587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76400" y="609600"/>
            <a:ext cx="6646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2060"/>
                </a:solidFill>
                <a:ea typeface="ＭＳ Ｐゴシック" pitchFamily="34" charset="-128"/>
              </a:rPr>
              <a:t>FGFR2-PPHLN1</a:t>
            </a:r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 is a candidate therapeutic target in </a:t>
            </a:r>
            <a:r>
              <a:rPr lang="en-US" sz="2000" b="1" dirty="0" err="1" smtClean="0">
                <a:solidFill>
                  <a:srgbClr val="002060"/>
                </a:solidFill>
                <a:ea typeface="ＭＳ Ｐゴシック" pitchFamily="34" charset="-128"/>
              </a:rPr>
              <a:t>iCCA</a:t>
            </a:r>
            <a:endParaRPr lang="en-US" sz="2000" b="1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5046663" y="2057400"/>
            <a:ext cx="4249737" cy="2820988"/>
            <a:chOff x="246553" y="4136627"/>
            <a:chExt cx="4249246" cy="2820608"/>
          </a:xfrm>
        </p:grpSpPr>
        <p:grpSp>
          <p:nvGrpSpPr>
            <p:cNvPr id="3" name="Group 89"/>
            <p:cNvGrpSpPr>
              <a:grpSpLocks/>
            </p:cNvGrpSpPr>
            <p:nvPr/>
          </p:nvGrpSpPr>
          <p:grpSpPr bwMode="auto">
            <a:xfrm>
              <a:off x="246553" y="4136627"/>
              <a:ext cx="4249246" cy="2820608"/>
              <a:chOff x="5088343" y="1979992"/>
              <a:chExt cx="3975169" cy="2820608"/>
            </a:xfrm>
          </p:grpSpPr>
          <p:grpSp>
            <p:nvGrpSpPr>
              <p:cNvPr id="4" name="Group 71"/>
              <p:cNvGrpSpPr>
                <a:grpSpLocks/>
              </p:cNvGrpSpPr>
              <p:nvPr/>
            </p:nvGrpSpPr>
            <p:grpSpPr bwMode="auto">
              <a:xfrm>
                <a:off x="5088343" y="2590801"/>
                <a:ext cx="3975169" cy="2209799"/>
                <a:chOff x="2459610" y="2133600"/>
                <a:chExt cx="5119361" cy="3133725"/>
              </a:xfrm>
            </p:grpSpPr>
            <p:graphicFrame>
              <p:nvGraphicFramePr>
                <p:cNvPr id="29" name="Chart 28"/>
                <p:cNvGraphicFramePr/>
                <p:nvPr/>
              </p:nvGraphicFramePr>
              <p:xfrm>
                <a:off x="2740270" y="2133600"/>
                <a:ext cx="4838701" cy="313372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30" name="Rectangle 29"/>
                <p:cNvSpPr/>
                <p:nvPr/>
              </p:nvSpPr>
              <p:spPr>
                <a:xfrm rot="16200000">
                  <a:off x="1512726" y="3371275"/>
                  <a:ext cx="2228427" cy="3346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 sz="18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2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Migrated cells/field</a:t>
                  </a:r>
                </a:p>
              </p:txBody>
            </p:sp>
          </p:grpSp>
          <p:grpSp>
            <p:nvGrpSpPr>
              <p:cNvPr id="5" name="Group 74"/>
              <p:cNvGrpSpPr>
                <a:grpSpLocks/>
              </p:cNvGrpSpPr>
              <p:nvPr/>
            </p:nvGrpSpPr>
            <p:grpSpPr bwMode="auto">
              <a:xfrm>
                <a:off x="6096001" y="2321256"/>
                <a:ext cx="1210471" cy="1020910"/>
                <a:chOff x="5651039" y="2003040"/>
                <a:chExt cx="1688013" cy="1272269"/>
              </a:xfrm>
            </p:grpSpPr>
            <p:grpSp>
              <p:nvGrpSpPr>
                <p:cNvPr id="10" name="Group 23"/>
                <p:cNvGrpSpPr>
                  <a:grpSpLocks/>
                </p:cNvGrpSpPr>
                <p:nvPr/>
              </p:nvGrpSpPr>
              <p:grpSpPr bwMode="auto">
                <a:xfrm>
                  <a:off x="5667040" y="2242399"/>
                  <a:ext cx="1672012" cy="1032910"/>
                  <a:chOff x="5667040" y="2242399"/>
                  <a:chExt cx="1672012" cy="1032910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 rot="5400000" flipH="1" flipV="1">
                    <a:off x="5159239" y="2761596"/>
                    <a:ext cx="1024651" cy="207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5400000" flipH="1" flipV="1">
                    <a:off x="7111041" y="2482685"/>
                    <a:ext cx="454961" cy="207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10800000">
                    <a:off x="5668458" y="2242393"/>
                    <a:ext cx="1669029" cy="197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" name="TextBox 24"/>
                <p:cNvSpPr txBox="1"/>
                <p:nvPr/>
              </p:nvSpPr>
              <p:spPr>
                <a:xfrm>
                  <a:off x="5651892" y="2003044"/>
                  <a:ext cx="1600694" cy="30660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>
                      <a:solidFill>
                        <a:schemeClr val="tx2">
                          <a:lumMod val="50000"/>
                        </a:schemeClr>
                      </a:solidFill>
                    </a:rPr>
                    <a:t>P&lt;0.001</a:t>
                  </a:r>
                </a:p>
              </p:txBody>
            </p:sp>
          </p:grpSp>
          <p:grpSp>
            <p:nvGrpSpPr>
              <p:cNvPr id="11" name="Group 80"/>
              <p:cNvGrpSpPr>
                <a:grpSpLocks/>
              </p:cNvGrpSpPr>
              <p:nvPr/>
            </p:nvGrpSpPr>
            <p:grpSpPr bwMode="auto">
              <a:xfrm>
                <a:off x="7040999" y="2415365"/>
                <a:ext cx="1043764" cy="1253134"/>
                <a:chOff x="6931798" y="2046299"/>
                <a:chExt cx="1312697" cy="1561670"/>
              </a:xfrm>
            </p:grpSpPr>
            <p:grpSp>
              <p:nvGrpSpPr>
                <p:cNvPr id="12" name="Group 34"/>
                <p:cNvGrpSpPr>
                  <a:grpSpLocks/>
                </p:cNvGrpSpPr>
                <p:nvPr/>
              </p:nvGrpSpPr>
              <p:grpSpPr bwMode="auto">
                <a:xfrm>
                  <a:off x="7262846" y="2345615"/>
                  <a:ext cx="460001" cy="1262354"/>
                  <a:chOff x="7262846" y="2345615"/>
                  <a:chExt cx="460001" cy="1262354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 rot="5400000" flipH="1" flipV="1">
                    <a:off x="7092830" y="2979445"/>
                    <a:ext cx="1256089" cy="186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rot="10800000">
                    <a:off x="7262394" y="2344423"/>
                    <a:ext cx="461281" cy="197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TextBox 20"/>
                <p:cNvSpPr txBox="1"/>
                <p:nvPr/>
              </p:nvSpPr>
              <p:spPr>
                <a:xfrm>
                  <a:off x="6931839" y="2045730"/>
                  <a:ext cx="1312879" cy="30660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>
                      <a:solidFill>
                        <a:schemeClr val="tx2">
                          <a:lumMod val="50000"/>
                        </a:schemeClr>
                      </a:solidFill>
                    </a:rPr>
                    <a:t>P&lt;0.001</a:t>
                  </a: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5790717" y="1979992"/>
                <a:ext cx="2362531" cy="2777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chemeClr val="tx2">
                        <a:lumMod val="50000"/>
                      </a:schemeClr>
                    </a:solidFill>
                  </a:rPr>
                  <a:t>Migration assay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40208" y="6590571"/>
              <a:ext cx="1600015" cy="230157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2">
                      <a:lumMod val="50000"/>
                    </a:schemeClr>
                  </a:solidFill>
                </a:rPr>
                <a:t>HUCCT1 Empty vector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56094" y="6590571"/>
              <a:ext cx="1600015" cy="230157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2">
                      <a:lumMod val="50000"/>
                    </a:schemeClr>
                  </a:solidFill>
                </a:rPr>
                <a:t>HUCCT1 FGFR2-PPHLN1</a:t>
              </a:r>
            </a:p>
          </p:txBody>
        </p:sp>
      </p:grpSp>
      <p:grpSp>
        <p:nvGrpSpPr>
          <p:cNvPr id="13" name="Group 114"/>
          <p:cNvGrpSpPr>
            <a:grpSpLocks/>
          </p:cNvGrpSpPr>
          <p:nvPr/>
        </p:nvGrpSpPr>
        <p:grpSpPr bwMode="auto">
          <a:xfrm>
            <a:off x="76200" y="2221200"/>
            <a:ext cx="5005388" cy="2624137"/>
            <a:chOff x="23035" y="1371600"/>
            <a:chExt cx="5006165" cy="2624468"/>
          </a:xfrm>
        </p:grpSpPr>
        <p:grpSp>
          <p:nvGrpSpPr>
            <p:cNvPr id="16" name="Group 95"/>
            <p:cNvGrpSpPr>
              <a:grpSpLocks/>
            </p:cNvGrpSpPr>
            <p:nvPr/>
          </p:nvGrpSpPr>
          <p:grpSpPr bwMode="auto">
            <a:xfrm>
              <a:off x="23035" y="1371600"/>
              <a:ext cx="5006165" cy="2624468"/>
              <a:chOff x="23035" y="1414132"/>
              <a:chExt cx="5006165" cy="2624468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3035" y="3632149"/>
                <a:ext cx="914542" cy="24609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>
                    <a:solidFill>
                      <a:schemeClr val="tx2">
                        <a:lumMod val="50000"/>
                      </a:schemeClr>
                    </a:solidFill>
                  </a:rPr>
                  <a:t>BGJ398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6200000">
                <a:off x="-564406" y="2596961"/>
                <a:ext cx="1755996" cy="4604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chemeClr val="tx2">
                        <a:lumMod val="50000"/>
                      </a:schemeClr>
                    </a:solidFill>
                  </a:rPr>
                  <a:t>Viability %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tx2">
                        <a:lumMod val="50000"/>
                      </a:schemeClr>
                    </a:solidFill>
                  </a:rPr>
                  <a:t>(referred to DMSO)</a:t>
                </a:r>
              </a:p>
            </p:txBody>
          </p:sp>
          <p:graphicFrame>
            <p:nvGraphicFramePr>
              <p:cNvPr id="39" name="Chart 38"/>
              <p:cNvGraphicFramePr/>
              <p:nvPr/>
            </p:nvGraphicFramePr>
            <p:xfrm>
              <a:off x="457200" y="1593783"/>
              <a:ext cx="4572000" cy="244481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0" name="TextBox 39"/>
              <p:cNvSpPr txBox="1"/>
              <p:nvPr/>
            </p:nvSpPr>
            <p:spPr>
              <a:xfrm>
                <a:off x="631142" y="1414132"/>
                <a:ext cx="2896049" cy="2762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chemeClr val="tx2">
                        <a:lumMod val="50000"/>
                      </a:schemeClr>
                    </a:solidFill>
                  </a:rPr>
                  <a:t>MTS Assay - 72h Treatment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2794449" y="2575871"/>
              <a:ext cx="18258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2830177" y="2711619"/>
              <a:ext cx="45725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2887330" y="2481402"/>
              <a:ext cx="18259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455463" y="2249598"/>
              <a:ext cx="1116186" cy="2476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2">
                      <a:lumMod val="50000"/>
                    </a:schemeClr>
                  </a:solidFill>
                </a:rPr>
                <a:t>P&lt;0.001</a:t>
              </a:r>
            </a:p>
          </p:txBody>
        </p:sp>
      </p:grp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6992309" y="6554634"/>
            <a:ext cx="19230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_tradnl" sz="1200" i="1" dirty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Sia et al, </a:t>
            </a:r>
            <a:r>
              <a:rPr lang="es-ES_tradnl" sz="1200" i="1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Nat</a:t>
            </a:r>
            <a:r>
              <a:rPr lang="es-ES_tradnl" sz="1200" i="1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</a:t>
            </a:r>
            <a:r>
              <a:rPr lang="es-ES_tradnl" sz="1200" i="1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Commun</a:t>
            </a:r>
            <a:r>
              <a:rPr lang="es-ES_tradnl" sz="1200" i="1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2015</a:t>
            </a:r>
            <a:endParaRPr lang="en-US" sz="1200" i="1" dirty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-228600" y="1524000"/>
            <a:ext cx="48903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b="1" u="sng" dirty="0">
                <a:solidFill>
                  <a:srgbClr val="C00000"/>
                </a:solidFill>
              </a:rPr>
              <a:t>Screening  of a large cohort </a:t>
            </a:r>
            <a:r>
              <a:rPr lang="de-DE" sz="1400" b="1" u="sng" dirty="0" smtClean="0">
                <a:solidFill>
                  <a:srgbClr val="C00000"/>
                </a:solidFill>
              </a:rPr>
              <a:t>of human iCCAs </a:t>
            </a:r>
            <a:r>
              <a:rPr lang="de-DE" sz="1400" b="1" u="sng" dirty="0">
                <a:solidFill>
                  <a:srgbClr val="C00000"/>
                </a:solidFill>
              </a:rPr>
              <a:t>(n=107)</a:t>
            </a:r>
          </a:p>
        </p:txBody>
      </p:sp>
      <p:graphicFrame>
        <p:nvGraphicFramePr>
          <p:cNvPr id="7" name="1 Gráfico"/>
          <p:cNvGraphicFramePr/>
          <p:nvPr/>
        </p:nvGraphicFramePr>
        <p:xfrm>
          <a:off x="0" y="2057400"/>
          <a:ext cx="3708000" cy="2209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1785651" y="2274983"/>
            <a:ext cx="1066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Calibri" pitchFamily="34" charset="0"/>
              </a:rPr>
              <a:t>16% (n=17)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85800" y="-762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ea typeface="+mj-ea"/>
              </a:rPr>
              <a:t>Identification of novel drivers by RNA-</a:t>
            </a:r>
            <a:r>
              <a:rPr lang="en-US" sz="3600" b="1" dirty="0" err="1">
                <a:solidFill>
                  <a:srgbClr val="C00000"/>
                </a:solidFill>
                <a:ea typeface="+mj-ea"/>
              </a:rPr>
              <a:t>seq</a:t>
            </a:r>
            <a:endParaRPr lang="en-US" sz="3600" b="1" dirty="0">
              <a:solidFill>
                <a:srgbClr val="C00000"/>
              </a:solidFill>
              <a:ea typeface="+mj-ea"/>
            </a:endParaRPr>
          </a:p>
        </p:txBody>
      </p:sp>
      <p:cxnSp>
        <p:nvCxnSpPr>
          <p:cNvPr id="11" name="Straight Connector 7"/>
          <p:cNvCxnSpPr/>
          <p:nvPr/>
        </p:nvCxnSpPr>
        <p:spPr>
          <a:xfrm>
            <a:off x="304800" y="642651"/>
            <a:ext cx="8594725" cy="1587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001838" y="609600"/>
            <a:ext cx="5597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Incidence of the </a:t>
            </a:r>
            <a:r>
              <a:rPr lang="en-US" sz="2000" b="1" i="1" dirty="0" smtClean="0">
                <a:solidFill>
                  <a:srgbClr val="002060"/>
                </a:solidFill>
                <a:ea typeface="ＭＳ Ｐゴシック" pitchFamily="34" charset="-128"/>
              </a:rPr>
              <a:t>FGFR2-PPHLN1</a:t>
            </a:r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 fusion gene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6728066" y="3261240"/>
            <a:ext cx="0" cy="92058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/>
          <p:nvPr/>
        </p:nvGrpSpPr>
        <p:grpSpPr>
          <a:xfrm>
            <a:off x="1143000" y="4953000"/>
            <a:ext cx="6691171" cy="1718327"/>
            <a:chOff x="928829" y="4953000"/>
            <a:chExt cx="6691171" cy="1718327"/>
          </a:xfrm>
        </p:grpSpPr>
        <p:pic>
          <p:nvPicPr>
            <p:cNvPr id="17" name="Picture 16" descr="A3292(B) ICC24 Abnormal composite.tif"/>
            <p:cNvPicPr>
              <a:picLocks noChangeAspect="1"/>
            </p:cNvPicPr>
            <p:nvPr/>
          </p:nvPicPr>
          <p:blipFill>
            <a:blip r:embed="rId3" cstate="print"/>
            <a:srcRect l="59127" t="33297" r="18580" b="38990"/>
            <a:stretch>
              <a:fillRect/>
            </a:stretch>
          </p:blipFill>
          <p:spPr>
            <a:xfrm>
              <a:off x="4317426" y="5198042"/>
              <a:ext cx="1615310" cy="146769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318345" y="4953000"/>
              <a:ext cx="32766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Representative Image of POSITIVE Patient</a:t>
              </a:r>
              <a:endParaRPr lang="en-US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31723" y="4953000"/>
              <a:ext cx="28306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Representative Image of NEGATIVE Patient</a:t>
              </a:r>
              <a:endParaRPr lang="en-US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Picture 19" descr="Abn Composite (4-S,99).tif"/>
            <p:cNvPicPr>
              <a:picLocks noChangeAspect="1"/>
            </p:cNvPicPr>
            <p:nvPr/>
          </p:nvPicPr>
          <p:blipFill>
            <a:blip r:embed="rId4" cstate="print"/>
            <a:srcRect l="57280" t="53464" r="14452" b="16415"/>
            <a:stretch>
              <a:fillRect/>
            </a:stretch>
          </p:blipFill>
          <p:spPr>
            <a:xfrm>
              <a:off x="5993826" y="5198042"/>
              <a:ext cx="1626174" cy="1463830"/>
            </a:xfrm>
            <a:prstGeom prst="rect">
              <a:avLst/>
            </a:prstGeom>
          </p:spPr>
        </p:pic>
        <p:pic>
          <p:nvPicPr>
            <p:cNvPr id="21" name="Picture 20" descr="S06-19178C8 Composite.tif"/>
            <p:cNvPicPr>
              <a:picLocks noChangeAspect="1"/>
            </p:cNvPicPr>
            <p:nvPr/>
          </p:nvPicPr>
          <p:blipFill>
            <a:blip r:embed="rId5" cstate="print"/>
            <a:srcRect l="33151" t="49072" r="43271" b="22458"/>
            <a:stretch>
              <a:fillRect/>
            </a:stretch>
          </p:blipFill>
          <p:spPr>
            <a:xfrm>
              <a:off x="2604310" y="5193839"/>
              <a:ext cx="1592753" cy="1467693"/>
            </a:xfrm>
            <a:prstGeom prst="rect">
              <a:avLst/>
            </a:prstGeom>
          </p:spPr>
        </p:pic>
        <p:sp>
          <p:nvSpPr>
            <p:cNvPr id="50" name="TextBox 29"/>
            <p:cNvSpPr txBox="1">
              <a:spLocks noChangeArrowheads="1"/>
            </p:cNvSpPr>
            <p:nvPr/>
          </p:nvSpPr>
          <p:spPr bwMode="auto">
            <a:xfrm>
              <a:off x="3292875" y="6048192"/>
              <a:ext cx="65530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b="1" dirty="0" smtClean="0">
                  <a:solidFill>
                    <a:srgbClr val="00B050"/>
                  </a:solidFill>
                  <a:cs typeface="Arial" pitchFamily="34" charset="0"/>
                </a:rPr>
                <a:t>PPHLN1</a:t>
              </a:r>
              <a:endParaRPr lang="en-US" sz="900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  <p:cxnSp>
          <p:nvCxnSpPr>
            <p:cNvPr id="51" name="44 Conector recto de flecha"/>
            <p:cNvCxnSpPr/>
            <p:nvPr/>
          </p:nvCxnSpPr>
          <p:spPr bwMode="auto">
            <a:xfrm flipV="1">
              <a:off x="3565871" y="5774126"/>
              <a:ext cx="182880" cy="29260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28"/>
            <p:cNvSpPr txBox="1">
              <a:spLocks noChangeArrowheads="1"/>
            </p:cNvSpPr>
            <p:nvPr/>
          </p:nvSpPr>
          <p:spPr bwMode="auto">
            <a:xfrm>
              <a:off x="2658091" y="5422690"/>
              <a:ext cx="65530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FF0000"/>
                  </a:solidFill>
                  <a:cs typeface="Arial" pitchFamily="34" charset="0"/>
                </a:rPr>
                <a:t>FGFR2</a:t>
              </a:r>
              <a:endParaRPr lang="en-US" sz="9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cxnSp>
          <p:nvCxnSpPr>
            <p:cNvPr id="53" name="37 Conector recto de flecha"/>
            <p:cNvCxnSpPr/>
            <p:nvPr/>
          </p:nvCxnSpPr>
          <p:spPr bwMode="auto">
            <a:xfrm>
              <a:off x="3022199" y="5635388"/>
              <a:ext cx="182880" cy="29498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44 Conector recto de flecha"/>
            <p:cNvCxnSpPr/>
            <p:nvPr/>
          </p:nvCxnSpPr>
          <p:spPr bwMode="auto">
            <a:xfrm flipV="1">
              <a:off x="6505493" y="5638886"/>
              <a:ext cx="93535" cy="292608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30"/>
            <p:cNvSpPr txBox="1">
              <a:spLocks noChangeArrowheads="1"/>
            </p:cNvSpPr>
            <p:nvPr/>
          </p:nvSpPr>
          <p:spPr bwMode="auto">
            <a:xfrm>
              <a:off x="6030747" y="5908407"/>
              <a:ext cx="10668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FGFR2-PPHLN1</a:t>
              </a: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56" name="44 Conector recto de flecha"/>
            <p:cNvCxnSpPr/>
            <p:nvPr/>
          </p:nvCxnSpPr>
          <p:spPr bwMode="auto">
            <a:xfrm flipV="1">
              <a:off x="4939707" y="5711464"/>
              <a:ext cx="213426" cy="126066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30"/>
            <p:cNvSpPr txBox="1">
              <a:spLocks noChangeArrowheads="1"/>
            </p:cNvSpPr>
            <p:nvPr/>
          </p:nvSpPr>
          <p:spPr bwMode="auto">
            <a:xfrm>
              <a:off x="4390405" y="5805726"/>
              <a:ext cx="10668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FGFR2-PPHLN1 </a:t>
              </a:r>
            </a:p>
          </p:txBody>
        </p:sp>
        <p:cxnSp>
          <p:nvCxnSpPr>
            <p:cNvPr id="58" name="44 Conector recto de flecha"/>
            <p:cNvCxnSpPr/>
            <p:nvPr/>
          </p:nvCxnSpPr>
          <p:spPr bwMode="auto">
            <a:xfrm>
              <a:off x="4956394" y="5992958"/>
              <a:ext cx="334903" cy="285757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317426" y="5144795"/>
              <a:ext cx="32918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 descr="A3292(A) ICC23 Normal Composite.tif"/>
            <p:cNvPicPr>
              <a:picLocks noChangeAspect="1"/>
            </p:cNvPicPr>
            <p:nvPr/>
          </p:nvPicPr>
          <p:blipFill>
            <a:blip r:embed="rId6" cstate="print"/>
            <a:srcRect l="29619" t="28723" r="54349" b="51182"/>
            <a:stretch>
              <a:fillRect/>
            </a:stretch>
          </p:blipFill>
          <p:spPr>
            <a:xfrm>
              <a:off x="938656" y="5203634"/>
              <a:ext cx="1602099" cy="1467693"/>
            </a:xfrm>
            <a:prstGeom prst="rect">
              <a:avLst/>
            </a:prstGeom>
          </p:spPr>
        </p:pic>
        <p:sp>
          <p:nvSpPr>
            <p:cNvPr id="64" name="TextBox 29"/>
            <p:cNvSpPr txBox="1">
              <a:spLocks noChangeArrowheads="1"/>
            </p:cNvSpPr>
            <p:nvPr/>
          </p:nvSpPr>
          <p:spPr bwMode="auto">
            <a:xfrm>
              <a:off x="1787830" y="5864573"/>
              <a:ext cx="65530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b="1" dirty="0" smtClean="0">
                  <a:solidFill>
                    <a:srgbClr val="FF0000"/>
                  </a:solidFill>
                  <a:cs typeface="Arial" pitchFamily="34" charset="0"/>
                </a:rPr>
                <a:t>FGFR2</a:t>
              </a:r>
              <a:endParaRPr lang="en-US" sz="9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5" name="TextBox 28"/>
            <p:cNvSpPr txBox="1">
              <a:spLocks noChangeArrowheads="1"/>
            </p:cNvSpPr>
            <p:nvPr/>
          </p:nvSpPr>
          <p:spPr bwMode="auto">
            <a:xfrm>
              <a:off x="928829" y="5827281"/>
              <a:ext cx="65530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00B050"/>
                  </a:solidFill>
                  <a:cs typeface="Arial" pitchFamily="34" charset="0"/>
                </a:rPr>
                <a:t>PPHLN1</a:t>
              </a:r>
              <a:endParaRPr lang="en-US" sz="900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  <p:cxnSp>
          <p:nvCxnSpPr>
            <p:cNvPr id="66" name="44 Conector recto de flecha"/>
            <p:cNvCxnSpPr/>
            <p:nvPr/>
          </p:nvCxnSpPr>
          <p:spPr bwMode="auto">
            <a:xfrm flipH="1">
              <a:off x="1927382" y="6058113"/>
              <a:ext cx="98026" cy="25689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37 Conector recto de flecha"/>
            <p:cNvCxnSpPr/>
            <p:nvPr/>
          </p:nvCxnSpPr>
          <p:spPr bwMode="auto">
            <a:xfrm>
              <a:off x="1444341" y="6027670"/>
              <a:ext cx="182880" cy="18288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32494" y="5142957"/>
              <a:ext cx="32461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7"/>
          <a:stretch/>
        </p:blipFill>
        <p:spPr>
          <a:xfrm>
            <a:off x="4455341" y="1752600"/>
            <a:ext cx="4460059" cy="2733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rcRect l="41370" t="22571" b="17860"/>
          <a:stretch>
            <a:fillRect/>
          </a:stretch>
        </p:blipFill>
        <p:spPr bwMode="auto">
          <a:xfrm>
            <a:off x="533400" y="1666875"/>
            <a:ext cx="28225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32 Grupo"/>
          <p:cNvGrpSpPr>
            <a:grpSpLocks/>
          </p:cNvGrpSpPr>
          <p:nvPr/>
        </p:nvGrpSpPr>
        <p:grpSpPr bwMode="auto">
          <a:xfrm>
            <a:off x="4800600" y="4308475"/>
            <a:ext cx="4017963" cy="2320925"/>
            <a:chOff x="5257800" y="4255783"/>
            <a:chExt cx="4017343" cy="2321243"/>
          </a:xfrm>
        </p:grpSpPr>
        <p:graphicFrame>
          <p:nvGraphicFramePr>
            <p:cNvPr id="7" name="1 Gráfico"/>
            <p:cNvGraphicFramePr/>
            <p:nvPr/>
          </p:nvGraphicFramePr>
          <p:xfrm>
            <a:off x="5257800" y="4648200"/>
            <a:ext cx="3286800" cy="19288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5486400" y="4255783"/>
              <a:ext cx="3788743" cy="1157394"/>
              <a:chOff x="364753" y="4225300"/>
              <a:chExt cx="3788743" cy="1157394"/>
            </a:xfrm>
          </p:grpSpPr>
          <p:sp>
            <p:nvSpPr>
              <p:cNvPr id="9" name="TextBox 34"/>
              <p:cNvSpPr txBox="1">
                <a:spLocks noChangeArrowheads="1"/>
              </p:cNvSpPr>
              <p:nvPr/>
            </p:nvSpPr>
            <p:spPr bwMode="auto">
              <a:xfrm>
                <a:off x="364753" y="4225300"/>
                <a:ext cx="3788743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C00000"/>
                    </a:solidFill>
                  </a:rPr>
                  <a:t>    FGFR2</a:t>
                </a:r>
                <a:r>
                  <a:rPr lang="en-US" sz="1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400" b="1" dirty="0">
                    <a:solidFill>
                      <a:srgbClr val="C00000"/>
                    </a:solidFill>
                  </a:rPr>
                  <a:t>Fusion events</a:t>
                </a:r>
              </a:p>
              <a:p>
                <a:r>
                  <a:rPr lang="en-US" sz="1200" b="1" i="1" dirty="0">
                    <a:solidFill>
                      <a:srgbClr val="C00000"/>
                    </a:solidFill>
                  </a:rPr>
                  <a:t>FGFR2-BICC1 + FGFR2-PPHLN1</a:t>
                </a:r>
                <a:endParaRPr lang="en-US" sz="1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1964953" y="5074917"/>
                <a:ext cx="1143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>
                    <a:solidFill>
                      <a:srgbClr val="002060"/>
                    </a:solidFill>
                    <a:latin typeface="Calibri" pitchFamily="34" charset="0"/>
                  </a:rPr>
                  <a:t>45% (n=48)</a:t>
                </a:r>
              </a:p>
            </p:txBody>
          </p:sp>
        </p:grpSp>
      </p:grpSp>
      <p:grpSp>
        <p:nvGrpSpPr>
          <p:cNvPr id="5" name="29 Grupo"/>
          <p:cNvGrpSpPr>
            <a:grpSpLocks/>
          </p:cNvGrpSpPr>
          <p:nvPr/>
        </p:nvGrpSpPr>
        <p:grpSpPr bwMode="auto">
          <a:xfrm>
            <a:off x="457200" y="4343400"/>
            <a:ext cx="3971925" cy="2362200"/>
            <a:chOff x="762000" y="4333889"/>
            <a:chExt cx="3971948" cy="2362200"/>
          </a:xfrm>
        </p:grpSpPr>
        <p:graphicFrame>
          <p:nvGraphicFramePr>
            <p:cNvPr id="12" name="1 Gráfico"/>
            <p:cNvGraphicFramePr/>
            <p:nvPr/>
          </p:nvGraphicFramePr>
          <p:xfrm>
            <a:off x="1447800" y="4724400"/>
            <a:ext cx="3286148" cy="19716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762000" y="4333889"/>
              <a:ext cx="3788743" cy="1079288"/>
              <a:chOff x="2743200" y="1819289"/>
              <a:chExt cx="3788743" cy="1079288"/>
            </a:xfrm>
          </p:grpSpPr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5105400" y="2590800"/>
                <a:ext cx="10668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>
                    <a:solidFill>
                      <a:srgbClr val="002060"/>
                    </a:solidFill>
                    <a:latin typeface="Calibri" pitchFamily="34" charset="0"/>
                  </a:rPr>
                  <a:t>38% (n=40)</a:t>
                </a:r>
              </a:p>
            </p:txBody>
          </p:sp>
          <p:sp>
            <p:nvSpPr>
              <p:cNvPr id="15" name="TextBox 34"/>
              <p:cNvSpPr txBox="1">
                <a:spLocks noChangeArrowheads="1"/>
              </p:cNvSpPr>
              <p:nvPr/>
            </p:nvSpPr>
            <p:spPr bwMode="auto">
              <a:xfrm>
                <a:off x="2743200" y="1819289"/>
                <a:ext cx="378874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i="1" dirty="0">
                    <a:solidFill>
                      <a:srgbClr val="C00000"/>
                    </a:solidFill>
                  </a:rPr>
                  <a:t>FGFR2–BICC1 </a:t>
                </a:r>
                <a:r>
                  <a:rPr lang="en-US" sz="1400" b="1" dirty="0">
                    <a:solidFill>
                      <a:srgbClr val="C00000"/>
                    </a:solidFill>
                  </a:rPr>
                  <a:t>mRNA</a:t>
                </a:r>
              </a:p>
            </p:txBody>
          </p:sp>
        </p:grp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4114800" y="2341562"/>
            <a:ext cx="4876800" cy="1392238"/>
            <a:chOff x="4114800" y="2046514"/>
            <a:chExt cx="5105400" cy="160020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76800" y="2362200"/>
              <a:ext cx="3596640" cy="1284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44"/>
            <p:cNvSpPr txBox="1">
              <a:spLocks noChangeArrowheads="1"/>
            </p:cNvSpPr>
            <p:nvPr/>
          </p:nvSpPr>
          <p:spPr bwMode="auto">
            <a:xfrm>
              <a:off x="7260257" y="2133600"/>
              <a:ext cx="195994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2060"/>
                  </a:solidFill>
                </a:rPr>
                <a:t> </a:t>
              </a:r>
              <a:r>
                <a:rPr lang="en-US" sz="1000" i="1">
                  <a:solidFill>
                    <a:srgbClr val="002060"/>
                  </a:solidFill>
                </a:rPr>
                <a:t>Arai et al. Hepatology 2013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4800" y="2046514"/>
              <a:ext cx="3124200" cy="33813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002060"/>
                  </a:solidFill>
                </a:rPr>
                <a:t> </a:t>
              </a:r>
              <a:r>
                <a:rPr lang="en-US" sz="1050" b="1" i="1" dirty="0">
                  <a:solidFill>
                    <a:srgbClr val="002060"/>
                  </a:solidFill>
                </a:rPr>
                <a:t>FGFR2-AHCYL1</a:t>
              </a:r>
              <a:r>
                <a:rPr lang="en-US" sz="1050" b="1" dirty="0">
                  <a:solidFill>
                    <a:srgbClr val="002060"/>
                  </a:solidFill>
                </a:rPr>
                <a:t> Fusion (13%)      </a:t>
              </a:r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4114800" y="1289050"/>
            <a:ext cx="5105400" cy="900112"/>
            <a:chOff x="4114800" y="1013635"/>
            <a:chExt cx="5105400" cy="900485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r="4478" b="82642"/>
            <a:stretch>
              <a:fillRect/>
            </a:stretch>
          </p:blipFill>
          <p:spPr bwMode="auto">
            <a:xfrm>
              <a:off x="4114800" y="1447800"/>
              <a:ext cx="4876800" cy="46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114800" y="1013635"/>
              <a:ext cx="2819400" cy="338277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2060"/>
                  </a:solidFill>
                </a:rPr>
                <a:t> </a:t>
              </a:r>
              <a:r>
                <a:rPr lang="en-US" sz="1050" b="1" u="sng" dirty="0">
                  <a:solidFill>
                    <a:srgbClr val="C00000"/>
                  </a:solidFill>
                </a:rPr>
                <a:t>FGFR2 Fusions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14800" y="1315385"/>
              <a:ext cx="3429000" cy="339866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dirty="0">
                  <a:solidFill>
                    <a:srgbClr val="002060"/>
                  </a:solidFill>
                </a:rPr>
                <a:t> </a:t>
              </a:r>
              <a:r>
                <a:rPr lang="en-US" sz="1050" b="1" i="1" dirty="0">
                  <a:solidFill>
                    <a:srgbClr val="C00000"/>
                  </a:solidFill>
                </a:rPr>
                <a:t>FGFR2-BICC1 </a:t>
              </a:r>
              <a:r>
                <a:rPr lang="en-US" sz="1050" b="1" dirty="0">
                  <a:solidFill>
                    <a:srgbClr val="C00000"/>
                  </a:solidFill>
                </a:rPr>
                <a:t>Fusion (2 Cholangiocarcinoma)     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91000" y="1675896"/>
              <a:ext cx="609600" cy="228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5" name="TextBox 43"/>
            <p:cNvSpPr txBox="1">
              <a:spLocks noChangeArrowheads="1"/>
            </p:cNvSpPr>
            <p:nvPr/>
          </p:nvSpPr>
          <p:spPr bwMode="auto">
            <a:xfrm>
              <a:off x="7260257" y="1371600"/>
              <a:ext cx="1959943" cy="307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</a:rPr>
                <a:t> </a:t>
              </a:r>
              <a:r>
                <a:rPr lang="en-US" sz="1000" i="1" dirty="0">
                  <a:solidFill>
                    <a:srgbClr val="C00000"/>
                  </a:solidFill>
                </a:rPr>
                <a:t>Wu et al. </a:t>
              </a:r>
              <a:r>
                <a:rPr lang="en-US" sz="1000" i="1" dirty="0" err="1">
                  <a:solidFill>
                    <a:srgbClr val="C00000"/>
                  </a:solidFill>
                </a:rPr>
                <a:t>Canc</a:t>
              </a:r>
              <a:r>
                <a:rPr lang="en-US" sz="1000" i="1" dirty="0">
                  <a:solidFill>
                    <a:srgbClr val="C00000"/>
                  </a:solidFill>
                </a:rPr>
                <a:t> Discov 2013</a:t>
              </a:r>
            </a:p>
          </p:txBody>
        </p:sp>
      </p:grpSp>
      <p:sp>
        <p:nvSpPr>
          <p:cNvPr id="26" name="Rectángulo 1"/>
          <p:cNvSpPr/>
          <p:nvPr/>
        </p:nvSpPr>
        <p:spPr>
          <a:xfrm>
            <a:off x="5470498" y="3565498"/>
            <a:ext cx="1676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002060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685800" y="-762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ea typeface="+mj-ea"/>
              </a:rPr>
              <a:t>Identification of novel drivers by RNA-</a:t>
            </a:r>
            <a:r>
              <a:rPr lang="en-US" sz="3200" b="1" dirty="0" err="1">
                <a:solidFill>
                  <a:srgbClr val="C00000"/>
                </a:solidFill>
                <a:ea typeface="+mj-ea"/>
              </a:rPr>
              <a:t>seq</a:t>
            </a:r>
            <a:endParaRPr lang="en-US" sz="3200" b="1" dirty="0">
              <a:solidFill>
                <a:srgbClr val="C00000"/>
              </a:solidFill>
              <a:ea typeface="+mj-ea"/>
            </a:endParaRPr>
          </a:p>
        </p:txBody>
      </p:sp>
      <p:cxnSp>
        <p:nvCxnSpPr>
          <p:cNvPr id="28" name="Straight Connector 7"/>
          <p:cNvCxnSpPr/>
          <p:nvPr/>
        </p:nvCxnSpPr>
        <p:spPr>
          <a:xfrm>
            <a:off x="304800" y="642651"/>
            <a:ext cx="8594725" cy="1587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001838" y="609600"/>
            <a:ext cx="5597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2060"/>
                </a:solidFill>
                <a:ea typeface="ＭＳ Ｐゴシック" pitchFamily="34" charset="-128"/>
              </a:rPr>
              <a:t>FGFR2</a:t>
            </a:r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 rearrangements </a:t>
            </a:r>
            <a:r>
              <a:rPr lang="en-US" sz="2000" b="1" dirty="0">
                <a:solidFill>
                  <a:srgbClr val="002060"/>
                </a:solidFill>
                <a:ea typeface="ＭＳ Ｐゴシック" pitchFamily="34" charset="-128"/>
              </a:rPr>
              <a:t>are frequent events in </a:t>
            </a:r>
            <a:r>
              <a:rPr lang="en-US" sz="2000" b="1" dirty="0" err="1" smtClean="0">
                <a:solidFill>
                  <a:srgbClr val="002060"/>
                </a:solidFill>
                <a:ea typeface="ＭＳ Ｐゴシック" pitchFamily="34" charset="-128"/>
              </a:rPr>
              <a:t>iCCA</a:t>
            </a:r>
            <a:endParaRPr lang="en-US" sz="2000" b="1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/>
            <a:endParaRPr lang="en-US" sz="2000" b="1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6992309" y="6554634"/>
            <a:ext cx="19230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_tradnl" sz="1200" i="1" dirty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Sia et al, </a:t>
            </a:r>
            <a:r>
              <a:rPr lang="es-ES_tradnl" sz="1200" i="1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Nat</a:t>
            </a:r>
            <a:r>
              <a:rPr lang="es-ES_tradnl" sz="1200" i="1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</a:t>
            </a:r>
            <a:r>
              <a:rPr lang="es-ES_tradnl" sz="1200" i="1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Commun</a:t>
            </a:r>
            <a:r>
              <a:rPr lang="es-ES_tradnl" sz="1200" i="1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2015</a:t>
            </a:r>
            <a:endParaRPr lang="en-US" sz="1200" i="1" dirty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1257300" y="609600"/>
            <a:ext cx="662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Integrative analysis with iCCA molecular classification</a:t>
            </a: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457200" y="-762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ea typeface="+mj-ea"/>
              </a:rPr>
              <a:t>Landscape of genomic aberrations in </a:t>
            </a:r>
            <a:r>
              <a:rPr lang="en-US" sz="3600" b="1" dirty="0" err="1" smtClean="0">
                <a:solidFill>
                  <a:srgbClr val="C00000"/>
                </a:solidFill>
                <a:ea typeface="+mj-ea"/>
              </a:rPr>
              <a:t>iCCA</a:t>
            </a:r>
            <a:endParaRPr lang="en-US" sz="3600" b="1" dirty="0">
              <a:solidFill>
                <a:srgbClr val="C00000"/>
              </a:solidFill>
              <a:ea typeface="+mj-ea"/>
            </a:endParaRPr>
          </a:p>
        </p:txBody>
      </p:sp>
      <p:cxnSp>
        <p:nvCxnSpPr>
          <p:cNvPr id="48" name="Straight Connector 7"/>
          <p:cNvCxnSpPr/>
          <p:nvPr/>
        </p:nvCxnSpPr>
        <p:spPr>
          <a:xfrm>
            <a:off x="304800" y="642651"/>
            <a:ext cx="8594725" cy="1587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/>
          <a:srcRect l="15238" t="26667" r="36667" b="38611"/>
          <a:stretch>
            <a:fillRect/>
          </a:stretch>
        </p:blipFill>
        <p:spPr bwMode="auto">
          <a:xfrm>
            <a:off x="2057400" y="2057401"/>
            <a:ext cx="58674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50"/>
          <p:cNvSpPr/>
          <p:nvPr/>
        </p:nvSpPr>
        <p:spPr>
          <a:xfrm>
            <a:off x="7894182" y="1600200"/>
            <a:ext cx="109868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257800"/>
            <a:ext cx="1007044" cy="12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5275052"/>
            <a:ext cx="979899" cy="119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105460" y="2021900"/>
            <a:ext cx="1973145" cy="29787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sz="1100" b="1" dirty="0" smtClean="0"/>
              <a:t>ICC Classification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sz="1000" dirty="0" smtClean="0"/>
              <a:t>NMF subgroups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sz="1000" i="1" dirty="0" smtClean="0"/>
              <a:t>FGFR2-PPHLN1</a:t>
            </a:r>
            <a:r>
              <a:rPr lang="en-US" sz="1000" dirty="0" smtClean="0"/>
              <a:t> fusion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sz="1000" i="1" dirty="0" smtClean="0"/>
              <a:t>FGFR2-BICC1</a:t>
            </a:r>
            <a:r>
              <a:rPr lang="en-US" sz="1000" dirty="0" smtClean="0"/>
              <a:t> fusion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sz="1000" i="1" dirty="0" smtClean="0"/>
              <a:t>FGFR2 </a:t>
            </a:r>
            <a:r>
              <a:rPr lang="en-US" sz="1000" dirty="0" smtClean="0"/>
              <a:t>fusion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sz="1000" i="1" dirty="0" smtClean="0"/>
              <a:t>KRAS </a:t>
            </a:r>
            <a:r>
              <a:rPr lang="en-US" sz="1000" dirty="0" smtClean="0"/>
              <a:t>mutation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sz="1000" dirty="0" smtClean="0"/>
              <a:t>IDH1 mutation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sz="1000" i="1" dirty="0" smtClean="0"/>
              <a:t>IDH2 </a:t>
            </a:r>
            <a:r>
              <a:rPr lang="en-US" sz="1000" dirty="0" smtClean="0"/>
              <a:t>mutation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sz="1000" i="1" dirty="0" smtClean="0"/>
              <a:t>BRAF  </a:t>
            </a:r>
            <a:r>
              <a:rPr lang="en-US" sz="1000" dirty="0" smtClean="0"/>
              <a:t>mutation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sz="1000" i="1" dirty="0" smtClean="0"/>
              <a:t>ARAF</a:t>
            </a:r>
            <a:r>
              <a:rPr lang="en-US" sz="1000" dirty="0" smtClean="0"/>
              <a:t> mutation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sz="1000" i="1" dirty="0" smtClean="0"/>
              <a:t>EGFR</a:t>
            </a:r>
            <a:r>
              <a:rPr lang="en-US" sz="1000" dirty="0" smtClean="0"/>
              <a:t> mutation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sz="1000" dirty="0" smtClean="0"/>
              <a:t>HLA 11q13 (</a:t>
            </a:r>
            <a:r>
              <a:rPr lang="en-US" sz="1000" i="1" dirty="0" smtClean="0"/>
              <a:t>CCND1, FGF19</a:t>
            </a:r>
            <a:r>
              <a:rPr lang="en-US" sz="1000" dirty="0" smtClean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57400" y="1620330"/>
            <a:ext cx="3733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Proliferation</a:t>
            </a:r>
          </a:p>
          <a:p>
            <a:pPr algn="ctr"/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subclass</a:t>
            </a:r>
            <a:endParaRPr lang="en-US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53316" y="1620330"/>
            <a:ext cx="3733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Inflammation</a:t>
            </a:r>
          </a:p>
          <a:p>
            <a:pPr algn="ctr"/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subclass</a:t>
            </a:r>
            <a:endParaRPr lang="en-US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7"/>
          <p:cNvGrpSpPr/>
          <p:nvPr/>
        </p:nvGrpSpPr>
        <p:grpSpPr>
          <a:xfrm>
            <a:off x="2080457" y="2485647"/>
            <a:ext cx="6675295" cy="276999"/>
            <a:chOff x="2080457" y="2529537"/>
            <a:chExt cx="6675295" cy="276999"/>
          </a:xfrm>
        </p:grpSpPr>
        <p:sp>
          <p:nvSpPr>
            <p:cNvPr id="59" name="TextBox 58"/>
            <p:cNvSpPr txBox="1"/>
            <p:nvPr/>
          </p:nvSpPr>
          <p:spPr>
            <a:xfrm>
              <a:off x="7875618" y="2529537"/>
              <a:ext cx="88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16</a:t>
              </a:r>
              <a:r>
                <a:rPr lang="en-US" sz="1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%</a:t>
              </a:r>
              <a:endParaRPr lang="en-US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080457" y="2576904"/>
              <a:ext cx="6247924" cy="1920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60"/>
          <p:cNvGrpSpPr/>
          <p:nvPr/>
        </p:nvGrpSpPr>
        <p:grpSpPr>
          <a:xfrm>
            <a:off x="2084286" y="2724779"/>
            <a:ext cx="6671644" cy="276999"/>
            <a:chOff x="2084286" y="2739409"/>
            <a:chExt cx="6671644" cy="276999"/>
          </a:xfrm>
        </p:grpSpPr>
        <p:sp>
          <p:nvSpPr>
            <p:cNvPr id="62" name="TextBox 61"/>
            <p:cNvSpPr txBox="1"/>
            <p:nvPr/>
          </p:nvSpPr>
          <p:spPr>
            <a:xfrm>
              <a:off x="7891730" y="2739409"/>
              <a:ext cx="864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38%</a:t>
              </a:r>
              <a:endParaRPr lang="en-US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084286" y="2781630"/>
              <a:ext cx="6244731" cy="19017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63"/>
          <p:cNvGrpSpPr/>
          <p:nvPr/>
        </p:nvGrpSpPr>
        <p:grpSpPr>
          <a:xfrm>
            <a:off x="2084615" y="2957170"/>
            <a:ext cx="6958956" cy="261610"/>
            <a:chOff x="2084615" y="2971800"/>
            <a:chExt cx="6958956" cy="261610"/>
          </a:xfrm>
        </p:grpSpPr>
        <p:sp>
          <p:nvSpPr>
            <p:cNvPr id="65" name="TextBox 64"/>
            <p:cNvSpPr txBox="1"/>
            <p:nvPr/>
          </p:nvSpPr>
          <p:spPr>
            <a:xfrm>
              <a:off x="8186831" y="2971800"/>
              <a:ext cx="8567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45%</a:t>
              </a:r>
              <a:endParaRPr lang="en-US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084615" y="3001060"/>
              <a:ext cx="6629400" cy="1920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2082395" y="3168090"/>
            <a:ext cx="6951650" cy="273976"/>
            <a:chOff x="2082395" y="3212714"/>
            <a:chExt cx="6951650" cy="216286"/>
          </a:xfrm>
        </p:grpSpPr>
        <p:sp>
          <p:nvSpPr>
            <p:cNvPr id="68" name="TextBox 67"/>
            <p:cNvSpPr txBox="1"/>
            <p:nvPr/>
          </p:nvSpPr>
          <p:spPr>
            <a:xfrm>
              <a:off x="8185122" y="3212714"/>
              <a:ext cx="848923" cy="206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10%</a:t>
              </a:r>
              <a:endParaRPr lang="en-US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082395" y="3254655"/>
              <a:ext cx="6629400" cy="17434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69"/>
          <p:cNvGrpSpPr/>
          <p:nvPr/>
        </p:nvGrpSpPr>
        <p:grpSpPr>
          <a:xfrm>
            <a:off x="2082395" y="3443127"/>
            <a:ext cx="7018702" cy="497497"/>
            <a:chOff x="2082395" y="3467470"/>
            <a:chExt cx="7018702" cy="423020"/>
          </a:xfrm>
        </p:grpSpPr>
        <p:grpSp>
          <p:nvGrpSpPr>
            <p:cNvPr id="8" name="Group 70"/>
            <p:cNvGrpSpPr/>
            <p:nvPr/>
          </p:nvGrpSpPr>
          <p:grpSpPr>
            <a:xfrm>
              <a:off x="2082395" y="3467470"/>
              <a:ext cx="6947306" cy="376759"/>
              <a:chOff x="2082395" y="3452950"/>
              <a:chExt cx="6947306" cy="174469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8179746" y="3452950"/>
                <a:ext cx="849955" cy="103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10%</a:t>
                </a:r>
                <a:endParaRPr lang="en-US" sz="11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082395" y="3461596"/>
                <a:ext cx="6629400" cy="16582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8251143" y="3668043"/>
              <a:ext cx="849954" cy="222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7%</a:t>
              </a:r>
              <a:endParaRPr lang="en-US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74"/>
          <p:cNvGrpSpPr/>
          <p:nvPr/>
        </p:nvGrpSpPr>
        <p:grpSpPr>
          <a:xfrm>
            <a:off x="2082395" y="3912050"/>
            <a:ext cx="7035955" cy="261610"/>
            <a:chOff x="2082395" y="3885705"/>
            <a:chExt cx="7035955" cy="261610"/>
          </a:xfrm>
        </p:grpSpPr>
        <p:sp>
          <p:nvSpPr>
            <p:cNvPr id="76" name="TextBox 75"/>
            <p:cNvSpPr txBox="1"/>
            <p:nvPr/>
          </p:nvSpPr>
          <p:spPr>
            <a:xfrm>
              <a:off x="8254484" y="3885705"/>
              <a:ext cx="8638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4%</a:t>
              </a:r>
              <a:endParaRPr lang="en-US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082395" y="3924835"/>
              <a:ext cx="6629400" cy="1920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0" name="Group 77"/>
          <p:cNvGrpSpPr/>
          <p:nvPr/>
        </p:nvGrpSpPr>
        <p:grpSpPr>
          <a:xfrm>
            <a:off x="2082395" y="4396855"/>
            <a:ext cx="7040029" cy="261610"/>
            <a:chOff x="2082395" y="4404170"/>
            <a:chExt cx="7040029" cy="261610"/>
          </a:xfrm>
        </p:grpSpPr>
        <p:sp>
          <p:nvSpPr>
            <p:cNvPr id="79" name="TextBox 78"/>
            <p:cNvSpPr txBox="1"/>
            <p:nvPr/>
          </p:nvSpPr>
          <p:spPr>
            <a:xfrm>
              <a:off x="8262399" y="4404170"/>
              <a:ext cx="8600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2%</a:t>
              </a:r>
              <a:endParaRPr lang="en-US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082395" y="4420388"/>
              <a:ext cx="6629400" cy="1993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Group 80"/>
          <p:cNvGrpSpPr/>
          <p:nvPr/>
        </p:nvGrpSpPr>
        <p:grpSpPr>
          <a:xfrm>
            <a:off x="2082395" y="4147830"/>
            <a:ext cx="7012281" cy="276999"/>
            <a:chOff x="2082395" y="4147830"/>
            <a:chExt cx="7012281" cy="276999"/>
          </a:xfrm>
        </p:grpSpPr>
        <p:sp>
          <p:nvSpPr>
            <p:cNvPr id="82" name="Rectangle 81"/>
            <p:cNvSpPr/>
            <p:nvPr/>
          </p:nvSpPr>
          <p:spPr>
            <a:xfrm>
              <a:off x="2082395" y="4185390"/>
              <a:ext cx="6629400" cy="1920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230810" y="4147830"/>
              <a:ext cx="863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11%</a:t>
              </a:r>
              <a:endParaRPr lang="en-US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83"/>
          <p:cNvGrpSpPr/>
          <p:nvPr/>
        </p:nvGrpSpPr>
        <p:grpSpPr>
          <a:xfrm>
            <a:off x="2086660" y="4611203"/>
            <a:ext cx="7054170" cy="276999"/>
            <a:chOff x="2079345" y="4642663"/>
            <a:chExt cx="7054170" cy="276999"/>
          </a:xfrm>
        </p:grpSpPr>
        <p:sp>
          <p:nvSpPr>
            <p:cNvPr id="85" name="Rectangle 84"/>
            <p:cNvSpPr/>
            <p:nvPr/>
          </p:nvSpPr>
          <p:spPr>
            <a:xfrm>
              <a:off x="2079345" y="4665880"/>
              <a:ext cx="6629400" cy="1993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273490" y="4642663"/>
              <a:ext cx="860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4%</a:t>
              </a:r>
              <a:endParaRPr lang="en-US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7" name="Straight Connector 86"/>
          <p:cNvCxnSpPr/>
          <p:nvPr/>
        </p:nvCxnSpPr>
        <p:spPr>
          <a:xfrm flipH="1">
            <a:off x="2072640" y="2024330"/>
            <a:ext cx="4023360" cy="0"/>
          </a:xfrm>
          <a:prstGeom prst="line">
            <a:avLst/>
          </a:prstGeom>
          <a:ln w="190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6129070" y="2024330"/>
            <a:ext cx="1737360" cy="0"/>
          </a:xfrm>
          <a:prstGeom prst="line">
            <a:avLst/>
          </a:prstGeom>
          <a:ln w="190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852351" y="205392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n=114</a:t>
            </a:r>
            <a:endParaRPr lang="en-US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89"/>
          <p:cNvGrpSpPr/>
          <p:nvPr/>
        </p:nvGrpSpPr>
        <p:grpSpPr>
          <a:xfrm>
            <a:off x="8072876" y="4978607"/>
            <a:ext cx="930706" cy="430887"/>
            <a:chOff x="8072876" y="4978607"/>
            <a:chExt cx="930706" cy="430887"/>
          </a:xfrm>
        </p:grpSpPr>
        <p:sp>
          <p:nvSpPr>
            <p:cNvPr id="91" name="TextBox 90"/>
            <p:cNvSpPr txBox="1"/>
            <p:nvPr/>
          </p:nvSpPr>
          <p:spPr>
            <a:xfrm>
              <a:off x="8072876" y="4978607"/>
              <a:ext cx="930706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69% </a:t>
              </a:r>
            </a:p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(79/114)</a:t>
              </a:r>
              <a:endParaRPr lang="en-US" sz="1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8195096" y="4994696"/>
              <a:ext cx="6858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6992309" y="6554634"/>
            <a:ext cx="19230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_tradnl" sz="1200" i="1" dirty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Sia et al, </a:t>
            </a:r>
            <a:r>
              <a:rPr lang="es-ES_tradnl" sz="1200" i="1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Nat</a:t>
            </a:r>
            <a:r>
              <a:rPr lang="es-ES_tradnl" sz="1200" i="1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</a:t>
            </a:r>
            <a:r>
              <a:rPr lang="es-ES_tradnl" sz="1200" i="1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Commun</a:t>
            </a:r>
            <a:r>
              <a:rPr lang="es-ES_tradnl" sz="1200" i="1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2015</a:t>
            </a:r>
            <a:endParaRPr lang="en-US" sz="1200" i="1" dirty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4650" y="1137821"/>
            <a:ext cx="83121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alibri" pitchFamily="34" charset="0"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A novel tyrosine kinase fusion gene, </a:t>
            </a:r>
            <a:r>
              <a:rPr lang="en-US" sz="1600" i="1" dirty="0">
                <a:solidFill>
                  <a:srgbClr val="002060"/>
                </a:solidFill>
              </a:rPr>
              <a:t>FGFR2</a:t>
            </a:r>
            <a:r>
              <a:rPr lang="en-US" sz="1600" dirty="0">
                <a:solidFill>
                  <a:srgbClr val="002060"/>
                </a:solidFill>
              </a:rPr>
              <a:t>-</a:t>
            </a:r>
            <a:r>
              <a:rPr lang="en-US" sz="1600" i="1" dirty="0">
                <a:solidFill>
                  <a:srgbClr val="002060"/>
                </a:solidFill>
              </a:rPr>
              <a:t>PPHLN1,</a:t>
            </a:r>
            <a:r>
              <a:rPr lang="en-US" sz="1600" dirty="0">
                <a:solidFill>
                  <a:srgbClr val="002060"/>
                </a:solidFill>
              </a:rPr>
              <a:t> has been discovered in 16% of </a:t>
            </a:r>
            <a:r>
              <a:rPr lang="en-US" sz="1600" dirty="0" smtClean="0">
                <a:solidFill>
                  <a:srgbClr val="002060"/>
                </a:solidFill>
              </a:rPr>
              <a:t>iCCA </a:t>
            </a:r>
            <a:r>
              <a:rPr lang="en-US" sz="1600" dirty="0">
                <a:solidFill>
                  <a:srgbClr val="002060"/>
                </a:solidFill>
              </a:rPr>
              <a:t>cases by next-generation sequencing. </a:t>
            </a:r>
            <a:r>
              <a:rPr lang="en-US" sz="1600" dirty="0" smtClean="0">
                <a:solidFill>
                  <a:srgbClr val="002060"/>
                </a:solidFill>
              </a:rPr>
              <a:t>At the same time, similar FGFR2 fusions with different partners have been reported in iCCA.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en-US" sz="16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endParaRPr lang="en-US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n-US" sz="1600" dirty="0" smtClean="0">
                <a:solidFill>
                  <a:srgbClr val="002060"/>
                </a:solidFill>
              </a:rPr>
              <a:t>Oncogenic potential of the FGFR2 fusions relies on the constitutive phosphorylation  of the tyrosine kinase involved in the fusion event and activation of downstream pathway.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en-US" sz="16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 startAt="2"/>
            </a:pPr>
            <a:endParaRPr lang="en-US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n-US" sz="1600" dirty="0" smtClean="0">
                <a:solidFill>
                  <a:srgbClr val="002060"/>
                </a:solidFill>
              </a:rPr>
              <a:t>NIH3T3 </a:t>
            </a:r>
            <a:r>
              <a:rPr lang="en-US" sz="1600" dirty="0">
                <a:solidFill>
                  <a:srgbClr val="002060"/>
                </a:solidFill>
              </a:rPr>
              <a:t>embryonic fibroblast cells expressing </a:t>
            </a:r>
            <a:r>
              <a:rPr lang="en-US" sz="1600" i="1" dirty="0">
                <a:solidFill>
                  <a:srgbClr val="002060"/>
                </a:solidFill>
              </a:rPr>
              <a:t>FGFR2-PPHLN1</a:t>
            </a:r>
            <a:r>
              <a:rPr lang="en-US" sz="1600" dirty="0">
                <a:solidFill>
                  <a:srgbClr val="002060"/>
                </a:solidFill>
              </a:rPr>
              <a:t> showed </a:t>
            </a:r>
            <a:r>
              <a:rPr lang="en-US" sz="1600" dirty="0" smtClean="0">
                <a:solidFill>
                  <a:srgbClr val="002060"/>
                </a:solidFill>
              </a:rPr>
              <a:t>transforming capability, </a:t>
            </a:r>
            <a:r>
              <a:rPr lang="en-US" sz="1600" dirty="0">
                <a:solidFill>
                  <a:srgbClr val="002060"/>
                </a:solidFill>
              </a:rPr>
              <a:t>which was completely suppressed by the addition of the selective FGFR2 inhibitor BGJ398 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en-US" sz="16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 startAt="2"/>
            </a:pPr>
            <a:endParaRPr lang="en-US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n-US" sz="1600" dirty="0" smtClean="0">
                <a:solidFill>
                  <a:srgbClr val="002060"/>
                </a:solidFill>
              </a:rPr>
              <a:t>iCCA </a:t>
            </a:r>
            <a:r>
              <a:rPr lang="en-US" sz="1600" dirty="0">
                <a:solidFill>
                  <a:srgbClr val="002060"/>
                </a:solidFill>
              </a:rPr>
              <a:t>cell lines engineered to over-express the fusion protein FGFR2-PPHLN1 show more aggressive phenotype </a:t>
            </a:r>
            <a:r>
              <a:rPr lang="en-US" sz="1600" i="1" dirty="0">
                <a:solidFill>
                  <a:srgbClr val="002060"/>
                </a:solidFill>
              </a:rPr>
              <a:t>in vitro </a:t>
            </a:r>
            <a:r>
              <a:rPr lang="en-US" sz="1600" dirty="0">
                <a:solidFill>
                  <a:srgbClr val="002060"/>
                </a:solidFill>
              </a:rPr>
              <a:t>that can be successfully inhibited by specific FGFR2 </a:t>
            </a:r>
            <a:r>
              <a:rPr lang="en-US" sz="1600" dirty="0" smtClean="0">
                <a:solidFill>
                  <a:srgbClr val="002060"/>
                </a:solidFill>
              </a:rPr>
              <a:t>inhibitors.</a:t>
            </a:r>
          </a:p>
          <a:p>
            <a:pPr marL="342900" indent="-342900" algn="just">
              <a:buFont typeface="Calibri" pitchFamily="34" charset="0"/>
              <a:buAutoNum type="arabicPeriod" startAt="2"/>
            </a:pPr>
            <a:endParaRPr lang="en-US" sz="16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Calibri" pitchFamily="34" charset="0"/>
              <a:buAutoNum type="arabicPeriod" startAt="2"/>
            </a:pPr>
            <a:endParaRPr lang="en-US" sz="16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Calibri" pitchFamily="34" charset="0"/>
              <a:buAutoNum type="arabicPeriod" startAt="2"/>
            </a:pP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Integrative </a:t>
            </a:r>
            <a:r>
              <a:rPr lang="en-US" sz="1600" dirty="0">
                <a:solidFill>
                  <a:srgbClr val="002060"/>
                </a:solidFill>
                <a:cs typeface="Arial" pitchFamily="34" charset="0"/>
              </a:rPr>
              <a:t>analysis with our previously published iCCA molecular subclasses revealed that </a:t>
            </a:r>
            <a:r>
              <a:rPr lang="en-US" sz="1600" b="1" dirty="0">
                <a:solidFill>
                  <a:srgbClr val="002060"/>
                </a:solidFill>
                <a:cs typeface="Arial" pitchFamily="34" charset="0"/>
              </a:rPr>
              <a:t>~70%</a:t>
            </a:r>
            <a:r>
              <a:rPr lang="en-US" sz="16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cs typeface="Arial" pitchFamily="34" charset="0"/>
              </a:rPr>
              <a:t>of patients harbor targetable molecular alterations </a:t>
            </a:r>
            <a:r>
              <a:rPr lang="en-US" sz="1600" dirty="0">
                <a:solidFill>
                  <a:srgbClr val="002060"/>
                </a:solidFill>
                <a:cs typeface="Arial" pitchFamily="34" charset="0"/>
              </a:rPr>
              <a:t>(e.g. </a:t>
            </a:r>
            <a:r>
              <a:rPr lang="en-US" sz="1600" i="1" dirty="0">
                <a:solidFill>
                  <a:srgbClr val="002060"/>
                </a:solidFill>
                <a:cs typeface="Arial" pitchFamily="34" charset="0"/>
              </a:rPr>
              <a:t>FGFR2</a:t>
            </a:r>
            <a:r>
              <a:rPr lang="en-US" sz="1600" dirty="0">
                <a:solidFill>
                  <a:srgbClr val="002060"/>
                </a:solidFill>
                <a:cs typeface="Arial" pitchFamily="34" charset="0"/>
              </a:rPr>
              <a:t> rearrangements, </a:t>
            </a:r>
            <a:r>
              <a:rPr lang="en-US" sz="1600" i="1" dirty="0">
                <a:solidFill>
                  <a:srgbClr val="002060"/>
                </a:solidFill>
                <a:cs typeface="Arial" pitchFamily="34" charset="0"/>
              </a:rPr>
              <a:t>KRAS/BRAF/EGFR/IDH</a:t>
            </a:r>
            <a:r>
              <a:rPr lang="en-US" sz="1600" dirty="0">
                <a:solidFill>
                  <a:srgbClr val="002060"/>
                </a:solidFill>
                <a:cs typeface="Arial" pitchFamily="34" charset="0"/>
              </a:rPr>
              <a:t> mutations) and more likely may respond to targeted molecular therapies.</a:t>
            </a:r>
            <a:endParaRPr lang="es-ES" sz="1400" dirty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-762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  <a:ea typeface="+mj-ea"/>
              </a:rPr>
              <a:t>Conclusions</a:t>
            </a:r>
            <a:endParaRPr lang="en-US" sz="4000" b="1" dirty="0">
              <a:solidFill>
                <a:srgbClr val="C00000"/>
              </a:solidFill>
              <a:ea typeface="+mj-ea"/>
            </a:endParaRPr>
          </a:p>
        </p:txBody>
      </p:sp>
      <p:cxnSp>
        <p:nvCxnSpPr>
          <p:cNvPr id="6" name="Straight Connector 7"/>
          <p:cNvCxnSpPr/>
          <p:nvPr/>
        </p:nvCxnSpPr>
        <p:spPr>
          <a:xfrm>
            <a:off x="304800" y="642651"/>
            <a:ext cx="8594725" cy="1587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46500" y="683170"/>
            <a:ext cx="1711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Background</a:t>
            </a:r>
            <a:endParaRPr lang="en-US" sz="2000" b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87363" y="-762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a typeface="+mj-ea"/>
              </a:rPr>
              <a:t>Intrahepatic Cholangiocarcinoma</a:t>
            </a:r>
            <a:endParaRPr lang="en-US" sz="4000" b="1" dirty="0">
              <a:solidFill>
                <a:srgbClr val="C00000"/>
              </a:solidFill>
              <a:ea typeface="+mj-ea"/>
            </a:endParaRPr>
          </a:p>
        </p:txBody>
      </p:sp>
      <p:cxnSp>
        <p:nvCxnSpPr>
          <p:cNvPr id="6" name="Straight Connector 7"/>
          <p:cNvCxnSpPr/>
          <p:nvPr/>
        </p:nvCxnSpPr>
        <p:spPr>
          <a:xfrm>
            <a:off x="304800" y="673703"/>
            <a:ext cx="8594725" cy="1587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2757488" y="5248870"/>
            <a:ext cx="6143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spcBef>
                <a:spcPct val="50000"/>
              </a:spcBef>
              <a:buFontTx/>
              <a:buChar char="•"/>
            </a:pPr>
            <a:r>
              <a:rPr lang="en-GB" dirty="0">
                <a:solidFill>
                  <a:srgbClr val="002060"/>
                </a:solidFill>
              </a:rPr>
              <a:t>At more advanced stages, chemotherapy regimens are considered standard of practice </a:t>
            </a:r>
            <a:r>
              <a:rPr lang="en-US" dirty="0">
                <a:solidFill>
                  <a:srgbClr val="002060"/>
                </a:solidFill>
              </a:rPr>
              <a:t>(i.e. </a:t>
            </a:r>
            <a:r>
              <a:rPr lang="en-US" dirty="0" err="1">
                <a:solidFill>
                  <a:srgbClr val="002060"/>
                </a:solidFill>
              </a:rPr>
              <a:t>cisplatin</a:t>
            </a:r>
            <a:r>
              <a:rPr lang="en-US" dirty="0">
                <a:solidFill>
                  <a:srgbClr val="002060"/>
                </a:solidFill>
              </a:rPr>
              <a:t> plus </a:t>
            </a:r>
            <a:r>
              <a:rPr lang="en-US" dirty="0" err="1">
                <a:solidFill>
                  <a:srgbClr val="002060"/>
                </a:solidFill>
              </a:rPr>
              <a:t>gemcitabine</a:t>
            </a:r>
            <a:r>
              <a:rPr lang="en-US" dirty="0">
                <a:solidFill>
                  <a:srgbClr val="002060"/>
                </a:solidFill>
              </a:rPr>
              <a:t>) </a:t>
            </a:r>
            <a:r>
              <a:rPr lang="en-US" dirty="0">
                <a:solidFill>
                  <a:srgbClr val="002060"/>
                </a:solidFill>
                <a:ea typeface="ＭＳ Ｐゴシック" pitchFamily="34" charset="-128"/>
              </a:rPr>
              <a:t>(</a:t>
            </a:r>
            <a:r>
              <a:rPr lang="en-US" sz="1400" i="1" dirty="0">
                <a:solidFill>
                  <a:srgbClr val="002060"/>
                </a:solidFill>
                <a:ea typeface="ＭＳ Ｐゴシック" pitchFamily="34" charset="-128"/>
              </a:rPr>
              <a:t>Valle et al. NEJM 2010</a:t>
            </a:r>
            <a:r>
              <a:rPr lang="en-US" dirty="0">
                <a:solidFill>
                  <a:srgbClr val="002060"/>
                </a:solidFill>
                <a:ea typeface="ＭＳ Ｐゴシック" pitchFamily="34" charset="-128"/>
              </a:rPr>
              <a:t>).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751138" y="4114800"/>
            <a:ext cx="6143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spcBef>
                <a:spcPct val="50000"/>
              </a:spcBef>
              <a:buFontTx/>
              <a:buChar char="•"/>
            </a:pPr>
            <a:r>
              <a:rPr lang="en-GB" dirty="0">
                <a:solidFill>
                  <a:srgbClr val="002060"/>
                </a:solidFill>
              </a:rPr>
              <a:t>Typically, </a:t>
            </a:r>
            <a:r>
              <a:rPr lang="en-GB" dirty="0" err="1" smtClean="0">
                <a:solidFill>
                  <a:srgbClr val="002060"/>
                </a:solidFill>
              </a:rPr>
              <a:t>iCCA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has poor prognosis, being resection the main treatment option in 30-40% of cases (</a:t>
            </a:r>
            <a:r>
              <a:rPr lang="en-GB" sz="1400" i="1" dirty="0">
                <a:solidFill>
                  <a:srgbClr val="002060"/>
                </a:solidFill>
                <a:ea typeface="ＭＳ Ｐゴシック" pitchFamily="34" charset="-128"/>
              </a:rPr>
              <a:t>ILCA guidelines, J </a:t>
            </a:r>
            <a:r>
              <a:rPr lang="en-GB" sz="1400" i="1" dirty="0" err="1">
                <a:solidFill>
                  <a:srgbClr val="002060"/>
                </a:solidFill>
                <a:ea typeface="ＭＳ Ｐゴシック" pitchFamily="34" charset="-128"/>
              </a:rPr>
              <a:t>Hepatol</a:t>
            </a:r>
            <a:r>
              <a:rPr lang="en-GB" sz="1400" i="1" dirty="0">
                <a:solidFill>
                  <a:srgbClr val="002060"/>
                </a:solidFill>
                <a:ea typeface="ＭＳ Ｐゴシック" pitchFamily="34" charset="-128"/>
              </a:rPr>
              <a:t> 2014</a:t>
            </a:r>
            <a:r>
              <a:rPr lang="en-GB" dirty="0">
                <a:solidFill>
                  <a:srgbClr val="002060"/>
                </a:solidFill>
              </a:rPr>
              <a:t>). </a:t>
            </a:r>
          </a:p>
        </p:txBody>
      </p:sp>
      <p:sp>
        <p:nvSpPr>
          <p:cNvPr id="9" name="Rectangle 55"/>
          <p:cNvSpPr>
            <a:spLocks noChangeArrowheads="1"/>
          </p:cNvSpPr>
          <p:nvPr/>
        </p:nvSpPr>
        <p:spPr bwMode="auto">
          <a:xfrm>
            <a:off x="455613" y="2122488"/>
            <a:ext cx="28860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ＭＳ Ｐゴシック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" y="1598612"/>
            <a:ext cx="8839200" cy="2220318"/>
            <a:chOff x="76200" y="1598612"/>
            <a:chExt cx="8839200" cy="222031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771700" y="1676400"/>
              <a:ext cx="61437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6700" algn="just">
                <a:buFontTx/>
                <a:buChar char="•"/>
              </a:pPr>
              <a:r>
                <a:rPr lang="en-US" dirty="0" err="1" smtClean="0">
                  <a:solidFill>
                    <a:srgbClr val="002060"/>
                  </a:solidFill>
                  <a:ea typeface="ＭＳ Ｐゴシック" pitchFamily="34" charset="-128"/>
                </a:rPr>
                <a:t>Intrahepatic</a:t>
              </a:r>
              <a:r>
                <a:rPr lang="en-US" dirty="0" smtClean="0">
                  <a:solidFill>
                    <a:srgbClr val="002060"/>
                  </a:solidFill>
                  <a:ea typeface="ＭＳ Ｐゴシック" pitchFamily="34" charset="-128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ea typeface="ＭＳ Ｐゴシック" pitchFamily="34" charset="-128"/>
                </a:rPr>
                <a:t>Cholangiocarcinoma</a:t>
              </a:r>
              <a:r>
                <a:rPr lang="en-US" dirty="0" smtClean="0">
                  <a:solidFill>
                    <a:srgbClr val="002060"/>
                  </a:solidFill>
                  <a:ea typeface="ＭＳ Ｐゴシック" pitchFamily="34" charset="-128"/>
                </a:rPr>
                <a:t> (</a:t>
              </a:r>
              <a:r>
                <a:rPr lang="en-US" dirty="0" err="1" smtClean="0">
                  <a:solidFill>
                    <a:srgbClr val="002060"/>
                  </a:solidFill>
                  <a:ea typeface="ＭＳ Ｐゴシック" pitchFamily="34" charset="-128"/>
                </a:rPr>
                <a:t>iCCA</a:t>
              </a:r>
              <a:r>
                <a:rPr lang="en-US" dirty="0" smtClean="0">
                  <a:solidFill>
                    <a:srgbClr val="002060"/>
                  </a:solidFill>
                  <a:ea typeface="ＭＳ Ｐゴシック" pitchFamily="34" charset="-128"/>
                </a:rPr>
                <a:t>) is the second most common liver cancer, accounting for less than 5% of all gastrointestinal tumors (</a:t>
              </a:r>
              <a:r>
                <a:rPr lang="en-US" sz="1400" i="1" dirty="0" err="1" smtClean="0">
                  <a:solidFill>
                    <a:srgbClr val="002060"/>
                  </a:solidFill>
                  <a:ea typeface="ＭＳ Ｐゴシック" pitchFamily="34" charset="-128"/>
                </a:rPr>
                <a:t>Rizvi</a:t>
              </a:r>
              <a:r>
                <a:rPr lang="en-US" sz="1400" i="1" dirty="0" smtClean="0">
                  <a:solidFill>
                    <a:srgbClr val="002060"/>
                  </a:solidFill>
                  <a:ea typeface="ＭＳ Ｐゴシック" pitchFamily="34" charset="-128"/>
                </a:rPr>
                <a:t> and Gores, Gastroenterology 2013</a:t>
              </a:r>
              <a:r>
                <a:rPr lang="en-US" dirty="0" smtClean="0">
                  <a:solidFill>
                    <a:srgbClr val="002060"/>
                  </a:solidFill>
                  <a:ea typeface="ＭＳ Ｐゴシック" pitchFamily="34" charset="-128"/>
                </a:rPr>
                <a:t>). </a:t>
              </a:r>
              <a:endParaRPr lang="en-US" dirty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6200" y="1598612"/>
              <a:ext cx="8825123" cy="2220318"/>
              <a:chOff x="76200" y="1598612"/>
              <a:chExt cx="8825123" cy="2220318"/>
            </a:xfrm>
          </p:grpSpPr>
          <p:sp>
            <p:nvSpPr>
              <p:cNvPr id="13" name="Text Box 19"/>
              <p:cNvSpPr txBox="1">
                <a:spLocks noChangeArrowheads="1"/>
              </p:cNvSpPr>
              <p:nvPr/>
            </p:nvSpPr>
            <p:spPr bwMode="auto">
              <a:xfrm>
                <a:off x="2757622" y="2895600"/>
                <a:ext cx="6143701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66700" indent="-266700" algn="just">
                  <a:spcBef>
                    <a:spcPct val="50000"/>
                  </a:spcBef>
                  <a:buFontTx/>
                  <a:buChar char="•"/>
                </a:pPr>
                <a:r>
                  <a:rPr lang="en-US" dirty="0" smtClean="0">
                    <a:solidFill>
                      <a:srgbClr val="002060"/>
                    </a:solidFill>
                    <a:ea typeface="ＭＳ Ｐゴシック" pitchFamily="34" charset="-128"/>
                  </a:rPr>
                  <a:t>iCCA arises </a:t>
                </a:r>
                <a:r>
                  <a:rPr lang="en-US" dirty="0">
                    <a:solidFill>
                      <a:srgbClr val="002060"/>
                    </a:solidFill>
                    <a:ea typeface="ＭＳ Ｐゴシック" pitchFamily="34" charset="-128"/>
                  </a:rPr>
                  <a:t>from the small bile ducts within the </a:t>
                </a:r>
                <a:r>
                  <a:rPr lang="en-US" dirty="0" smtClean="0">
                    <a:solidFill>
                      <a:srgbClr val="002060"/>
                    </a:solidFill>
                    <a:ea typeface="ＭＳ Ｐゴシック" pitchFamily="34" charset="-128"/>
                  </a:rPr>
                  <a:t>liver </a:t>
                </a:r>
                <a:r>
                  <a:rPr lang="en-US" dirty="0">
                    <a:solidFill>
                      <a:srgbClr val="002060"/>
                    </a:solidFill>
                    <a:ea typeface="ＭＳ Ｐゴシック" pitchFamily="34" charset="-128"/>
                  </a:rPr>
                  <a:t>and forms classic mass lesions in 85% of cases (</a:t>
                </a:r>
                <a:r>
                  <a:rPr lang="en-US" sz="1400" i="1" dirty="0">
                    <a:solidFill>
                      <a:srgbClr val="002060"/>
                    </a:solidFill>
                    <a:ea typeface="ＭＳ Ｐゴシック" pitchFamily="34" charset="-128"/>
                  </a:rPr>
                  <a:t>Gores, Gastroenterology 2005</a:t>
                </a:r>
                <a:r>
                  <a:rPr lang="en-US" dirty="0">
                    <a:solidFill>
                      <a:srgbClr val="002060"/>
                    </a:solidFill>
                    <a:ea typeface="ＭＳ Ｐゴシック" pitchFamily="34" charset="-128"/>
                  </a:rPr>
                  <a:t>).</a:t>
                </a:r>
              </a:p>
            </p:txBody>
          </p:sp>
          <p:sp>
            <p:nvSpPr>
              <p:cNvPr id="14" name="Text Box 48"/>
              <p:cNvSpPr txBox="1">
                <a:spLocks noChangeArrowheads="1"/>
              </p:cNvSpPr>
              <p:nvPr/>
            </p:nvSpPr>
            <p:spPr bwMode="auto">
              <a:xfrm>
                <a:off x="296735" y="3563815"/>
                <a:ext cx="1974900" cy="134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828675">
                  <a:lnSpc>
                    <a:spcPct val="97000"/>
                  </a:lnSpc>
                  <a:buClr>
                    <a:srgbClr val="FFFFFF"/>
                  </a:buClr>
                  <a:buSzPct val="45000"/>
                  <a:buFont typeface="StarSymbol"/>
                  <a:buNone/>
                  <a:tabLst>
                    <a:tab pos="657225" algn="l"/>
                    <a:tab pos="1312863" algn="l"/>
                    <a:tab pos="1970088" algn="l"/>
                    <a:tab pos="2627313" algn="l"/>
                    <a:tab pos="3282950" algn="l"/>
                    <a:tab pos="3940175" algn="l"/>
                    <a:tab pos="4595813" algn="l"/>
                    <a:tab pos="5253038" algn="l"/>
                    <a:tab pos="5910263" algn="l"/>
                  </a:tabLst>
                </a:pPr>
                <a:r>
                  <a:rPr lang="en-US" sz="900" b="1" dirty="0" smtClean="0">
                    <a:ea typeface="ＭＳ Ｐゴシック" pitchFamily="34" charset="-128"/>
                  </a:rPr>
                  <a:t>   Rizvi and Gores, Gastroenterology 2013</a:t>
                </a:r>
                <a:endParaRPr lang="en-US" sz="900" b="1" dirty="0">
                  <a:ea typeface="ＭＳ Ｐゴシック" pitchFamily="34" charset="-128"/>
                </a:endParaRPr>
              </a:p>
            </p:txBody>
          </p:sp>
          <p:grpSp>
            <p:nvGrpSpPr>
              <p:cNvPr id="15" name="27 Grupo"/>
              <p:cNvGrpSpPr>
                <a:grpSpLocks/>
              </p:cNvGrpSpPr>
              <p:nvPr/>
            </p:nvGrpSpPr>
            <p:grpSpPr bwMode="auto">
              <a:xfrm>
                <a:off x="76200" y="1598612"/>
                <a:ext cx="2590800" cy="1906588"/>
                <a:chOff x="152400" y="1752600"/>
                <a:chExt cx="2419217" cy="1677259"/>
              </a:xfrm>
            </p:grpSpPr>
            <p:sp>
              <p:nvSpPr>
                <p:cNvPr id="16" name="Rectangle 49"/>
                <p:cNvSpPr>
                  <a:spLocks noChangeArrowheads="1"/>
                </p:cNvSpPr>
                <p:nvPr/>
              </p:nvSpPr>
              <p:spPr bwMode="auto">
                <a:xfrm>
                  <a:off x="502127" y="2428520"/>
                  <a:ext cx="669852" cy="30490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ea typeface="ＭＳ Ｐゴシック" pitchFamily="34" charset="-128"/>
                  </a:endParaRPr>
                </a:p>
              </p:txBody>
            </p:sp>
            <p:sp>
              <p:nvSpPr>
                <p:cNvPr id="17" name="Rectangle 50"/>
                <p:cNvSpPr>
                  <a:spLocks noChangeArrowheads="1"/>
                </p:cNvSpPr>
                <p:nvPr/>
              </p:nvSpPr>
              <p:spPr bwMode="auto">
                <a:xfrm>
                  <a:off x="299545" y="2809228"/>
                  <a:ext cx="535290" cy="30490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ea typeface="ＭＳ Ｐゴシック" pitchFamily="34" charset="-128"/>
                  </a:endParaRPr>
                </a:p>
              </p:txBody>
            </p:sp>
            <p:grpSp>
              <p:nvGrpSpPr>
                <p:cNvPr id="18" name="Group 25"/>
                <p:cNvGrpSpPr>
                  <a:grpSpLocks/>
                </p:cNvGrpSpPr>
                <p:nvPr/>
              </p:nvGrpSpPr>
              <p:grpSpPr bwMode="auto">
                <a:xfrm>
                  <a:off x="381000" y="1752600"/>
                  <a:ext cx="1981200" cy="1504950"/>
                  <a:chOff x="152400" y="1220574"/>
                  <a:chExt cx="3110713" cy="2407920"/>
                </a:xfrm>
              </p:grpSpPr>
              <p:pic>
                <p:nvPicPr>
                  <p:cNvPr id="20" name="Picture 22" descr="1-s2.0-S0016508513014601-gr1.jp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rcRect t="1604" b="50270"/>
                  <a:stretch>
                    <a:fillRect/>
                  </a:stretch>
                </p:blipFill>
                <p:spPr bwMode="auto">
                  <a:xfrm>
                    <a:off x="228599" y="1342494"/>
                    <a:ext cx="3034514" cy="2286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1" name="Rectangle 20"/>
                  <p:cNvSpPr/>
                  <p:nvPr/>
                </p:nvSpPr>
                <p:spPr>
                  <a:xfrm>
                    <a:off x="152380" y="1220574"/>
                    <a:ext cx="304075" cy="30466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9" name="Rectangle 55"/>
                <p:cNvSpPr>
                  <a:spLocks noChangeArrowheads="1"/>
                </p:cNvSpPr>
                <p:nvPr/>
              </p:nvSpPr>
              <p:spPr bwMode="auto">
                <a:xfrm>
                  <a:off x="152400" y="1829659"/>
                  <a:ext cx="2419217" cy="16002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ea typeface="ＭＳ Ｐゴシック" pitchFamily="34" charset="-128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58850" y="609600"/>
            <a:ext cx="7226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Novel targets for targeted therapies</a:t>
            </a:r>
            <a:endParaRPr lang="en-US" sz="2000" b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87363" y="-228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a typeface="+mj-ea"/>
              </a:rPr>
              <a:t>Intrahepatic Cholangiocarcinoma</a:t>
            </a:r>
            <a:endParaRPr lang="en-US" sz="4000" b="1" dirty="0">
              <a:solidFill>
                <a:srgbClr val="C00000"/>
              </a:solidFill>
              <a:ea typeface="+mj-ea"/>
            </a:endParaRPr>
          </a:p>
        </p:txBody>
      </p:sp>
      <p:cxnSp>
        <p:nvCxnSpPr>
          <p:cNvPr id="19" name="Straight Connector 7"/>
          <p:cNvCxnSpPr/>
          <p:nvPr/>
        </p:nvCxnSpPr>
        <p:spPr>
          <a:xfrm>
            <a:off x="304800" y="673703"/>
            <a:ext cx="8594725" cy="1587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11" y="1084762"/>
            <a:ext cx="4419189" cy="562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322528" y="6615505"/>
            <a:ext cx="1628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Moeini  et al, CCR 2015</a:t>
            </a:r>
            <a:endParaRPr lang="en-US" sz="1200" i="1" dirty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38900" y="1600200"/>
            <a:ext cx="8763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04800" y="1274326"/>
            <a:ext cx="42672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u="sng" dirty="0" smtClean="0">
                <a:solidFill>
                  <a:srgbClr val="002060"/>
                </a:solidFill>
              </a:rPr>
              <a:t>Open issues:</a:t>
            </a:r>
          </a:p>
          <a:p>
            <a:pPr algn="just"/>
            <a:endParaRPr lang="en-US" sz="1400" b="1" dirty="0">
              <a:solidFill>
                <a:srgbClr val="002060"/>
              </a:solidFill>
              <a:ea typeface="ＭＳ Ｐゴシック" charset="-128"/>
            </a:endParaRPr>
          </a:p>
          <a:p>
            <a:pPr marL="342900" indent="-342900" algn="just">
              <a:buAutoNum type="arabicParenR"/>
            </a:pPr>
            <a:r>
              <a:rPr lang="en-US" sz="1400" b="1" dirty="0" smtClean="0">
                <a:solidFill>
                  <a:srgbClr val="002060"/>
                </a:solidFill>
                <a:ea typeface="ＭＳ Ｐゴシック" charset="-128"/>
              </a:rPr>
              <a:t>Do the different </a:t>
            </a:r>
            <a:r>
              <a:rPr lang="en-US" sz="1400" b="1" i="1" dirty="0" smtClean="0">
                <a:solidFill>
                  <a:srgbClr val="002060"/>
                </a:solidFill>
                <a:ea typeface="ＭＳ Ｐゴシック" charset="-128"/>
              </a:rPr>
              <a:t>FGFR2 </a:t>
            </a:r>
            <a:r>
              <a:rPr lang="en-US" sz="1400" b="1" dirty="0" smtClean="0">
                <a:solidFill>
                  <a:srgbClr val="002060"/>
                </a:solidFill>
                <a:ea typeface="ＭＳ Ｐゴシック" charset="-128"/>
              </a:rPr>
              <a:t>fusions possess the same oncogenic potential </a:t>
            </a:r>
            <a:r>
              <a:rPr lang="en-US" sz="1400" b="1" i="1" dirty="0" smtClean="0">
                <a:solidFill>
                  <a:srgbClr val="002060"/>
                </a:solidFill>
                <a:ea typeface="ＭＳ Ｐゴシック" charset="-128"/>
              </a:rPr>
              <a:t>in vitro </a:t>
            </a:r>
            <a:r>
              <a:rPr lang="en-US" sz="1400" b="1" dirty="0" smtClean="0">
                <a:solidFill>
                  <a:srgbClr val="002060"/>
                </a:solidFill>
                <a:ea typeface="ＭＳ Ｐゴシック" charset="-128"/>
              </a:rPr>
              <a:t>and </a:t>
            </a:r>
            <a:r>
              <a:rPr lang="en-US" sz="1400" b="1" i="1" dirty="0" smtClean="0">
                <a:solidFill>
                  <a:srgbClr val="002060"/>
                </a:solidFill>
                <a:ea typeface="ＭＳ Ｐゴシック" charset="-128"/>
              </a:rPr>
              <a:t>in vivo</a:t>
            </a:r>
            <a:r>
              <a:rPr lang="en-US" sz="1400" b="1" dirty="0" smtClean="0">
                <a:solidFill>
                  <a:srgbClr val="002060"/>
                </a:solidFill>
                <a:ea typeface="ＭＳ Ｐゴシック" charset="-128"/>
              </a:rPr>
              <a:t>?</a:t>
            </a:r>
          </a:p>
          <a:p>
            <a:pPr marL="342900" indent="-342900" algn="just">
              <a:buAutoNum type="arabicParenR"/>
            </a:pPr>
            <a:endParaRPr lang="en-US" sz="1400" b="1" dirty="0" smtClean="0">
              <a:solidFill>
                <a:srgbClr val="002060"/>
              </a:solidFill>
              <a:ea typeface="ＭＳ Ｐゴシック" charset="-128"/>
            </a:endParaRPr>
          </a:p>
          <a:p>
            <a:pPr marL="342900" indent="-342900" algn="just">
              <a:buAutoNum type="arabicParenR"/>
            </a:pPr>
            <a:endParaRPr lang="en-US" sz="1400" b="1" dirty="0" smtClean="0">
              <a:solidFill>
                <a:srgbClr val="002060"/>
              </a:solidFill>
              <a:ea typeface="ＭＳ Ｐゴシック" charset="-128"/>
            </a:endParaRPr>
          </a:p>
          <a:p>
            <a:pPr marL="342900" indent="-342900" algn="just">
              <a:buFontTx/>
              <a:buAutoNum type="arabicParenR"/>
            </a:pPr>
            <a:r>
              <a:rPr lang="en-US" sz="1400" b="1" dirty="0" smtClean="0">
                <a:solidFill>
                  <a:srgbClr val="002060"/>
                </a:solidFill>
                <a:ea typeface="ＭＳ Ｐゴシック" charset="-128"/>
              </a:rPr>
              <a:t>Can FGFR </a:t>
            </a:r>
            <a:r>
              <a:rPr lang="en-US" sz="1400" b="1" dirty="0">
                <a:solidFill>
                  <a:srgbClr val="002060"/>
                </a:solidFill>
                <a:ea typeface="ＭＳ Ｐゴシック" charset="-128"/>
              </a:rPr>
              <a:t>inhibitors </a:t>
            </a:r>
            <a:r>
              <a:rPr lang="en-US" sz="1400" b="1" dirty="0" smtClean="0">
                <a:solidFill>
                  <a:srgbClr val="002060"/>
                </a:solidFill>
                <a:ea typeface="ＭＳ Ｐゴシック" charset="-128"/>
              </a:rPr>
              <a:t>inhibit the different </a:t>
            </a:r>
            <a:r>
              <a:rPr lang="en-US" sz="1400" b="1" i="1" dirty="0">
                <a:solidFill>
                  <a:srgbClr val="002060"/>
                </a:solidFill>
                <a:ea typeface="ＭＳ Ｐゴシック" charset="-128"/>
              </a:rPr>
              <a:t>FGFR2 </a:t>
            </a:r>
            <a:r>
              <a:rPr lang="en-US" sz="1400" b="1" dirty="0" smtClean="0">
                <a:solidFill>
                  <a:srgbClr val="002060"/>
                </a:solidFill>
                <a:ea typeface="ＭＳ Ｐゴシック" charset="-128"/>
              </a:rPr>
              <a:t>fusions</a:t>
            </a:r>
            <a:r>
              <a:rPr lang="en-US" sz="1400" b="1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ea typeface="ＭＳ Ｐゴシック" charset="-128"/>
              </a:rPr>
              <a:t>in animal models of iCCA?</a:t>
            </a:r>
          </a:p>
          <a:p>
            <a:pPr marL="342900" indent="-342900" algn="just">
              <a:buFontTx/>
              <a:buAutoNum type="arabicParenR"/>
            </a:pPr>
            <a:endParaRPr lang="en-US" sz="1400" b="1" dirty="0" smtClean="0">
              <a:solidFill>
                <a:srgbClr val="002060"/>
              </a:solidFill>
              <a:ea typeface="ＭＳ Ｐゴシック" charset="-128"/>
            </a:endParaRPr>
          </a:p>
          <a:p>
            <a:pPr marL="342900" indent="-342900" algn="just">
              <a:buFontTx/>
              <a:buAutoNum type="arabicParenR"/>
            </a:pPr>
            <a:endParaRPr lang="en-US" sz="1400" b="1" dirty="0">
              <a:solidFill>
                <a:srgbClr val="002060"/>
              </a:solidFill>
              <a:ea typeface="ＭＳ Ｐゴシック" charset="-128"/>
            </a:endParaRPr>
          </a:p>
          <a:p>
            <a:pPr marL="342900" indent="-342900" algn="just">
              <a:buAutoNum type="arabicParenR"/>
            </a:pPr>
            <a:r>
              <a:rPr lang="en-US" sz="1400" b="1" dirty="0" smtClean="0">
                <a:solidFill>
                  <a:srgbClr val="002060"/>
                </a:solidFill>
                <a:ea typeface="ＭＳ Ｐゴシック" charset="-128"/>
              </a:rPr>
              <a:t>Can we detect </a:t>
            </a:r>
            <a:r>
              <a:rPr lang="en-US" sz="1400" b="1" i="1" dirty="0" smtClean="0">
                <a:solidFill>
                  <a:srgbClr val="002060"/>
                </a:solidFill>
                <a:ea typeface="ＭＳ Ｐゴシック" charset="-128"/>
              </a:rPr>
              <a:t>FGFR2</a:t>
            </a:r>
            <a:r>
              <a:rPr lang="en-US" sz="1400" b="1" dirty="0" smtClean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sz="1400" b="1" dirty="0">
                <a:solidFill>
                  <a:srgbClr val="002060"/>
                </a:solidFill>
                <a:ea typeface="ＭＳ Ｐゴシック" charset="-128"/>
              </a:rPr>
              <a:t>fusions </a:t>
            </a:r>
            <a:r>
              <a:rPr lang="en-US" sz="1400" b="1" dirty="0" smtClean="0">
                <a:solidFill>
                  <a:srgbClr val="002060"/>
                </a:solidFill>
                <a:ea typeface="ＭＳ Ｐゴシック" charset="-128"/>
              </a:rPr>
              <a:t>in </a:t>
            </a:r>
            <a:r>
              <a:rPr lang="en-US" sz="1400" b="1" dirty="0">
                <a:solidFill>
                  <a:srgbClr val="002060"/>
                </a:solidFill>
                <a:ea typeface="ＭＳ Ｐゴシック" charset="-128"/>
              </a:rPr>
              <a:t>the plasma of iCCA </a:t>
            </a:r>
            <a:r>
              <a:rPr lang="en-US" sz="1400" b="1" dirty="0" smtClean="0">
                <a:solidFill>
                  <a:srgbClr val="002060"/>
                </a:solidFill>
                <a:ea typeface="ＭＳ Ｐゴシック" charset="-128"/>
              </a:rPr>
              <a:t>patients</a:t>
            </a:r>
            <a:r>
              <a:rPr lang="en-US" sz="1400" b="1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ea typeface="ＭＳ Ｐゴシック" charset="-128"/>
              </a:rPr>
              <a:t>(liquid biopsies)?</a:t>
            </a:r>
          </a:p>
          <a:p>
            <a:pPr marL="342900" indent="-342900" algn="just">
              <a:buAutoNum type="arabicParenR"/>
            </a:pPr>
            <a:endParaRPr lang="en-US" sz="1400" b="1" dirty="0" smtClean="0">
              <a:solidFill>
                <a:srgbClr val="002060"/>
              </a:solidFill>
              <a:ea typeface="ＭＳ Ｐゴシック" charset="-128"/>
            </a:endParaRPr>
          </a:p>
          <a:p>
            <a:pPr marL="342900" indent="-342900" algn="just">
              <a:buAutoNum type="arabicParenR"/>
            </a:pPr>
            <a:endParaRPr lang="en-US" sz="1400" b="1" dirty="0" smtClean="0">
              <a:solidFill>
                <a:srgbClr val="002060"/>
              </a:solidFill>
              <a:ea typeface="ＭＳ Ｐゴシック" charset="-128"/>
            </a:endParaRPr>
          </a:p>
          <a:p>
            <a:pPr marL="342900" indent="-342900" algn="just">
              <a:buAutoNum type="arabicParenR"/>
            </a:pPr>
            <a:r>
              <a:rPr lang="en-US" sz="1400" b="1" dirty="0" smtClean="0">
                <a:solidFill>
                  <a:srgbClr val="002060"/>
                </a:solidFill>
                <a:ea typeface="ＭＳ Ｐゴシック" charset="-128"/>
              </a:rPr>
              <a:t>Can we design a low-cost device </a:t>
            </a:r>
            <a:r>
              <a:rPr lang="en-US" sz="1400" b="1" dirty="0">
                <a:solidFill>
                  <a:srgbClr val="002060"/>
                </a:solidFill>
                <a:ea typeface="ＭＳ Ｐゴシック" charset="-128"/>
              </a:rPr>
              <a:t>for the screening of the most prevalent druggable molecular aberrations identified so far in </a:t>
            </a:r>
            <a:r>
              <a:rPr lang="en-US" sz="1400" b="1" dirty="0" smtClean="0">
                <a:solidFill>
                  <a:srgbClr val="002060"/>
                </a:solidFill>
                <a:ea typeface="ＭＳ Ｐゴシック" charset="-128"/>
              </a:rPr>
              <a:t>iCCA </a:t>
            </a:r>
            <a:r>
              <a:rPr lang="en-US" sz="1400" b="1" dirty="0">
                <a:solidFill>
                  <a:srgbClr val="002060"/>
                </a:solidFill>
                <a:ea typeface="ＭＳ Ｐゴシック" charset="-128"/>
              </a:rPr>
              <a:t>in order </a:t>
            </a:r>
            <a:r>
              <a:rPr lang="en-US" sz="1400" b="1" dirty="0" smtClean="0">
                <a:solidFill>
                  <a:srgbClr val="002060"/>
                </a:solidFill>
                <a:ea typeface="ＭＳ Ｐゴシック" charset="-128"/>
              </a:rPr>
              <a:t>to </a:t>
            </a:r>
            <a:r>
              <a:rPr lang="en-US" sz="1400" b="1" dirty="0">
                <a:solidFill>
                  <a:srgbClr val="002060"/>
                </a:solidFill>
                <a:ea typeface="ＭＳ Ｐゴシック" charset="-128"/>
              </a:rPr>
              <a:t>guide tailored/personalized molecular </a:t>
            </a:r>
            <a:r>
              <a:rPr lang="en-US" sz="1400" b="1" dirty="0" smtClean="0">
                <a:solidFill>
                  <a:srgbClr val="002060"/>
                </a:solidFill>
                <a:ea typeface="ＭＳ Ｐゴシック" charset="-128"/>
              </a:rPr>
              <a:t>treatment</a:t>
            </a:r>
            <a:r>
              <a:rPr lang="en-US" sz="1400" b="1" dirty="0">
                <a:solidFill>
                  <a:srgbClr val="002060"/>
                </a:solidFill>
                <a:ea typeface="ＭＳ Ｐゴシック" charset="-128"/>
              </a:rPr>
              <a:t>?</a:t>
            </a:r>
          </a:p>
          <a:p>
            <a:pPr marL="228600" indent="-228600" algn="just">
              <a:buAutoNum type="arabicParenR"/>
            </a:pPr>
            <a:endParaRPr lang="es-ES" sz="1200" dirty="0">
              <a:solidFill>
                <a:srgbClr val="00206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08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2"/>
          <p:cNvSpPr txBox="1">
            <a:spLocks noChangeArrowheads="1"/>
          </p:cNvSpPr>
          <p:nvPr/>
        </p:nvSpPr>
        <p:spPr bwMode="auto">
          <a:xfrm>
            <a:off x="2582235" y="0"/>
            <a:ext cx="4122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a typeface="+mj-ea"/>
              </a:rPr>
              <a:t>Acknowledgments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835" y="3629509"/>
            <a:ext cx="1232613" cy="696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67017" y="3629509"/>
            <a:ext cx="1410742" cy="838200"/>
            <a:chOff x="2154" y="164"/>
            <a:chExt cx="1542" cy="833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10"/>
              <a:ext cx="1451" cy="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560" y="164"/>
              <a:ext cx="136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16" name="Picture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5758" y="2873004"/>
            <a:ext cx="1777519" cy="108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699" y="5843718"/>
            <a:ext cx="3048000" cy="78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835" y="4559003"/>
            <a:ext cx="2057400" cy="115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logo-airc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0400" y="4667388"/>
            <a:ext cx="591995" cy="895212"/>
          </a:xfrm>
          <a:prstGeom prst="rect">
            <a:avLst/>
          </a:prstGeom>
        </p:spPr>
      </p:pic>
      <p:cxnSp>
        <p:nvCxnSpPr>
          <p:cNvPr id="14" name="Straight Connector 7"/>
          <p:cNvCxnSpPr/>
          <p:nvPr/>
        </p:nvCxnSpPr>
        <p:spPr>
          <a:xfrm>
            <a:off x="244475" y="684212"/>
            <a:ext cx="8594725" cy="1588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r="671"/>
          <a:stretch/>
        </p:blipFill>
        <p:spPr>
          <a:xfrm>
            <a:off x="257414" y="783746"/>
            <a:ext cx="4018571" cy="2790797"/>
          </a:xfrm>
          <a:prstGeom prst="rect">
            <a:avLst/>
          </a:prstGeom>
        </p:spPr>
      </p:pic>
      <p:pic>
        <p:nvPicPr>
          <p:cNvPr id="22" name="Picture 21" descr="Team photo B.jpg"/>
          <p:cNvPicPr>
            <a:picLocks noChangeAspect="1"/>
          </p:cNvPicPr>
          <p:nvPr/>
        </p:nvPicPr>
        <p:blipFill rotWithShape="1">
          <a:blip r:embed="rId10" cstate="print"/>
          <a:srcRect l="1667" t="6249" b="15548"/>
          <a:stretch/>
        </p:blipFill>
        <p:spPr>
          <a:xfrm>
            <a:off x="4433854" y="4045260"/>
            <a:ext cx="4442848" cy="235554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6"/>
          <a:stretch/>
        </p:blipFill>
        <p:spPr bwMode="auto">
          <a:xfrm>
            <a:off x="4570592" y="914400"/>
            <a:ext cx="3735183" cy="170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2749550" y="609600"/>
            <a:ext cx="3644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ea typeface="ＭＳ Ｐゴシック" pitchFamily="34" charset="-128"/>
              </a:rPr>
              <a:t>Treatment Algorithm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09251" y="6574296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 Recommended as standard </a:t>
            </a:r>
            <a:r>
              <a:rPr lang="en-US" sz="1200" i="1" dirty="0"/>
              <a:t>of </a:t>
            </a:r>
            <a:r>
              <a:rPr lang="en-US" sz="1200" i="1" dirty="0" smtClean="0"/>
              <a:t>practice.</a:t>
            </a:r>
            <a:endParaRPr lang="en-US" sz="1200" i="1" dirty="0"/>
          </a:p>
        </p:txBody>
      </p:sp>
      <p:sp>
        <p:nvSpPr>
          <p:cNvPr id="117" name="4 CuadroTexto"/>
          <p:cNvSpPr txBox="1"/>
          <p:nvPr/>
        </p:nvSpPr>
        <p:spPr>
          <a:xfrm>
            <a:off x="3478343" y="1228152"/>
            <a:ext cx="186458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Diagnosis of </a:t>
            </a:r>
            <a:r>
              <a:rPr lang="en-US" b="1" dirty="0" err="1" smtClean="0"/>
              <a:t>iCCA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812007" y="2823876"/>
            <a:ext cx="3524400" cy="749583"/>
            <a:chOff x="812007" y="2687376"/>
            <a:chExt cx="3524400" cy="749583"/>
          </a:xfrm>
        </p:grpSpPr>
        <p:sp>
          <p:nvSpPr>
            <p:cNvPr id="115" name="67 Rectángulo"/>
            <p:cNvSpPr/>
            <p:nvPr/>
          </p:nvSpPr>
          <p:spPr>
            <a:xfrm>
              <a:off x="812007" y="3062132"/>
              <a:ext cx="3524400" cy="370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8 CuadroTexto"/>
            <p:cNvSpPr txBox="1"/>
            <p:nvPr/>
          </p:nvSpPr>
          <p:spPr>
            <a:xfrm>
              <a:off x="1413521" y="3067627"/>
              <a:ext cx="2160240" cy="36933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Resectable</a:t>
              </a:r>
              <a:r>
                <a:rPr lang="en-US" dirty="0" smtClean="0"/>
                <a:t> (30-40%)</a:t>
              </a:r>
              <a:endParaRPr lang="en-US" dirty="0"/>
            </a:p>
          </p:txBody>
        </p:sp>
        <p:cxnSp>
          <p:nvCxnSpPr>
            <p:cNvPr id="152" name="55 Conector recto de flecha"/>
            <p:cNvCxnSpPr/>
            <p:nvPr/>
          </p:nvCxnSpPr>
          <p:spPr>
            <a:xfrm rot="5400000">
              <a:off x="1326418" y="2848582"/>
              <a:ext cx="324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56 Conector recto de flecha"/>
            <p:cNvCxnSpPr/>
            <p:nvPr/>
          </p:nvCxnSpPr>
          <p:spPr>
            <a:xfrm rot="5400000">
              <a:off x="3223884" y="2920582"/>
              <a:ext cx="180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83568" y="1597644"/>
            <a:ext cx="8000989" cy="1372789"/>
            <a:chOff x="683568" y="1461144"/>
            <a:chExt cx="8000989" cy="1372789"/>
          </a:xfrm>
        </p:grpSpPr>
        <p:cxnSp>
          <p:nvCxnSpPr>
            <p:cNvPr id="118" name="5 Conector recto"/>
            <p:cNvCxnSpPr/>
            <p:nvPr/>
          </p:nvCxnSpPr>
          <p:spPr>
            <a:xfrm>
              <a:off x="1496937" y="1578037"/>
              <a:ext cx="612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6 Conector recto de flecha"/>
            <p:cNvCxnSpPr/>
            <p:nvPr/>
          </p:nvCxnSpPr>
          <p:spPr>
            <a:xfrm rot="5400000">
              <a:off x="1356883" y="1715197"/>
              <a:ext cx="27432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7 Conector recto de flecha"/>
            <p:cNvCxnSpPr/>
            <p:nvPr/>
          </p:nvCxnSpPr>
          <p:spPr>
            <a:xfrm rot="5400000">
              <a:off x="7477983" y="1714403"/>
              <a:ext cx="27432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32 Conector recto"/>
            <p:cNvCxnSpPr/>
            <p:nvPr/>
          </p:nvCxnSpPr>
          <p:spPr>
            <a:xfrm rot="5400000">
              <a:off x="4356633" y="1514350"/>
              <a:ext cx="108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1 CuadroTexto"/>
            <p:cNvSpPr txBox="1"/>
            <p:nvPr/>
          </p:nvSpPr>
          <p:spPr>
            <a:xfrm>
              <a:off x="782897" y="1841153"/>
              <a:ext cx="1451115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/>
                <a:t>TNM Stage I</a:t>
              </a:r>
              <a:endParaRPr lang="en-US" sz="1600" b="1"/>
            </a:p>
          </p:txBody>
        </p:sp>
        <p:sp>
          <p:nvSpPr>
            <p:cNvPr id="139" name="35 CuadroTexto"/>
            <p:cNvSpPr txBox="1"/>
            <p:nvPr/>
          </p:nvSpPr>
          <p:spPr>
            <a:xfrm>
              <a:off x="6877765" y="1822380"/>
              <a:ext cx="1495104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/>
                <a:t>TNM Stage IV</a:t>
              </a:r>
              <a:endParaRPr lang="en-US" sz="1600" b="1"/>
            </a:p>
          </p:txBody>
        </p:sp>
        <p:sp>
          <p:nvSpPr>
            <p:cNvPr id="140" name="3 CuadroTexto"/>
            <p:cNvSpPr txBox="1"/>
            <p:nvPr/>
          </p:nvSpPr>
          <p:spPr>
            <a:xfrm>
              <a:off x="683568" y="2372268"/>
              <a:ext cx="160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Single tumor</a:t>
              </a:r>
              <a:endParaRPr lang="en-US" sz="1200" dirty="0"/>
            </a:p>
          </p:txBody>
        </p:sp>
        <p:sp>
          <p:nvSpPr>
            <p:cNvPr id="141" name="43 CuadroTexto"/>
            <p:cNvSpPr txBox="1"/>
            <p:nvPr/>
          </p:nvSpPr>
          <p:spPr>
            <a:xfrm>
              <a:off x="2242454" y="2372268"/>
              <a:ext cx="2148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Single or  multinodular, vascular invasion (Vi)</a:t>
              </a:r>
              <a:endParaRPr lang="en-US" sz="1200"/>
            </a:p>
          </p:txBody>
        </p:sp>
        <p:sp>
          <p:nvSpPr>
            <p:cNvPr id="142" name="44 CuadroTexto"/>
            <p:cNvSpPr txBox="1"/>
            <p:nvPr/>
          </p:nvSpPr>
          <p:spPr>
            <a:xfrm>
              <a:off x="2530519" y="1822380"/>
              <a:ext cx="1570666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/>
                <a:t>TNM Stage II</a:t>
              </a:r>
              <a:endParaRPr lang="en-US" sz="1600" b="1"/>
            </a:p>
          </p:txBody>
        </p:sp>
        <p:sp>
          <p:nvSpPr>
            <p:cNvPr id="143" name="45 CuadroTexto"/>
            <p:cNvSpPr txBox="1"/>
            <p:nvPr/>
          </p:nvSpPr>
          <p:spPr>
            <a:xfrm>
              <a:off x="4548543" y="1822380"/>
              <a:ext cx="1750380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/>
                <a:t>TNM Stage III</a:t>
              </a:r>
              <a:endParaRPr lang="en-US" sz="1600" b="1"/>
            </a:p>
          </p:txBody>
        </p:sp>
        <p:sp>
          <p:nvSpPr>
            <p:cNvPr id="144" name="46 CuadroTexto"/>
            <p:cNvSpPr txBox="1"/>
            <p:nvPr/>
          </p:nvSpPr>
          <p:spPr>
            <a:xfrm>
              <a:off x="4229432" y="2362540"/>
              <a:ext cx="2398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Visceral peritoneum perforation, local hepatic invasion </a:t>
              </a:r>
              <a:endParaRPr lang="en-US" sz="1200" dirty="0"/>
            </a:p>
          </p:txBody>
        </p:sp>
        <p:sp>
          <p:nvSpPr>
            <p:cNvPr id="145" name="47 CuadroTexto"/>
            <p:cNvSpPr txBox="1"/>
            <p:nvPr/>
          </p:nvSpPr>
          <p:spPr>
            <a:xfrm>
              <a:off x="6536028" y="2362540"/>
              <a:ext cx="21485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Periductal invasion, N1, M1</a:t>
              </a:r>
              <a:endParaRPr lang="en-US" sz="1200"/>
            </a:p>
          </p:txBody>
        </p:sp>
        <p:cxnSp>
          <p:nvCxnSpPr>
            <p:cNvPr id="146" name="48 Conector recto de flecha"/>
            <p:cNvCxnSpPr/>
            <p:nvPr/>
          </p:nvCxnSpPr>
          <p:spPr>
            <a:xfrm rot="5400000">
              <a:off x="1393631" y="2266156"/>
              <a:ext cx="180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49 Conector recto de flecha"/>
            <p:cNvCxnSpPr/>
            <p:nvPr/>
          </p:nvCxnSpPr>
          <p:spPr>
            <a:xfrm rot="5400000">
              <a:off x="3172731" y="1713497"/>
              <a:ext cx="27432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50 Conector recto de flecha"/>
            <p:cNvCxnSpPr/>
            <p:nvPr/>
          </p:nvCxnSpPr>
          <p:spPr>
            <a:xfrm rot="5400000">
              <a:off x="5285401" y="1717470"/>
              <a:ext cx="27432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51 Conector recto de flecha"/>
            <p:cNvCxnSpPr/>
            <p:nvPr/>
          </p:nvCxnSpPr>
          <p:spPr>
            <a:xfrm rot="5400000">
              <a:off x="3219097" y="2266156"/>
              <a:ext cx="180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52 Conector recto de flecha"/>
            <p:cNvCxnSpPr/>
            <p:nvPr/>
          </p:nvCxnSpPr>
          <p:spPr>
            <a:xfrm rot="5400000">
              <a:off x="5334527" y="2266156"/>
              <a:ext cx="180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54 Conector recto de flecha"/>
            <p:cNvCxnSpPr/>
            <p:nvPr/>
          </p:nvCxnSpPr>
          <p:spPr>
            <a:xfrm rot="5400000">
              <a:off x="7535755" y="2266156"/>
              <a:ext cx="180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12007" y="3581473"/>
            <a:ext cx="3509688" cy="2439603"/>
            <a:chOff x="812007" y="3581473"/>
            <a:chExt cx="3509688" cy="2439603"/>
          </a:xfrm>
        </p:grpSpPr>
        <p:grpSp>
          <p:nvGrpSpPr>
            <p:cNvPr id="10" name="Group 9"/>
            <p:cNvGrpSpPr/>
            <p:nvPr/>
          </p:nvGrpSpPr>
          <p:grpSpPr>
            <a:xfrm>
              <a:off x="812007" y="5257849"/>
              <a:ext cx="3508718" cy="763227"/>
              <a:chOff x="812007" y="5121349"/>
              <a:chExt cx="3508718" cy="76322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812007" y="5121349"/>
                <a:ext cx="1386001" cy="761215"/>
                <a:chOff x="812007" y="5121349"/>
                <a:chExt cx="1386001" cy="761215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812007" y="5121349"/>
                  <a:ext cx="1386001" cy="761215"/>
                  <a:chOff x="812007" y="5121349"/>
                  <a:chExt cx="1386001" cy="761215"/>
                </a:xfrm>
              </p:grpSpPr>
              <p:sp>
                <p:nvSpPr>
                  <p:cNvPr id="116" name="65 Rectángulo"/>
                  <p:cNvSpPr/>
                  <p:nvPr/>
                </p:nvSpPr>
                <p:spPr>
                  <a:xfrm>
                    <a:off x="812007" y="5361356"/>
                    <a:ext cx="1386001" cy="521208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25" name="18 Conector recto de flecha"/>
                  <p:cNvCxnSpPr/>
                  <p:nvPr/>
                </p:nvCxnSpPr>
                <p:spPr>
                  <a:xfrm rot="5400000">
                    <a:off x="1372507" y="5228555"/>
                    <a:ext cx="216000" cy="158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20 CuadroTexto"/>
                <p:cNvSpPr txBox="1"/>
                <p:nvPr/>
              </p:nvSpPr>
              <p:spPr>
                <a:xfrm>
                  <a:off x="837089" y="5478092"/>
                  <a:ext cx="1304245" cy="30777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Observation</a:t>
                  </a:r>
                  <a:endParaRPr lang="en-US" sz="1400" dirty="0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2232725" y="5121349"/>
                <a:ext cx="2088000" cy="763227"/>
                <a:chOff x="2232725" y="5121349"/>
                <a:chExt cx="2088000" cy="763227"/>
              </a:xfrm>
            </p:grpSpPr>
            <p:cxnSp>
              <p:nvCxnSpPr>
                <p:cNvPr id="126" name="19 Conector recto de flecha"/>
                <p:cNvCxnSpPr/>
                <p:nvPr/>
              </p:nvCxnSpPr>
              <p:spPr>
                <a:xfrm rot="5400000">
                  <a:off x="3244715" y="5228555"/>
                  <a:ext cx="2160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21 CuadroTexto"/>
                <p:cNvSpPr txBox="1"/>
                <p:nvPr/>
              </p:nvSpPr>
              <p:spPr>
                <a:xfrm>
                  <a:off x="2232725" y="5361356"/>
                  <a:ext cx="2088000" cy="52322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smtClean="0"/>
                    <a:t>Enroll in studies of adjuvant Therapy</a:t>
                  </a:r>
                  <a:endParaRPr lang="en-US" sz="1400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812008" y="3581473"/>
              <a:ext cx="3509687" cy="1667600"/>
              <a:chOff x="812008" y="3444973"/>
              <a:chExt cx="3509687" cy="16676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233695" y="3444973"/>
                <a:ext cx="2088000" cy="1667600"/>
                <a:chOff x="2233695" y="3444973"/>
                <a:chExt cx="2088000" cy="1667600"/>
              </a:xfrm>
            </p:grpSpPr>
            <p:sp>
              <p:nvSpPr>
                <p:cNvPr id="124" name="17 CuadroTexto"/>
                <p:cNvSpPr txBox="1"/>
                <p:nvPr/>
              </p:nvSpPr>
              <p:spPr>
                <a:xfrm>
                  <a:off x="2233695" y="4589353"/>
                  <a:ext cx="2088000" cy="52322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err="1" smtClean="0"/>
                    <a:t>Noncurative</a:t>
                  </a:r>
                  <a:endParaRPr lang="en-US" sz="1400" dirty="0" smtClean="0"/>
                </a:p>
                <a:p>
                  <a:pPr algn="ctr"/>
                  <a:r>
                    <a:rPr lang="en-US" sz="1400" dirty="0" smtClean="0"/>
                    <a:t>Resection</a:t>
                  </a:r>
                  <a:endParaRPr lang="en-US" sz="1400" dirty="0"/>
                </a:p>
              </p:txBody>
            </p:sp>
            <p:cxnSp>
              <p:nvCxnSpPr>
                <p:cNvPr id="157" name="63 Conector recto de flecha"/>
                <p:cNvCxnSpPr/>
                <p:nvPr/>
              </p:nvCxnSpPr>
              <p:spPr>
                <a:xfrm rot="5400000">
                  <a:off x="2792758" y="3992819"/>
                  <a:ext cx="109728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" name="Group 3"/>
              <p:cNvGrpSpPr/>
              <p:nvPr/>
            </p:nvGrpSpPr>
            <p:grpSpPr>
              <a:xfrm>
                <a:off x="812008" y="3444973"/>
                <a:ext cx="1386000" cy="1667600"/>
                <a:chOff x="812008" y="3444973"/>
                <a:chExt cx="1386000" cy="1667600"/>
              </a:xfrm>
            </p:grpSpPr>
            <p:sp>
              <p:nvSpPr>
                <p:cNvPr id="123" name="16 CuadroTexto"/>
                <p:cNvSpPr txBox="1"/>
                <p:nvPr/>
              </p:nvSpPr>
              <p:spPr>
                <a:xfrm>
                  <a:off x="812008" y="4589353"/>
                  <a:ext cx="1386000" cy="52322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Curative</a:t>
                  </a:r>
                </a:p>
                <a:p>
                  <a:pPr algn="ctr"/>
                  <a:r>
                    <a:rPr lang="en-US" sz="1400" dirty="0" smtClean="0"/>
                    <a:t>Resection</a:t>
                  </a:r>
                  <a:endParaRPr lang="en-US" sz="1400" dirty="0"/>
                </a:p>
              </p:txBody>
            </p:sp>
            <p:cxnSp>
              <p:nvCxnSpPr>
                <p:cNvPr id="158" name="64 Conector recto de flecha"/>
                <p:cNvCxnSpPr/>
                <p:nvPr/>
              </p:nvCxnSpPr>
              <p:spPr>
                <a:xfrm rot="5400000">
                  <a:off x="931867" y="3992819"/>
                  <a:ext cx="109728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9" name="68 CuadroTexto"/>
          <p:cNvSpPr txBox="1"/>
          <p:nvPr/>
        </p:nvSpPr>
        <p:spPr>
          <a:xfrm>
            <a:off x="812008" y="6052483"/>
            <a:ext cx="3508717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5-yr survival R0: 40%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5-yr survival N1 or VI: 20%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54349" y="5268866"/>
            <a:ext cx="4162692" cy="1301403"/>
            <a:chOff x="4354349" y="5132366"/>
            <a:chExt cx="4162692" cy="1301403"/>
          </a:xfrm>
        </p:grpSpPr>
        <p:sp>
          <p:nvSpPr>
            <p:cNvPr id="160" name="69 CuadroTexto"/>
            <p:cNvSpPr txBox="1"/>
            <p:nvPr/>
          </p:nvSpPr>
          <p:spPr>
            <a:xfrm>
              <a:off x="4354349" y="5910549"/>
              <a:ext cx="4162692" cy="5232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mtClean="0">
                  <a:solidFill>
                    <a:schemeClr val="bg1"/>
                  </a:solidFill>
                </a:rPr>
                <a:t>RF/TACE: median survival 15 mo</a:t>
              </a:r>
            </a:p>
            <a:p>
              <a:pPr algn="ctr"/>
              <a:r>
                <a:rPr lang="en-US" sz="1400" b="1" smtClean="0">
                  <a:solidFill>
                    <a:schemeClr val="bg1"/>
                  </a:solidFill>
                </a:rPr>
                <a:t>Chemotherapy: median survival 12 mo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cxnSp>
          <p:nvCxnSpPr>
            <p:cNvPr id="161" name="71 Conector recto de flecha"/>
            <p:cNvCxnSpPr/>
            <p:nvPr/>
          </p:nvCxnSpPr>
          <p:spPr>
            <a:xfrm rot="5400000">
              <a:off x="5061442" y="5498126"/>
              <a:ext cx="7315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72 Conector recto de flecha"/>
            <p:cNvCxnSpPr/>
            <p:nvPr/>
          </p:nvCxnSpPr>
          <p:spPr>
            <a:xfrm rot="5400000">
              <a:off x="7275566" y="5498126"/>
              <a:ext cx="7315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360475" y="3576517"/>
            <a:ext cx="4156566" cy="1778180"/>
            <a:chOff x="4360475" y="3440017"/>
            <a:chExt cx="4156566" cy="1778180"/>
          </a:xfrm>
        </p:grpSpPr>
        <p:grpSp>
          <p:nvGrpSpPr>
            <p:cNvPr id="13" name="Group 12"/>
            <p:cNvGrpSpPr/>
            <p:nvPr/>
          </p:nvGrpSpPr>
          <p:grpSpPr>
            <a:xfrm>
              <a:off x="4360475" y="3440017"/>
              <a:ext cx="4156566" cy="1675843"/>
              <a:chOff x="4360475" y="3440017"/>
              <a:chExt cx="4156566" cy="1675843"/>
            </a:xfrm>
          </p:grpSpPr>
          <p:sp>
            <p:nvSpPr>
              <p:cNvPr id="133" name="30 CuadroTexto"/>
              <p:cNvSpPr txBox="1"/>
              <p:nvPr/>
            </p:nvSpPr>
            <p:spPr>
              <a:xfrm>
                <a:off x="6507955" y="4589353"/>
                <a:ext cx="2009086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mtClean="0"/>
                  <a:t>Gemcitabine </a:t>
                </a:r>
              </a:p>
              <a:p>
                <a:pPr algn="ctr"/>
                <a:r>
                  <a:rPr lang="en-US" sz="1400" smtClean="0"/>
                  <a:t>&amp; Cisplatin </a:t>
                </a:r>
                <a:endParaRPr lang="en-US" sz="1400">
                  <a:solidFill>
                    <a:srgbClr val="C00000"/>
                  </a:solidFill>
                </a:endParaRPr>
              </a:p>
            </p:txBody>
          </p:sp>
          <p:sp>
            <p:nvSpPr>
              <p:cNvPr id="134" name="31 CuadroTexto"/>
              <p:cNvSpPr txBox="1"/>
              <p:nvPr/>
            </p:nvSpPr>
            <p:spPr>
              <a:xfrm>
                <a:off x="4360475" y="4592640"/>
                <a:ext cx="2094928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Consider Local-regional therapy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3" name="27 CuadroTexto"/>
              <p:cNvSpPr txBox="1"/>
              <p:nvPr/>
            </p:nvSpPr>
            <p:spPr>
              <a:xfrm>
                <a:off x="6953423" y="3573174"/>
                <a:ext cx="1357322" cy="584775"/>
              </a:xfrm>
              <a:prstGeom prst="rect">
                <a:avLst/>
              </a:prstGeom>
              <a:ln w="127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Extrahepatic</a:t>
                </a:r>
                <a:r>
                  <a:rPr lang="en-US" sz="1600" dirty="0" smtClean="0"/>
                  <a:t> Disease</a:t>
                </a:r>
                <a:endParaRPr lang="en-US" sz="1600" dirty="0"/>
              </a:p>
            </p:txBody>
          </p:sp>
          <p:cxnSp>
            <p:nvCxnSpPr>
              <p:cNvPr id="129" name="25 Conector recto de flecha"/>
              <p:cNvCxnSpPr/>
              <p:nvPr/>
            </p:nvCxnSpPr>
            <p:spPr>
              <a:xfrm rot="5400000">
                <a:off x="7527615" y="3530663"/>
                <a:ext cx="18288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26 CuadroTexto"/>
              <p:cNvSpPr txBox="1"/>
              <p:nvPr/>
            </p:nvSpPr>
            <p:spPr>
              <a:xfrm>
                <a:off x="4661152" y="3567149"/>
                <a:ext cx="1578422" cy="584775"/>
              </a:xfrm>
              <a:prstGeom prst="rect">
                <a:avLst/>
              </a:prstGeom>
              <a:ln w="127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C00000"/>
                    </a:solidFill>
                  </a:rPr>
                  <a:t>Intrahepatic Disease Only </a:t>
                </a:r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31" name="28 Conector recto de flecha"/>
              <p:cNvCxnSpPr/>
              <p:nvPr/>
            </p:nvCxnSpPr>
            <p:spPr>
              <a:xfrm>
                <a:off x="7632084" y="4081749"/>
                <a:ext cx="0" cy="457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29 Conector recto de flecha"/>
              <p:cNvCxnSpPr/>
              <p:nvPr/>
            </p:nvCxnSpPr>
            <p:spPr>
              <a:xfrm rot="5400000">
                <a:off x="5211553" y="4310349"/>
                <a:ext cx="4572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33 Conector recto"/>
              <p:cNvCxnSpPr/>
              <p:nvPr/>
            </p:nvCxnSpPr>
            <p:spPr>
              <a:xfrm>
                <a:off x="5440154" y="4229313"/>
                <a:ext cx="1584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34 Conector recto de flecha"/>
              <p:cNvCxnSpPr/>
              <p:nvPr/>
            </p:nvCxnSpPr>
            <p:spPr>
              <a:xfrm rot="5400000">
                <a:off x="6859066" y="4383614"/>
                <a:ext cx="324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62 Conector recto de flecha"/>
              <p:cNvCxnSpPr/>
              <p:nvPr/>
            </p:nvCxnSpPr>
            <p:spPr>
              <a:xfrm rot="5400000">
                <a:off x="5349507" y="3530663"/>
                <a:ext cx="18288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3" name="Rectangle 162"/>
            <p:cNvSpPr/>
            <p:nvPr/>
          </p:nvSpPr>
          <p:spPr>
            <a:xfrm>
              <a:off x="5606668" y="4756532"/>
              <a:ext cx="3385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C00000"/>
                  </a:solidFill>
                </a:rPr>
                <a:t>*</a:t>
              </a:r>
              <a:endParaRPr lang="en-US" sz="2400" dirty="0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7856294" y="4724400"/>
              <a:ext cx="3385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C00000"/>
                  </a:solidFill>
                </a:rPr>
                <a:t>*</a:t>
              </a:r>
              <a:endParaRPr lang="en-US" sz="2400"/>
            </a:p>
          </p:txBody>
        </p:sp>
      </p:grpSp>
      <p:sp>
        <p:nvSpPr>
          <p:cNvPr id="165" name="Rectangle 164"/>
          <p:cNvSpPr/>
          <p:nvPr/>
        </p:nvSpPr>
        <p:spPr>
          <a:xfrm>
            <a:off x="0" y="6396335"/>
            <a:ext cx="338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*</a:t>
            </a:r>
            <a:endParaRPr lang="en-US" sz="2400" dirty="0"/>
          </a:p>
        </p:txBody>
      </p:sp>
      <p:sp>
        <p:nvSpPr>
          <p:cNvPr id="167" name="Rectangle 21"/>
          <p:cNvSpPr>
            <a:spLocks noChangeArrowheads="1"/>
          </p:cNvSpPr>
          <p:nvPr/>
        </p:nvSpPr>
        <p:spPr bwMode="auto">
          <a:xfrm>
            <a:off x="6917621" y="6580837"/>
            <a:ext cx="21672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ILCA Guidelines, J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Hepatol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 2014 </a:t>
            </a:r>
            <a:endParaRPr lang="en-US" sz="1200" i="1" dirty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69255" y="2823876"/>
            <a:ext cx="4107600" cy="749583"/>
            <a:chOff x="4369255" y="2687376"/>
            <a:chExt cx="4107600" cy="749583"/>
          </a:xfrm>
        </p:grpSpPr>
        <p:grpSp>
          <p:nvGrpSpPr>
            <p:cNvPr id="3" name="Group 2"/>
            <p:cNvGrpSpPr/>
            <p:nvPr/>
          </p:nvGrpSpPr>
          <p:grpSpPr>
            <a:xfrm>
              <a:off x="4369255" y="2831376"/>
              <a:ext cx="4107600" cy="605583"/>
              <a:chOff x="4369255" y="2831376"/>
              <a:chExt cx="4107600" cy="605583"/>
            </a:xfrm>
          </p:grpSpPr>
          <p:sp>
            <p:nvSpPr>
              <p:cNvPr id="114" name="66 Rectángulo"/>
              <p:cNvSpPr/>
              <p:nvPr/>
            </p:nvSpPr>
            <p:spPr>
              <a:xfrm>
                <a:off x="4369255" y="3062132"/>
                <a:ext cx="4107600" cy="370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9 CuadroTexto"/>
              <p:cNvSpPr txBox="1"/>
              <p:nvPr/>
            </p:nvSpPr>
            <p:spPr>
              <a:xfrm>
                <a:off x="5023333" y="3067627"/>
                <a:ext cx="3022748" cy="369332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Unresectable (60-70%)</a:t>
                </a:r>
                <a:endParaRPr lang="en-US" dirty="0"/>
              </a:p>
            </p:txBody>
          </p:sp>
          <p:cxnSp>
            <p:nvCxnSpPr>
              <p:cNvPr id="154" name="57 Conector recto de flecha"/>
              <p:cNvCxnSpPr/>
              <p:nvPr/>
            </p:nvCxnSpPr>
            <p:spPr>
              <a:xfrm rot="5400000">
                <a:off x="5339314" y="2920582"/>
                <a:ext cx="180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59 Conector recto de flecha"/>
            <p:cNvCxnSpPr/>
            <p:nvPr/>
          </p:nvCxnSpPr>
          <p:spPr>
            <a:xfrm rot="5400000">
              <a:off x="7461656" y="2848582"/>
              <a:ext cx="324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2"/>
          <p:cNvSpPr txBox="1">
            <a:spLocks noChangeArrowheads="1"/>
          </p:cNvSpPr>
          <p:nvPr/>
        </p:nvSpPr>
        <p:spPr>
          <a:xfrm>
            <a:off x="487363" y="-762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a typeface="+mj-ea"/>
              </a:rPr>
              <a:t>Intrahepatic Cholangiocarcinoma</a:t>
            </a:r>
            <a:endParaRPr lang="en-US" sz="4000" b="1" dirty="0">
              <a:solidFill>
                <a:srgbClr val="C00000"/>
              </a:solidFill>
              <a:ea typeface="+mj-ea"/>
            </a:endParaRPr>
          </a:p>
        </p:txBody>
      </p:sp>
      <p:cxnSp>
        <p:nvCxnSpPr>
          <p:cNvPr id="77" name="Straight Connector 7"/>
          <p:cNvCxnSpPr/>
          <p:nvPr/>
        </p:nvCxnSpPr>
        <p:spPr>
          <a:xfrm>
            <a:off x="304800" y="673703"/>
            <a:ext cx="8594725" cy="1587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5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58850" y="609600"/>
            <a:ext cx="7226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Unmet needs</a:t>
            </a:r>
            <a:endParaRPr lang="en-US" sz="2000" b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264828"/>
            <a:ext cx="32004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Clear need for integrative genomic analysis studies combining </a:t>
            </a:r>
            <a:r>
              <a:rPr lang="en-US" sz="1600" dirty="0">
                <a:solidFill>
                  <a:schemeClr val="tx1"/>
                </a:solidFill>
              </a:rPr>
              <a:t>genetic alterations </a:t>
            </a:r>
            <a:r>
              <a:rPr lang="en-US" sz="1600" dirty="0" smtClean="0">
                <a:solidFill>
                  <a:schemeClr val="tx1"/>
                </a:solidFill>
              </a:rPr>
              <a:t>with pathway identification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90500" y="4540438"/>
            <a:ext cx="3886200" cy="1784162"/>
            <a:chOff x="190500" y="4311838"/>
            <a:chExt cx="3886200" cy="1784162"/>
          </a:xfrm>
        </p:grpSpPr>
        <p:sp>
          <p:nvSpPr>
            <p:cNvPr id="13" name="Rectangle 12"/>
            <p:cNvSpPr/>
            <p:nvPr/>
          </p:nvSpPr>
          <p:spPr>
            <a:xfrm>
              <a:off x="533400" y="5020591"/>
              <a:ext cx="3200400" cy="107540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" y="5331541"/>
              <a:ext cx="34290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Patient stratification </a:t>
              </a:r>
            </a:p>
            <a:p>
              <a:pPr algn="ctr"/>
              <a:r>
                <a:rPr lang="en-US" sz="1400" dirty="0" smtClean="0"/>
                <a:t>and</a:t>
              </a:r>
            </a:p>
            <a:p>
              <a:pPr algn="ctr"/>
              <a:r>
                <a:rPr lang="en-US" sz="1400" dirty="0" smtClean="0"/>
                <a:t>genetic biomarkers to direct therapy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0500" y="4966425"/>
              <a:ext cx="3886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/>
                <a:t>Personalized medicine</a:t>
              </a:r>
              <a:endParaRPr lang="en-US" sz="1600" b="1" u="sng" dirty="0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1905000" y="4311838"/>
              <a:ext cx="381000" cy="533400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143000"/>
            <a:ext cx="8229600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spAutoFit/>
          </a:bodyPr>
          <a:lstStyle/>
          <a:p>
            <a:pPr marL="266700" marR="0" lvl="0" indent="-2667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Increasing incidence and poor outcome </a:t>
            </a:r>
          </a:p>
          <a:p>
            <a:pPr marL="266700" indent="-266700" algn="just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No standard of care for unresectable cases (60-70%)</a:t>
            </a:r>
          </a:p>
          <a:p>
            <a:pPr marL="266700" indent="-266700" algn="just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600" dirty="0">
                <a:solidFill>
                  <a:srgbClr val="002060"/>
                </a:solidFill>
                <a:ea typeface="ＭＳ Ｐゴシック" pitchFamily="34" charset="-128"/>
              </a:rPr>
              <a:t>Marginal understanding of molecular </a:t>
            </a:r>
            <a:r>
              <a:rPr lang="en-GB" sz="1600" dirty="0" smtClean="0">
                <a:solidFill>
                  <a:srgbClr val="002060"/>
                </a:solidFill>
                <a:ea typeface="ＭＳ Ｐゴシック" pitchFamily="34" charset="-128"/>
              </a:rPr>
              <a:t>pathogenesis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266700" marR="0" lvl="0" indent="-2667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GB" sz="1600" dirty="0">
                <a:solidFill>
                  <a:srgbClr val="002060"/>
                </a:solidFill>
                <a:ea typeface="ＭＳ Ｐゴシック" pitchFamily="34" charset="-128"/>
              </a:rPr>
              <a:t>M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olecular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therapies are not available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87363" y="-228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a typeface="+mj-ea"/>
              </a:rPr>
              <a:t>Intrahepatic Cholangiocarcinoma</a:t>
            </a:r>
            <a:endParaRPr lang="en-US" sz="4000" b="1" dirty="0">
              <a:solidFill>
                <a:srgbClr val="C00000"/>
              </a:solidFill>
              <a:ea typeface="+mj-ea"/>
            </a:endParaRPr>
          </a:p>
        </p:txBody>
      </p:sp>
      <p:cxnSp>
        <p:nvCxnSpPr>
          <p:cNvPr id="16" name="Straight Connector 7"/>
          <p:cNvCxnSpPr/>
          <p:nvPr/>
        </p:nvCxnSpPr>
        <p:spPr>
          <a:xfrm>
            <a:off x="304800" y="673703"/>
            <a:ext cx="8594725" cy="1587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94" y="2977505"/>
            <a:ext cx="5139106" cy="3651895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867400" y="5503652"/>
            <a:ext cx="1143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39121" y="5339758"/>
            <a:ext cx="6318250" cy="1152525"/>
            <a:chOff x="2169858" y="4920078"/>
            <a:chExt cx="6319149" cy="1152128"/>
          </a:xfrm>
        </p:grpSpPr>
        <p:sp>
          <p:nvSpPr>
            <p:cNvPr id="24620" name="26 CuadroTexto"/>
            <p:cNvSpPr txBox="1">
              <a:spLocks noChangeArrowheads="1"/>
            </p:cNvSpPr>
            <p:nvPr/>
          </p:nvSpPr>
          <p:spPr bwMode="auto">
            <a:xfrm>
              <a:off x="4680906" y="5776688"/>
              <a:ext cx="17145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s-ES" sz="1100">
                  <a:cs typeface="Arial" pitchFamily="34" charset="0"/>
                </a:rPr>
                <a:t>n=57 (38%)</a:t>
              </a:r>
            </a:p>
          </p:txBody>
        </p:sp>
        <p:sp>
          <p:nvSpPr>
            <p:cNvPr id="9" name="17 Rectángulo"/>
            <p:cNvSpPr/>
            <p:nvPr/>
          </p:nvSpPr>
          <p:spPr>
            <a:xfrm>
              <a:off x="2169858" y="4920078"/>
              <a:ext cx="4490089" cy="1152128"/>
            </a:xfrm>
            <a:prstGeom prst="rect">
              <a:avLst/>
            </a:prstGeom>
            <a:solidFill>
              <a:srgbClr val="E8E5D4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a-ES"/>
            </a:p>
          </p:txBody>
        </p:sp>
        <p:sp>
          <p:nvSpPr>
            <p:cNvPr id="24622" name="19 CuadroTexto"/>
            <p:cNvSpPr txBox="1">
              <a:spLocks noChangeArrowheads="1"/>
            </p:cNvSpPr>
            <p:nvPr/>
          </p:nvSpPr>
          <p:spPr bwMode="auto">
            <a:xfrm>
              <a:off x="6472783" y="5267338"/>
              <a:ext cx="20162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s-ES" sz="1200" b="1" i="1">
                  <a:cs typeface="Arial" pitchFamily="34" charset="0"/>
                </a:rPr>
                <a:t>CLINICAL CHARACTERISTICS</a:t>
              </a:r>
            </a:p>
          </p:txBody>
        </p:sp>
        <p:sp>
          <p:nvSpPr>
            <p:cNvPr id="24623" name="9 CuadroTexto"/>
            <p:cNvSpPr>
              <a:spLocks noChangeArrowheads="1"/>
            </p:cNvSpPr>
            <p:nvPr/>
          </p:nvSpPr>
          <p:spPr bwMode="auto">
            <a:xfrm>
              <a:off x="2257017" y="5027317"/>
              <a:ext cx="2106000" cy="442674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ca-ES" sz="1000">
                  <a:cs typeface="Arial" pitchFamily="34" charset="0"/>
                </a:rPr>
                <a:t>Moderate/poorly differentiated</a:t>
              </a:r>
            </a:p>
            <a:p>
              <a:pPr algn="ctr" eaLnBrk="0" hangingPunct="0"/>
              <a:r>
                <a:rPr lang="ca-ES" sz="1000">
                  <a:cs typeface="Arial" pitchFamily="34" charset="0"/>
                </a:rPr>
                <a:t>Intra-neural invasion </a:t>
              </a:r>
            </a:p>
          </p:txBody>
        </p:sp>
        <p:sp>
          <p:nvSpPr>
            <p:cNvPr id="24624" name="9 CuadroTexto"/>
            <p:cNvSpPr>
              <a:spLocks noChangeArrowheads="1"/>
            </p:cNvSpPr>
            <p:nvPr/>
          </p:nvSpPr>
          <p:spPr bwMode="auto">
            <a:xfrm>
              <a:off x="2257017" y="5523616"/>
              <a:ext cx="2106000" cy="442674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ca-ES" sz="1000">
                  <a:cs typeface="Arial" pitchFamily="34" charset="0"/>
                </a:rPr>
                <a:t>Poor survival</a:t>
              </a:r>
            </a:p>
            <a:p>
              <a:pPr algn="ctr" eaLnBrk="0" hangingPunct="0"/>
              <a:r>
                <a:rPr lang="ca-ES" sz="1000">
                  <a:cs typeface="Arial" pitchFamily="34" charset="0"/>
                </a:rPr>
                <a:t>High recurrence</a:t>
              </a:r>
            </a:p>
          </p:txBody>
        </p:sp>
        <p:sp>
          <p:nvSpPr>
            <p:cNvPr id="24625" name="9 CuadroTexto"/>
            <p:cNvSpPr>
              <a:spLocks noChangeArrowheads="1"/>
            </p:cNvSpPr>
            <p:nvPr/>
          </p:nvSpPr>
          <p:spPr bwMode="auto">
            <a:xfrm>
              <a:off x="4478980" y="5027317"/>
              <a:ext cx="2088232" cy="442674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ca-ES" sz="1000">
                  <a:cs typeface="Arial" pitchFamily="34" charset="0"/>
                </a:rPr>
                <a:t>Well differentiated </a:t>
              </a:r>
            </a:p>
            <a:p>
              <a:pPr algn="ctr" eaLnBrk="0" hangingPunct="0"/>
              <a:endParaRPr lang="ca-ES" sz="1000">
                <a:cs typeface="Arial" pitchFamily="34" charset="0"/>
              </a:endParaRPr>
            </a:p>
          </p:txBody>
        </p:sp>
        <p:sp>
          <p:nvSpPr>
            <p:cNvPr id="24626" name="9 CuadroTexto"/>
            <p:cNvSpPr>
              <a:spLocks noChangeArrowheads="1"/>
            </p:cNvSpPr>
            <p:nvPr/>
          </p:nvSpPr>
          <p:spPr bwMode="auto">
            <a:xfrm>
              <a:off x="4478980" y="5523616"/>
              <a:ext cx="2088232" cy="442674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ca-ES" sz="1000">
                  <a:cs typeface="Arial" pitchFamily="34" charset="0"/>
                </a:rPr>
                <a:t>Good survival</a:t>
              </a:r>
            </a:p>
            <a:p>
              <a:pPr algn="ctr" eaLnBrk="0" hangingPunct="0"/>
              <a:r>
                <a:rPr lang="ca-ES" sz="1000">
                  <a:cs typeface="Arial" pitchFamily="34" charset="0"/>
                </a:rPr>
                <a:t>Low recurrence</a:t>
              </a:r>
            </a:p>
          </p:txBody>
        </p:sp>
      </p:grpSp>
      <p:grpSp>
        <p:nvGrpSpPr>
          <p:cNvPr id="24580" name="Group 48"/>
          <p:cNvGrpSpPr>
            <a:grpSpLocks/>
          </p:cNvGrpSpPr>
          <p:nvPr/>
        </p:nvGrpSpPr>
        <p:grpSpPr bwMode="auto">
          <a:xfrm>
            <a:off x="319833" y="1358308"/>
            <a:ext cx="8502650" cy="3905250"/>
            <a:chOff x="251520" y="1310604"/>
            <a:chExt cx="8502277" cy="3905021"/>
          </a:xfrm>
        </p:grpSpPr>
        <p:sp>
          <p:nvSpPr>
            <p:cNvPr id="24585" name="7 CuadroTexto"/>
            <p:cNvSpPr txBox="1">
              <a:spLocks noChangeArrowheads="1"/>
            </p:cNvSpPr>
            <p:nvPr/>
          </p:nvSpPr>
          <p:spPr bwMode="auto">
            <a:xfrm>
              <a:off x="251520" y="1573479"/>
              <a:ext cx="2074552" cy="46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s-ES" sz="1200" b="1" dirty="0" err="1" smtClean="0">
                  <a:latin typeface="+mj-lt"/>
                  <a:cs typeface="Arial" pitchFamily="34" charset="0"/>
                </a:rPr>
                <a:t>iCCA</a:t>
              </a:r>
              <a:r>
                <a:rPr lang="es-ES" sz="1200" b="1" dirty="0" smtClean="0">
                  <a:latin typeface="+mj-lt"/>
                  <a:cs typeface="Arial" pitchFamily="34" charset="0"/>
                </a:rPr>
                <a:t> </a:t>
              </a:r>
              <a:r>
                <a:rPr lang="es-ES" sz="1200" b="1" dirty="0">
                  <a:latin typeface="+mj-lt"/>
                  <a:cs typeface="Arial" pitchFamily="34" charset="0"/>
                </a:rPr>
                <a:t>MOLECULAR SUBCLASSES</a:t>
              </a:r>
              <a:endParaRPr lang="ca-ES" sz="1200" b="1" dirty="0">
                <a:latin typeface="+mj-lt"/>
                <a:cs typeface="Arial" pitchFamily="34" charset="0"/>
              </a:endParaRPr>
            </a:p>
          </p:txBody>
        </p:sp>
        <p:grpSp>
          <p:nvGrpSpPr>
            <p:cNvPr id="24586" name="Group 14"/>
            <p:cNvGrpSpPr>
              <a:grpSpLocks/>
            </p:cNvGrpSpPr>
            <p:nvPr/>
          </p:nvGrpSpPr>
          <p:grpSpPr bwMode="auto">
            <a:xfrm>
              <a:off x="2171683" y="1310604"/>
              <a:ext cx="6582114" cy="3905021"/>
              <a:chOff x="2171683" y="905810"/>
              <a:chExt cx="6582114" cy="3905021"/>
            </a:xfrm>
          </p:grpSpPr>
          <p:sp>
            <p:nvSpPr>
              <p:cNvPr id="16" name="17 Rectángulo"/>
              <p:cNvSpPr/>
              <p:nvPr/>
            </p:nvSpPr>
            <p:spPr>
              <a:xfrm>
                <a:off x="2172311" y="1785233"/>
                <a:ext cx="4489253" cy="3025598"/>
              </a:xfrm>
              <a:prstGeom prst="rect">
                <a:avLst/>
              </a:prstGeom>
              <a:solidFill>
                <a:srgbClr val="E8E5D4"/>
              </a:solidFill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ca-ES"/>
              </a:p>
            </p:txBody>
          </p:sp>
          <p:sp>
            <p:nvSpPr>
              <p:cNvPr id="24588" name="4 CuadroTexto"/>
              <p:cNvSpPr>
                <a:spLocks noChangeArrowheads="1"/>
              </p:cNvSpPr>
              <p:nvPr/>
            </p:nvSpPr>
            <p:spPr bwMode="auto">
              <a:xfrm>
                <a:off x="2276835" y="905810"/>
                <a:ext cx="2082312" cy="54483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ES" sz="1400" b="1">
                    <a:solidFill>
                      <a:srgbClr val="F19028"/>
                    </a:solidFill>
                    <a:cs typeface="Arial" pitchFamily="34" charset="0"/>
                  </a:rPr>
                  <a:t>Proliferation</a:t>
                </a:r>
              </a:p>
              <a:p>
                <a:pPr algn="ctr" eaLnBrk="0" hangingPunct="0"/>
                <a:r>
                  <a:rPr lang="es-ES" sz="1200">
                    <a:solidFill>
                      <a:srgbClr val="F19028"/>
                    </a:solidFill>
                    <a:cs typeface="Arial" pitchFamily="34" charset="0"/>
                  </a:rPr>
                  <a:t>n=92 (62%)</a:t>
                </a:r>
              </a:p>
            </p:txBody>
          </p:sp>
          <p:sp>
            <p:nvSpPr>
              <p:cNvPr id="24589" name="5 CuadroTexto"/>
              <p:cNvSpPr>
                <a:spLocks noChangeArrowheads="1"/>
              </p:cNvSpPr>
              <p:nvPr/>
            </p:nvSpPr>
            <p:spPr bwMode="auto">
              <a:xfrm>
                <a:off x="4500562" y="905810"/>
                <a:ext cx="2084832" cy="54483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ES" sz="1400" b="1">
                    <a:solidFill>
                      <a:srgbClr val="0B802E"/>
                    </a:solidFill>
                    <a:cs typeface="Arial" pitchFamily="34" charset="0"/>
                  </a:rPr>
                  <a:t>Inflammation</a:t>
                </a:r>
              </a:p>
              <a:p>
                <a:pPr algn="ctr" eaLnBrk="0" hangingPunct="0"/>
                <a:r>
                  <a:rPr lang="es-ES" sz="1200">
                    <a:solidFill>
                      <a:srgbClr val="0B802E"/>
                    </a:solidFill>
                    <a:cs typeface="Arial" pitchFamily="34" charset="0"/>
                  </a:rPr>
                  <a:t>n=57 (38%) </a:t>
                </a:r>
                <a:endParaRPr lang="ca-ES" sz="1200">
                  <a:solidFill>
                    <a:srgbClr val="0B802E"/>
                  </a:solidFill>
                  <a:cs typeface="Arial" pitchFamily="34" charset="0"/>
                </a:endParaRPr>
              </a:p>
            </p:txBody>
          </p:sp>
          <p:sp>
            <p:nvSpPr>
              <p:cNvPr id="24590" name="10 CuadroTexto"/>
              <p:cNvSpPr>
                <a:spLocks noChangeArrowheads="1"/>
              </p:cNvSpPr>
              <p:nvPr/>
            </p:nvSpPr>
            <p:spPr bwMode="auto">
              <a:xfrm>
                <a:off x="2260121" y="1918042"/>
                <a:ext cx="2106000" cy="438912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7490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es-ES" sz="1000" b="1">
                    <a:cs typeface="Arial" pitchFamily="34" charset="0"/>
                  </a:rPr>
                  <a:t>Poor prognostic signatures</a:t>
                </a:r>
              </a:p>
              <a:p>
                <a:pPr algn="ctr" eaLnBrk="0" hangingPunct="0"/>
                <a:r>
                  <a:rPr lang="es-ES" sz="900">
                    <a:cs typeface="Arial" pitchFamily="34" charset="0"/>
                  </a:rPr>
                  <a:t>(i.e. G3, S1, S2, Cluster A, </a:t>
                </a:r>
              </a:p>
              <a:p>
                <a:pPr algn="ctr" eaLnBrk="0" hangingPunct="0"/>
                <a:r>
                  <a:rPr lang="es-ES" sz="900">
                    <a:cs typeface="Arial" pitchFamily="34" charset="0"/>
                  </a:rPr>
                  <a:t>CC-like, recurrence)</a:t>
                </a:r>
                <a:endParaRPr lang="ca-ES" sz="900">
                  <a:cs typeface="Arial" pitchFamily="34" charset="0"/>
                </a:endParaRPr>
              </a:p>
            </p:txBody>
          </p:sp>
          <p:sp>
            <p:nvSpPr>
              <p:cNvPr id="24591" name="20 CuadroTexto"/>
              <p:cNvSpPr txBox="1">
                <a:spLocks noChangeArrowheads="1"/>
              </p:cNvSpPr>
              <p:nvPr/>
            </p:nvSpPr>
            <p:spPr bwMode="auto">
              <a:xfrm>
                <a:off x="6660232" y="2282473"/>
                <a:ext cx="20507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s-ES" sz="1200" b="1" i="1"/>
                  <a:t>Gene signatures enrichment</a:t>
                </a:r>
              </a:p>
            </p:txBody>
          </p:sp>
          <p:sp>
            <p:nvSpPr>
              <p:cNvPr id="24592" name="10 CuadroTexto"/>
              <p:cNvSpPr>
                <a:spLocks noChangeArrowheads="1"/>
              </p:cNvSpPr>
              <p:nvPr/>
            </p:nvSpPr>
            <p:spPr bwMode="auto">
              <a:xfrm>
                <a:off x="4475237" y="1914982"/>
                <a:ext cx="2084832" cy="442674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7490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ca-ES" sz="1000">
                    <a:cs typeface="Arial" pitchFamily="34" charset="0"/>
                  </a:rPr>
                  <a:t>none</a:t>
                </a:r>
              </a:p>
              <a:p>
                <a:pPr algn="ctr" eaLnBrk="0" hangingPunct="0"/>
                <a:endParaRPr lang="ca-ES" sz="1000">
                  <a:cs typeface="Arial" pitchFamily="34" charset="0"/>
                </a:endParaRPr>
              </a:p>
            </p:txBody>
          </p:sp>
          <p:sp>
            <p:nvSpPr>
              <p:cNvPr id="24593" name="9 CuadroTexto"/>
              <p:cNvSpPr>
                <a:spLocks noChangeArrowheads="1"/>
              </p:cNvSpPr>
              <p:nvPr/>
            </p:nvSpPr>
            <p:spPr bwMode="auto">
              <a:xfrm>
                <a:off x="2262547" y="2414024"/>
                <a:ext cx="676656" cy="442674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7490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ca-ES" sz="1000">
                    <a:cs typeface="Arial" pitchFamily="34" charset="0"/>
                  </a:rPr>
                  <a:t>IGF1R, MET</a:t>
                </a:r>
              </a:p>
            </p:txBody>
          </p:sp>
          <p:sp>
            <p:nvSpPr>
              <p:cNvPr id="24594" name="9 CuadroTexto"/>
              <p:cNvSpPr>
                <a:spLocks noChangeArrowheads="1"/>
              </p:cNvSpPr>
              <p:nvPr/>
            </p:nvSpPr>
            <p:spPr bwMode="auto">
              <a:xfrm>
                <a:off x="2971300" y="2414024"/>
                <a:ext cx="676656" cy="438912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7490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ca-ES" sz="1000">
                    <a:cs typeface="Arial" pitchFamily="34" charset="0"/>
                  </a:rPr>
                  <a:t>Stem-like ICC</a:t>
                </a:r>
              </a:p>
            </p:txBody>
          </p:sp>
          <p:sp>
            <p:nvSpPr>
              <p:cNvPr id="24595" name="9 CuadroTexto"/>
              <p:cNvSpPr>
                <a:spLocks noChangeArrowheads="1"/>
              </p:cNvSpPr>
              <p:nvPr/>
            </p:nvSpPr>
            <p:spPr bwMode="auto">
              <a:xfrm>
                <a:off x="3682925" y="2414024"/>
                <a:ext cx="676656" cy="438912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7490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endParaRPr lang="ca-ES" sz="1000">
                  <a:cs typeface="Arial" pitchFamily="34" charset="0"/>
                </a:endParaRPr>
              </a:p>
              <a:p>
                <a:pPr algn="ctr" eaLnBrk="0" hangingPunct="0"/>
                <a:r>
                  <a:rPr lang="ca-ES" sz="1000">
                    <a:cs typeface="Arial" pitchFamily="34" charset="0"/>
                  </a:rPr>
                  <a:t>EGFR </a:t>
                </a:r>
              </a:p>
              <a:p>
                <a:pPr algn="ctr" eaLnBrk="0" hangingPunct="0"/>
                <a:endParaRPr lang="ca-ES" sz="1000">
                  <a:cs typeface="Arial" pitchFamily="34" charset="0"/>
                </a:endParaRPr>
              </a:p>
            </p:txBody>
          </p:sp>
          <p:sp>
            <p:nvSpPr>
              <p:cNvPr id="24596" name="20 CuadroTexto"/>
              <p:cNvSpPr txBox="1">
                <a:spLocks noChangeArrowheads="1"/>
              </p:cNvSpPr>
              <p:nvPr/>
            </p:nvSpPr>
            <p:spPr bwMode="auto">
              <a:xfrm>
                <a:off x="6660232" y="3107060"/>
                <a:ext cx="20507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s-ES" sz="1200" b="1" i="1"/>
                  <a:t>Gene expression</a:t>
                </a:r>
              </a:p>
            </p:txBody>
          </p:sp>
          <p:sp>
            <p:nvSpPr>
              <p:cNvPr id="24597" name="19 CuadroTexto"/>
              <p:cNvSpPr txBox="1">
                <a:spLocks noChangeArrowheads="1"/>
              </p:cNvSpPr>
              <p:nvPr/>
            </p:nvSpPr>
            <p:spPr bwMode="auto">
              <a:xfrm>
                <a:off x="6472783" y="1635413"/>
                <a:ext cx="201622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 algn="ctr"/>
                <a:r>
                  <a:rPr lang="es-ES" sz="1200" b="1" i="1" dirty="0">
                    <a:cs typeface="Arial" pitchFamily="34" charset="0"/>
                  </a:rPr>
                  <a:t>MOLECULAR CHARACTERISTICS</a:t>
                </a:r>
              </a:p>
            </p:txBody>
          </p:sp>
          <p:sp>
            <p:nvSpPr>
              <p:cNvPr id="24598" name="9 CuadroTexto"/>
              <p:cNvSpPr>
                <a:spLocks noChangeArrowheads="1"/>
              </p:cNvSpPr>
              <p:nvPr/>
            </p:nvSpPr>
            <p:spPr bwMode="auto">
              <a:xfrm>
                <a:off x="3682925" y="3024182"/>
                <a:ext cx="676656" cy="44280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7490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26000" bIns="126000" anchor="ctr">
                <a:spAutoFit/>
              </a:bodyPr>
              <a:lstStyle/>
              <a:p>
                <a:pPr algn="ctr" eaLnBrk="0" hangingPunct="0"/>
                <a:r>
                  <a:rPr lang="ca-ES" sz="1000" i="1">
                    <a:cs typeface="Arial" pitchFamily="34" charset="0"/>
                  </a:rPr>
                  <a:t>EGFR</a:t>
                </a:r>
              </a:p>
            </p:txBody>
          </p:sp>
          <p:sp>
            <p:nvSpPr>
              <p:cNvPr id="28" name="10 CuadroTexto"/>
              <p:cNvSpPr txBox="1"/>
              <p:nvPr/>
            </p:nvSpPr>
            <p:spPr>
              <a:xfrm>
                <a:off x="4481876" y="3023757"/>
                <a:ext cx="2084832" cy="442674"/>
              </a:xfrm>
              <a:prstGeom prst="roundRect">
                <a:avLst/>
              </a:prstGeom>
              <a:solidFill>
                <a:schemeClr val="bg1">
                  <a:alpha val="74902"/>
                </a:schemeClr>
              </a:solidFill>
              <a:ln w="19050">
                <a:noFill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s-ES" sz="1000" dirty="0" err="1">
                    <a:ea typeface="ヒラギノ角ゴ Pro W3" charset="-128"/>
                    <a:cs typeface="Arial" pitchFamily="34" charset="0"/>
                  </a:rPr>
                  <a:t>Over-expression</a:t>
                </a:r>
                <a:r>
                  <a:rPr lang="es-ES" sz="1000" dirty="0">
                    <a:ea typeface="ヒラギノ角ゴ Pro W3" charset="-128"/>
                    <a:cs typeface="Arial" pitchFamily="34" charset="0"/>
                  </a:rPr>
                  <a:t> of </a:t>
                </a:r>
                <a:r>
                  <a:rPr lang="es-ES" sz="1000" i="1" dirty="0">
                    <a:ea typeface="ヒラギノ角ゴ Pro W3" charset="-128"/>
                    <a:cs typeface="Arial" pitchFamily="34" charset="0"/>
                  </a:rPr>
                  <a:t>IL3, IL4, IL6, IL10, IL17A, CCL19</a:t>
                </a:r>
                <a:endParaRPr lang="ca-ES" sz="1000" b="1" dirty="0">
                  <a:ln w="3175">
                    <a:solidFill>
                      <a:schemeClr val="tx1"/>
                    </a:solidFill>
                  </a:ln>
                  <a:ea typeface="ヒラギノ角ゴ Pro W3" charset="-128"/>
                  <a:cs typeface="Arial" pitchFamily="34" charset="0"/>
                </a:endParaRPr>
              </a:p>
            </p:txBody>
          </p:sp>
          <p:sp>
            <p:nvSpPr>
              <p:cNvPr id="24600" name="20 CuadroTexto"/>
              <p:cNvSpPr txBox="1">
                <a:spLocks noChangeArrowheads="1"/>
              </p:cNvSpPr>
              <p:nvPr/>
            </p:nvSpPr>
            <p:spPr bwMode="auto">
              <a:xfrm>
                <a:off x="6662868" y="3697982"/>
                <a:ext cx="20507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s-ES" sz="1200" b="1" i="1"/>
                  <a:t>Copy Number Variation</a:t>
                </a:r>
              </a:p>
            </p:txBody>
          </p:sp>
          <p:sp>
            <p:nvSpPr>
              <p:cNvPr id="24601" name="20 CuadroTexto"/>
              <p:cNvSpPr txBox="1">
                <a:spLocks noChangeArrowheads="1"/>
              </p:cNvSpPr>
              <p:nvPr/>
            </p:nvSpPr>
            <p:spPr bwMode="auto">
              <a:xfrm>
                <a:off x="6703069" y="4365104"/>
                <a:ext cx="20507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s-ES" sz="1200" b="1" i="1"/>
                  <a:t>Mutation</a:t>
                </a:r>
              </a:p>
            </p:txBody>
          </p:sp>
          <p:sp>
            <p:nvSpPr>
              <p:cNvPr id="24602" name="9 CuadroTexto"/>
              <p:cNvSpPr>
                <a:spLocks noChangeArrowheads="1"/>
              </p:cNvSpPr>
              <p:nvPr/>
            </p:nvSpPr>
            <p:spPr bwMode="auto">
              <a:xfrm>
                <a:off x="2975583" y="3620636"/>
                <a:ext cx="1383998" cy="20520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7490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ca-ES" sz="1000">
                    <a:cs typeface="Arial" pitchFamily="34" charset="0"/>
                  </a:rPr>
                  <a:t>Chrom.  Instability</a:t>
                </a:r>
                <a:endParaRPr lang="ca-ES" sz="700">
                  <a:cs typeface="Arial" pitchFamily="34" charset="0"/>
                </a:endParaRPr>
              </a:p>
            </p:txBody>
          </p:sp>
          <p:sp>
            <p:nvSpPr>
              <p:cNvPr id="24603" name="9 CuadroTexto"/>
              <p:cNvSpPr>
                <a:spLocks noChangeArrowheads="1"/>
              </p:cNvSpPr>
              <p:nvPr/>
            </p:nvSpPr>
            <p:spPr bwMode="auto">
              <a:xfrm>
                <a:off x="3690555" y="4256053"/>
                <a:ext cx="676656" cy="451791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7490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26000" bIns="126000" anchor="ctr">
                <a:spAutoFit/>
              </a:bodyPr>
              <a:lstStyle/>
              <a:p>
                <a:pPr algn="ctr" eaLnBrk="0" hangingPunct="0"/>
                <a:r>
                  <a:rPr lang="ca-ES" sz="1000" i="1">
                    <a:cs typeface="Arial" pitchFamily="34" charset="0"/>
                  </a:rPr>
                  <a:t>EGFR</a:t>
                </a:r>
              </a:p>
            </p:txBody>
          </p:sp>
          <p:sp>
            <p:nvSpPr>
              <p:cNvPr id="24604" name="9 CuadroTexto"/>
              <p:cNvSpPr>
                <a:spLocks noChangeArrowheads="1"/>
              </p:cNvSpPr>
              <p:nvPr/>
            </p:nvSpPr>
            <p:spPr bwMode="auto">
              <a:xfrm>
                <a:off x="2262547" y="4256053"/>
                <a:ext cx="676656" cy="451791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7490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26000" bIns="126000" anchor="ctr">
                <a:spAutoFit/>
              </a:bodyPr>
              <a:lstStyle/>
              <a:p>
                <a:pPr algn="ctr" eaLnBrk="0" hangingPunct="0"/>
                <a:r>
                  <a:rPr lang="ca-ES" sz="1000" i="1">
                    <a:cs typeface="Arial" pitchFamily="34" charset="0"/>
                  </a:rPr>
                  <a:t>KRAS</a:t>
                </a:r>
              </a:p>
            </p:txBody>
          </p:sp>
          <p:sp>
            <p:nvSpPr>
              <p:cNvPr id="24605" name="9 CuadroTexto"/>
              <p:cNvSpPr>
                <a:spLocks noChangeArrowheads="1"/>
              </p:cNvSpPr>
              <p:nvPr/>
            </p:nvSpPr>
            <p:spPr bwMode="auto">
              <a:xfrm>
                <a:off x="2260167" y="1435871"/>
                <a:ext cx="676656" cy="306467"/>
              </a:xfrm>
              <a:prstGeom prst="roundRect">
                <a:avLst>
                  <a:gd name="adj" fmla="val 16667"/>
                </a:avLst>
              </a:prstGeom>
              <a:solidFill>
                <a:srgbClr val="FBD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ca-ES" sz="1200" b="1">
                    <a:cs typeface="Arial" pitchFamily="34" charset="0"/>
                  </a:rPr>
                  <a:t>P1</a:t>
                </a:r>
              </a:p>
            </p:txBody>
          </p:sp>
          <p:sp>
            <p:nvSpPr>
              <p:cNvPr id="24606" name="9 CuadroTexto"/>
              <p:cNvSpPr>
                <a:spLocks noChangeArrowheads="1"/>
              </p:cNvSpPr>
              <p:nvPr/>
            </p:nvSpPr>
            <p:spPr bwMode="auto">
              <a:xfrm>
                <a:off x="2973681" y="1435871"/>
                <a:ext cx="676656" cy="306467"/>
              </a:xfrm>
              <a:prstGeom prst="roundRect">
                <a:avLst>
                  <a:gd name="adj" fmla="val 16667"/>
                </a:avLst>
              </a:prstGeom>
              <a:solidFill>
                <a:srgbClr val="D99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ca-ES" sz="1200" b="1">
                    <a:cs typeface="Arial" pitchFamily="34" charset="0"/>
                  </a:rPr>
                  <a:t>P2</a:t>
                </a:r>
              </a:p>
            </p:txBody>
          </p:sp>
          <p:sp>
            <p:nvSpPr>
              <p:cNvPr id="24607" name="9 CuadroTexto"/>
              <p:cNvSpPr>
                <a:spLocks noChangeArrowheads="1"/>
              </p:cNvSpPr>
              <p:nvPr/>
            </p:nvSpPr>
            <p:spPr bwMode="auto">
              <a:xfrm>
                <a:off x="3680766" y="1435871"/>
                <a:ext cx="676800" cy="306467"/>
              </a:xfrm>
              <a:prstGeom prst="roundRect">
                <a:avLst>
                  <a:gd name="adj" fmla="val 16667"/>
                </a:avLst>
              </a:prstGeom>
              <a:solidFill>
                <a:srgbClr val="B7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ca-ES" sz="1200" b="1">
                    <a:cs typeface="Arial" pitchFamily="34" charset="0"/>
                  </a:rPr>
                  <a:t>P3</a:t>
                </a:r>
              </a:p>
            </p:txBody>
          </p:sp>
          <p:sp>
            <p:nvSpPr>
              <p:cNvPr id="24608" name="9 CuadroTexto"/>
              <p:cNvSpPr>
                <a:spLocks noChangeArrowheads="1"/>
              </p:cNvSpPr>
              <p:nvPr/>
            </p:nvSpPr>
            <p:spPr bwMode="auto">
              <a:xfrm>
                <a:off x="4475673" y="1434417"/>
                <a:ext cx="676245" cy="306369"/>
              </a:xfrm>
              <a:prstGeom prst="roundRect">
                <a:avLst>
                  <a:gd name="adj" fmla="val 16667"/>
                </a:avLst>
              </a:prstGeom>
              <a:solidFill>
                <a:srgbClr val="CCFF99"/>
              </a:solidFill>
              <a:ln w="19050">
                <a:solidFill>
                  <a:srgbClr val="CCFF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ca-ES" sz="1200" b="1">
                    <a:cs typeface="Arial" pitchFamily="34" charset="0"/>
                  </a:rPr>
                  <a:t>I1</a:t>
                </a:r>
              </a:p>
            </p:txBody>
          </p:sp>
          <p:sp>
            <p:nvSpPr>
              <p:cNvPr id="24609" name="9 CuadroTexto"/>
              <p:cNvSpPr>
                <a:spLocks noChangeArrowheads="1"/>
              </p:cNvSpPr>
              <p:nvPr/>
            </p:nvSpPr>
            <p:spPr bwMode="auto">
              <a:xfrm>
                <a:off x="5186743" y="1433792"/>
                <a:ext cx="676656" cy="306467"/>
              </a:xfrm>
              <a:prstGeom prst="roundRect">
                <a:avLst>
                  <a:gd name="adj" fmla="val 16667"/>
                </a:avLst>
              </a:prstGeom>
              <a:solidFill>
                <a:srgbClr val="759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ca-ES" sz="1200" b="1">
                    <a:cs typeface="Arial" pitchFamily="34" charset="0"/>
                  </a:rPr>
                  <a:t>I2</a:t>
                </a:r>
              </a:p>
            </p:txBody>
          </p:sp>
          <p:sp>
            <p:nvSpPr>
              <p:cNvPr id="24610" name="9 CuadroTexto"/>
              <p:cNvSpPr>
                <a:spLocks noChangeArrowheads="1"/>
              </p:cNvSpPr>
              <p:nvPr/>
            </p:nvSpPr>
            <p:spPr bwMode="auto">
              <a:xfrm>
                <a:off x="5893828" y="1433792"/>
                <a:ext cx="678815" cy="306467"/>
              </a:xfrm>
              <a:prstGeom prst="roundRect">
                <a:avLst>
                  <a:gd name="adj" fmla="val 16667"/>
                </a:avLst>
              </a:prstGeom>
              <a:solidFill>
                <a:srgbClr val="4F6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ca-ES" sz="1200" b="1">
                    <a:cs typeface="Arial" pitchFamily="34" charset="0"/>
                  </a:rPr>
                  <a:t>I3</a:t>
                </a:r>
              </a:p>
            </p:txBody>
          </p:sp>
          <p:cxnSp>
            <p:nvCxnSpPr>
              <p:cNvPr id="40" name="28 Conector recto de flecha"/>
              <p:cNvCxnSpPr/>
              <p:nvPr/>
            </p:nvCxnSpPr>
            <p:spPr>
              <a:xfrm>
                <a:off x="3934359" y="1197893"/>
                <a:ext cx="420670" cy="0"/>
              </a:xfrm>
              <a:prstGeom prst="straightConnector1">
                <a:avLst/>
              </a:prstGeom>
              <a:ln w="19050">
                <a:solidFill>
                  <a:srgbClr val="F1902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28 Conector recto de flecha"/>
              <p:cNvCxnSpPr/>
              <p:nvPr/>
            </p:nvCxnSpPr>
            <p:spPr>
              <a:xfrm>
                <a:off x="6140887" y="1197893"/>
                <a:ext cx="422256" cy="0"/>
              </a:xfrm>
              <a:prstGeom prst="straightConnector1">
                <a:avLst/>
              </a:prstGeom>
              <a:ln w="19050">
                <a:solidFill>
                  <a:srgbClr val="0B802E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31 Conector recto de flecha"/>
              <p:cNvCxnSpPr/>
              <p:nvPr/>
            </p:nvCxnSpPr>
            <p:spPr>
              <a:xfrm rot="10800000">
                <a:off x="4485197" y="1197893"/>
                <a:ext cx="457180" cy="0"/>
              </a:xfrm>
              <a:prstGeom prst="straightConnector1">
                <a:avLst/>
              </a:prstGeom>
              <a:ln w="19050">
                <a:solidFill>
                  <a:srgbClr val="0B802E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14" name="9 CuadroTexto"/>
              <p:cNvSpPr>
                <a:spLocks noChangeArrowheads="1"/>
              </p:cNvSpPr>
              <p:nvPr/>
            </p:nvSpPr>
            <p:spPr bwMode="auto">
              <a:xfrm>
                <a:off x="3688845" y="3852540"/>
                <a:ext cx="676656" cy="20520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7490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ca-ES" sz="1000">
                    <a:cs typeface="Arial" pitchFamily="34" charset="0"/>
                  </a:rPr>
                  <a:t>+1p, 7p</a:t>
                </a:r>
              </a:p>
            </p:txBody>
          </p:sp>
          <p:sp>
            <p:nvSpPr>
              <p:cNvPr id="24615" name="9 CuadroTexto"/>
              <p:cNvSpPr>
                <a:spLocks noChangeArrowheads="1"/>
              </p:cNvSpPr>
              <p:nvPr/>
            </p:nvSpPr>
            <p:spPr bwMode="auto">
              <a:xfrm>
                <a:off x="2260590" y="3623017"/>
                <a:ext cx="676800" cy="442674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7490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ca-ES" sz="1000">
                    <a:cs typeface="Arial" pitchFamily="34" charset="0"/>
                  </a:rPr>
                  <a:t>Chrom. Stability</a:t>
                </a:r>
              </a:p>
            </p:txBody>
          </p:sp>
          <p:cxnSp>
            <p:nvCxnSpPr>
              <p:cNvPr id="45" name="31 Conector recto de flecha"/>
              <p:cNvCxnSpPr/>
              <p:nvPr/>
            </p:nvCxnSpPr>
            <p:spPr>
              <a:xfrm rot="10800000">
                <a:off x="2277081" y="1196306"/>
                <a:ext cx="457180" cy="0"/>
              </a:xfrm>
              <a:prstGeom prst="straightConnector1">
                <a:avLst/>
              </a:prstGeom>
              <a:ln w="19050">
                <a:solidFill>
                  <a:srgbClr val="F1902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17" name="9 CuadroTexto"/>
              <p:cNvSpPr>
                <a:spLocks noChangeArrowheads="1"/>
              </p:cNvSpPr>
              <p:nvPr/>
            </p:nvSpPr>
            <p:spPr bwMode="auto">
              <a:xfrm>
                <a:off x="5188266" y="3618963"/>
                <a:ext cx="1383998" cy="20520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7490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ca-ES" sz="1000">
                    <a:cs typeface="Arial" pitchFamily="34" charset="0"/>
                  </a:rPr>
                  <a:t>Chrom.  Instability</a:t>
                </a:r>
                <a:endParaRPr lang="ca-ES" sz="700">
                  <a:cs typeface="Arial" pitchFamily="34" charset="0"/>
                </a:endParaRPr>
              </a:p>
            </p:txBody>
          </p:sp>
          <p:sp>
            <p:nvSpPr>
              <p:cNvPr id="24618" name="9 CuadroTexto"/>
              <p:cNvSpPr>
                <a:spLocks noChangeArrowheads="1"/>
              </p:cNvSpPr>
              <p:nvPr/>
            </p:nvSpPr>
            <p:spPr bwMode="auto">
              <a:xfrm>
                <a:off x="5898868" y="3850867"/>
                <a:ext cx="676656" cy="20520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7490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ca-ES" sz="1000">
                    <a:cs typeface="Arial" pitchFamily="34" charset="0"/>
                  </a:rPr>
                  <a:t>+ 7p</a:t>
                </a:r>
              </a:p>
            </p:txBody>
          </p:sp>
          <p:sp>
            <p:nvSpPr>
              <p:cNvPr id="24619" name="9 CuadroTexto"/>
              <p:cNvSpPr>
                <a:spLocks noChangeArrowheads="1"/>
              </p:cNvSpPr>
              <p:nvPr/>
            </p:nvSpPr>
            <p:spPr bwMode="auto">
              <a:xfrm>
                <a:off x="4480933" y="3617466"/>
                <a:ext cx="676656" cy="442674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alpha val="7490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ca-ES" sz="1000">
                    <a:cs typeface="Arial" pitchFamily="34" charset="0"/>
                  </a:rPr>
                  <a:t>Chrom. Stability</a:t>
                </a:r>
              </a:p>
            </p:txBody>
          </p:sp>
        </p:grpSp>
      </p:grpSp>
      <p:sp>
        <p:nvSpPr>
          <p:cNvPr id="24583" name="Text Box 20"/>
          <p:cNvSpPr txBox="1">
            <a:spLocks noChangeArrowheads="1"/>
          </p:cNvSpPr>
          <p:nvPr/>
        </p:nvSpPr>
        <p:spPr bwMode="auto">
          <a:xfrm>
            <a:off x="1447800" y="685800"/>
            <a:ext cx="5843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s-ES" sz="2000" b="1" dirty="0" smtClean="0">
                <a:solidFill>
                  <a:srgbClr val="002060"/>
                </a:solidFill>
                <a:latin typeface="Calibri" pitchFamily="34" charset="0"/>
                <a:ea typeface="MS PGothic" pitchFamily="34" charset="-128"/>
              </a:rPr>
              <a:t>Molecular </a:t>
            </a:r>
            <a:r>
              <a:rPr lang="es-ES" sz="2000" b="1" dirty="0" err="1" smtClean="0">
                <a:solidFill>
                  <a:srgbClr val="002060"/>
                </a:solidFill>
                <a:latin typeface="Calibri" pitchFamily="34" charset="0"/>
                <a:ea typeface="MS PGothic" pitchFamily="34" charset="-128"/>
              </a:rPr>
              <a:t>classification</a:t>
            </a:r>
            <a:endParaRPr lang="es-ES" sz="2000" b="1" dirty="0">
              <a:solidFill>
                <a:srgbClr val="00206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487363" y="-228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+mj-lt"/>
                <a:ea typeface="+mj-ea"/>
              </a:rPr>
              <a:t>Intrahepatic Cholangiocarcinoma</a:t>
            </a:r>
            <a:endParaRPr lang="en-US" sz="4000" b="1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cxnSp>
        <p:nvCxnSpPr>
          <p:cNvPr id="51" name="Straight Connector 7"/>
          <p:cNvCxnSpPr/>
          <p:nvPr/>
        </p:nvCxnSpPr>
        <p:spPr>
          <a:xfrm>
            <a:off x="304800" y="673703"/>
            <a:ext cx="8594725" cy="1587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6732687" y="6554634"/>
            <a:ext cx="21827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_tradnl" sz="1200" i="1" dirty="0" err="1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Sia</a:t>
            </a:r>
            <a:r>
              <a:rPr lang="es-ES_tradnl" sz="1200" i="1" dirty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et al, </a:t>
            </a:r>
            <a:r>
              <a:rPr lang="es-ES_tradnl" sz="1200" i="1" dirty="0" err="1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Gastroenterology</a:t>
            </a:r>
            <a:r>
              <a:rPr lang="es-ES_tradnl" sz="1200" i="1" dirty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2013</a:t>
            </a:r>
            <a:endParaRPr lang="en-US" sz="1200" i="1" dirty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86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58850" y="609600"/>
            <a:ext cx="7226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Unmet needs</a:t>
            </a:r>
            <a:endParaRPr lang="en-US" sz="2000" b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264828"/>
            <a:ext cx="32004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Clear need for integrative genomic analysis studies combining </a:t>
            </a:r>
            <a:r>
              <a:rPr lang="en-US" sz="1600" dirty="0">
                <a:solidFill>
                  <a:schemeClr val="tx1"/>
                </a:solidFill>
              </a:rPr>
              <a:t>genetic alterations </a:t>
            </a:r>
            <a:r>
              <a:rPr lang="en-US" sz="1600" dirty="0" smtClean="0">
                <a:solidFill>
                  <a:schemeClr val="tx1"/>
                </a:solidFill>
              </a:rPr>
              <a:t>with pathway identification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90500" y="4540438"/>
            <a:ext cx="3886200" cy="1784162"/>
            <a:chOff x="190500" y="4311838"/>
            <a:chExt cx="3886200" cy="1784162"/>
          </a:xfrm>
        </p:grpSpPr>
        <p:sp>
          <p:nvSpPr>
            <p:cNvPr id="13" name="Rectangle 12"/>
            <p:cNvSpPr/>
            <p:nvPr/>
          </p:nvSpPr>
          <p:spPr>
            <a:xfrm>
              <a:off x="533400" y="5020591"/>
              <a:ext cx="3200400" cy="107540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" y="5331541"/>
              <a:ext cx="34290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Patient stratification </a:t>
              </a:r>
            </a:p>
            <a:p>
              <a:pPr algn="ctr"/>
              <a:r>
                <a:rPr lang="en-US" sz="1400" dirty="0" smtClean="0"/>
                <a:t>and</a:t>
              </a:r>
            </a:p>
            <a:p>
              <a:pPr algn="ctr"/>
              <a:r>
                <a:rPr lang="en-US" sz="1400" dirty="0" smtClean="0"/>
                <a:t>genetic biomarkers to direct therapy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0500" y="4966425"/>
              <a:ext cx="3886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/>
                <a:t>Personalized medicine</a:t>
              </a:r>
              <a:endParaRPr lang="en-US" sz="1600" b="1" u="sng" dirty="0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1905000" y="4311838"/>
              <a:ext cx="381000" cy="533400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143000"/>
            <a:ext cx="8229600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spAutoFit/>
          </a:bodyPr>
          <a:lstStyle/>
          <a:p>
            <a:pPr marL="266700" marR="0" lvl="0" indent="-2667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Increasing incidence and poor outcome </a:t>
            </a:r>
          </a:p>
          <a:p>
            <a:pPr marL="266700" indent="-266700" algn="just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No standard of care for unresectable cases (60-70%)</a:t>
            </a:r>
          </a:p>
          <a:p>
            <a:pPr marL="266700" indent="-266700" algn="just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600" dirty="0">
                <a:solidFill>
                  <a:srgbClr val="002060"/>
                </a:solidFill>
                <a:ea typeface="ＭＳ Ｐゴシック" pitchFamily="34" charset="-128"/>
              </a:rPr>
              <a:t>Marginal understanding of molecular </a:t>
            </a:r>
            <a:r>
              <a:rPr lang="en-GB" sz="1600" dirty="0" smtClean="0">
                <a:solidFill>
                  <a:srgbClr val="002060"/>
                </a:solidFill>
                <a:ea typeface="ＭＳ Ｐゴシック" pitchFamily="34" charset="-128"/>
              </a:rPr>
              <a:t>pathogenesis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266700" marR="0" lvl="0" indent="-2667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GB" sz="1600" dirty="0">
                <a:solidFill>
                  <a:srgbClr val="002060"/>
                </a:solidFill>
                <a:ea typeface="ＭＳ Ｐゴシック" pitchFamily="34" charset="-128"/>
              </a:rPr>
              <a:t>M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olecular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therapies are not available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87363" y="-228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a typeface="+mj-ea"/>
              </a:rPr>
              <a:t>Intrahepatic Cholangiocarcinoma</a:t>
            </a:r>
            <a:endParaRPr lang="en-US" sz="4000" b="1" dirty="0">
              <a:solidFill>
                <a:srgbClr val="C00000"/>
              </a:solidFill>
              <a:ea typeface="+mj-ea"/>
            </a:endParaRPr>
          </a:p>
        </p:txBody>
      </p:sp>
      <p:cxnSp>
        <p:nvCxnSpPr>
          <p:cNvPr id="16" name="Straight Connector 7"/>
          <p:cNvCxnSpPr/>
          <p:nvPr/>
        </p:nvCxnSpPr>
        <p:spPr>
          <a:xfrm>
            <a:off x="304800" y="673703"/>
            <a:ext cx="8594725" cy="1587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94" y="2977505"/>
            <a:ext cx="5139106" cy="3651895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867400" y="5714999"/>
            <a:ext cx="1143000" cy="304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4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"/>
          <a:stretch/>
        </p:blipFill>
        <p:spPr bwMode="auto">
          <a:xfrm>
            <a:off x="315320" y="1213233"/>
            <a:ext cx="3720651" cy="540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58850" y="609600"/>
            <a:ext cx="7226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Molecular alterations and targets for therapies</a:t>
            </a:r>
            <a:endParaRPr lang="en-US" sz="2000" b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381940" y="6550223"/>
            <a:ext cx="46096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ILCA guidelines, J 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Hepatol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2014  adapted from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Sia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 et al, Oncogene 2013</a:t>
            </a:r>
            <a:endParaRPr lang="en-US" sz="1200" i="1" dirty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39270" y="1959071"/>
            <a:ext cx="228600" cy="152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39270" y="3050630"/>
            <a:ext cx="228600" cy="152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39270" y="4558860"/>
            <a:ext cx="228600" cy="152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809" y="2110361"/>
            <a:ext cx="4281603" cy="40835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87363" y="-228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a typeface="+mj-ea"/>
              </a:rPr>
              <a:t>Intrahepatic Cholangiocarcinoma</a:t>
            </a:r>
            <a:endParaRPr lang="en-US" sz="4000" b="1" dirty="0">
              <a:solidFill>
                <a:srgbClr val="C00000"/>
              </a:solidFill>
              <a:ea typeface="+mj-ea"/>
            </a:endParaRPr>
          </a:p>
        </p:txBody>
      </p:sp>
      <p:cxnSp>
        <p:nvCxnSpPr>
          <p:cNvPr id="19" name="Straight Connector 7"/>
          <p:cNvCxnSpPr/>
          <p:nvPr/>
        </p:nvCxnSpPr>
        <p:spPr>
          <a:xfrm>
            <a:off x="304800" y="673703"/>
            <a:ext cx="8594725" cy="1587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00246" y="1607403"/>
            <a:ext cx="8412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algn="just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Fusion proteins are known to be potent driver oncogenes involved in the pathogenesis of human cancer and recent studies report dramatic therapeutic responses by blocking these targets (e.g. EML4-ALK/</a:t>
            </a:r>
            <a:r>
              <a:rPr lang="en-US" sz="1600" dirty="0" err="1" smtClean="0">
                <a:solidFill>
                  <a:srgbClr val="002060"/>
                </a:solidFill>
                <a:cs typeface="Arial" pitchFamily="34" charset="0"/>
              </a:rPr>
              <a:t>crizotinib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in lung cancer). </a:t>
            </a:r>
            <a:endParaRPr lang="es-ES" sz="1600" dirty="0" smtClean="0">
              <a:solidFill>
                <a:srgbClr val="002060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863850" y="609600"/>
            <a:ext cx="3416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Background</a:t>
            </a:r>
            <a:endParaRPr lang="en-US" sz="2000" b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87363" y="-762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rgbClr val="C00000"/>
                </a:solidFill>
                <a:ea typeface="+mj-ea"/>
              </a:rPr>
              <a:t>Discovery of novel therapeutic targets</a:t>
            </a:r>
            <a:endParaRPr lang="en-US" sz="3400" b="1" dirty="0">
              <a:solidFill>
                <a:srgbClr val="C00000"/>
              </a:solidFill>
              <a:ea typeface="+mj-ea"/>
            </a:endParaRPr>
          </a:p>
        </p:txBody>
      </p:sp>
      <p:cxnSp>
        <p:nvCxnSpPr>
          <p:cNvPr id="16" name="Straight Connector 7"/>
          <p:cNvCxnSpPr/>
          <p:nvPr/>
        </p:nvCxnSpPr>
        <p:spPr>
          <a:xfrm>
            <a:off x="304800" y="642651"/>
            <a:ext cx="8594725" cy="1587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"/>
          <p:cNvGrpSpPr/>
          <p:nvPr/>
        </p:nvGrpSpPr>
        <p:grpSpPr>
          <a:xfrm>
            <a:off x="1066800" y="2848540"/>
            <a:ext cx="7153550" cy="3171260"/>
            <a:chOff x="1093940" y="2668339"/>
            <a:chExt cx="7153550" cy="31712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940" y="2668339"/>
              <a:ext cx="3173260" cy="2895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490" y="3048000"/>
              <a:ext cx="3352800" cy="2346127"/>
            </a:xfrm>
            <a:prstGeom prst="rect">
              <a:avLst/>
            </a:prstGeom>
          </p:spPr>
        </p:pic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6603322" y="5486400"/>
              <a:ext cx="1644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</a:rPr>
                <a:t>Shaw et al, NEJM 2013 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391069" y="5562600"/>
              <a:ext cx="160499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200" i="1" dirty="0" err="1" smtClean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</a:rPr>
                <a:t>Kwak</a:t>
              </a:r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</a:rPr>
                <a:t> et al, NEJM 2010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4525" y="2703513"/>
            <a:ext cx="7643813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/>
            <a:r>
              <a:rPr lang="es-ES" sz="2400" b="1" u="sng" dirty="0" err="1">
                <a:solidFill>
                  <a:srgbClr val="C00000"/>
                </a:solidFill>
                <a:ea typeface="ＭＳ Ｐゴシック" pitchFamily="34" charset="-128"/>
              </a:rPr>
              <a:t>Specific</a:t>
            </a:r>
            <a:r>
              <a:rPr lang="es-ES" sz="2400" b="1" u="sng" dirty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s-ES" sz="2400" b="1" u="sng" dirty="0" err="1" smtClean="0">
                <a:solidFill>
                  <a:srgbClr val="C00000"/>
                </a:solidFill>
                <a:ea typeface="ＭＳ Ｐゴシック" pitchFamily="34" charset="-128"/>
              </a:rPr>
              <a:t>Aims</a:t>
            </a:r>
            <a:r>
              <a:rPr lang="es-ES" sz="2400" b="1" u="sng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endParaRPr lang="es-ES" sz="2400" b="1" u="sng" dirty="0">
              <a:solidFill>
                <a:srgbClr val="C00000"/>
              </a:solidFill>
              <a:ea typeface="ＭＳ Ｐゴシック" pitchFamily="34" charset="-128"/>
            </a:endParaRPr>
          </a:p>
          <a:p>
            <a:pPr marL="609600" indent="-6096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2060"/>
              </a:solidFill>
              <a:latin typeface="+mj-lt"/>
              <a:ea typeface="ＭＳ Ｐゴシック" charset="-128"/>
              <a:cs typeface="Arial"/>
            </a:endParaRPr>
          </a:p>
          <a:p>
            <a:pPr marL="609600" indent="-6096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s-ES" dirty="0">
                <a:solidFill>
                  <a:srgbClr val="002060"/>
                </a:solidFill>
                <a:latin typeface="+mj-lt"/>
                <a:cs typeface="Arial"/>
              </a:rPr>
              <a:t>To </a:t>
            </a:r>
            <a:r>
              <a:rPr lang="es-ES" dirty="0" err="1">
                <a:solidFill>
                  <a:srgbClr val="002060"/>
                </a:solidFill>
                <a:latin typeface="+mj-lt"/>
                <a:cs typeface="Arial"/>
              </a:rPr>
              <a:t>identify</a:t>
            </a:r>
            <a:r>
              <a:rPr lang="es-ES" dirty="0">
                <a:solidFill>
                  <a:srgbClr val="002060"/>
                </a:solidFill>
                <a:latin typeface="+mj-lt"/>
                <a:cs typeface="Arial"/>
              </a:rPr>
              <a:t> novel molecular </a:t>
            </a:r>
            <a:r>
              <a:rPr lang="es-ES" dirty="0" err="1">
                <a:solidFill>
                  <a:srgbClr val="002060"/>
                </a:solidFill>
                <a:latin typeface="+mj-lt"/>
                <a:cs typeface="Arial"/>
              </a:rPr>
              <a:t>alterations</a:t>
            </a:r>
            <a:r>
              <a:rPr lang="es-ES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+mj-lt"/>
                <a:cs typeface="Arial"/>
              </a:rPr>
              <a:t>by</a:t>
            </a:r>
            <a:r>
              <a:rPr lang="es-ES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+mj-lt"/>
                <a:cs typeface="Arial"/>
              </a:rPr>
              <a:t>applying</a:t>
            </a:r>
            <a:r>
              <a:rPr lang="es-ES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s-ES" b="1" dirty="0" smtClean="0">
                <a:solidFill>
                  <a:srgbClr val="002060"/>
                </a:solidFill>
                <a:latin typeface="+mj-lt"/>
                <a:cs typeface="Arial"/>
              </a:rPr>
              <a:t>RNA-</a:t>
            </a:r>
            <a:r>
              <a:rPr lang="es-ES" b="1" dirty="0" err="1" smtClean="0">
                <a:solidFill>
                  <a:srgbClr val="002060"/>
                </a:solidFill>
                <a:latin typeface="+mj-lt"/>
                <a:cs typeface="Arial"/>
              </a:rPr>
              <a:t>sequencing</a:t>
            </a:r>
            <a:r>
              <a:rPr lang="es-ES" dirty="0" smtClean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s-ES" dirty="0">
                <a:solidFill>
                  <a:srgbClr val="002060"/>
                </a:solidFill>
                <a:latin typeface="+mj-lt"/>
                <a:cs typeface="Arial"/>
              </a:rPr>
              <a:t>to </a:t>
            </a:r>
            <a:r>
              <a:rPr lang="es-ES" dirty="0" err="1">
                <a:solidFill>
                  <a:srgbClr val="002060"/>
                </a:solidFill>
                <a:latin typeface="+mj-lt"/>
                <a:cs typeface="Arial"/>
              </a:rPr>
              <a:t>fresh</a:t>
            </a:r>
            <a:r>
              <a:rPr lang="es-ES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+mj-lt"/>
                <a:cs typeface="Arial"/>
              </a:rPr>
              <a:t>frozen</a:t>
            </a:r>
            <a:r>
              <a:rPr lang="es-ES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s-ES" dirty="0" smtClean="0">
                <a:solidFill>
                  <a:srgbClr val="002060"/>
                </a:solidFill>
                <a:latin typeface="+mj-lt"/>
                <a:cs typeface="Arial"/>
              </a:rPr>
              <a:t>iCCA </a:t>
            </a:r>
            <a:r>
              <a:rPr lang="es-ES" dirty="0">
                <a:solidFill>
                  <a:srgbClr val="002060"/>
                </a:solidFill>
                <a:latin typeface="+mj-lt"/>
                <a:cs typeface="Arial"/>
              </a:rPr>
              <a:t>tumors and </a:t>
            </a:r>
            <a:r>
              <a:rPr lang="es-ES" dirty="0" err="1">
                <a:solidFill>
                  <a:srgbClr val="002060"/>
                </a:solidFill>
                <a:latin typeface="+mj-lt"/>
                <a:cs typeface="Arial"/>
              </a:rPr>
              <a:t>their</a:t>
            </a:r>
            <a:r>
              <a:rPr lang="es-ES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+mj-lt"/>
                <a:cs typeface="Arial"/>
              </a:rPr>
              <a:t>matched</a:t>
            </a:r>
            <a:r>
              <a:rPr lang="es-ES" dirty="0">
                <a:solidFill>
                  <a:srgbClr val="002060"/>
                </a:solidFill>
                <a:latin typeface="+mj-lt"/>
                <a:cs typeface="Arial"/>
              </a:rPr>
              <a:t> normal </a:t>
            </a:r>
            <a:r>
              <a:rPr lang="es-ES" dirty="0" err="1">
                <a:solidFill>
                  <a:srgbClr val="002060"/>
                </a:solidFill>
                <a:latin typeface="+mj-lt"/>
                <a:cs typeface="Arial"/>
              </a:rPr>
              <a:t>tissues</a:t>
            </a:r>
            <a:r>
              <a:rPr lang="es-ES" dirty="0">
                <a:solidFill>
                  <a:srgbClr val="002060"/>
                </a:solidFill>
                <a:latin typeface="+mj-lt"/>
                <a:cs typeface="Arial"/>
              </a:rPr>
              <a:t>.</a:t>
            </a:r>
          </a:p>
          <a:p>
            <a:pPr marL="609600" indent="-6096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2060"/>
              </a:solidFill>
              <a:latin typeface="+mj-lt"/>
              <a:cs typeface="Arial"/>
            </a:endParaRPr>
          </a:p>
          <a:p>
            <a:pPr marL="609600" indent="-6096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en-GB" dirty="0">
                <a:solidFill>
                  <a:srgbClr val="002060"/>
                </a:solidFill>
                <a:latin typeface="+mj-lt"/>
                <a:cs typeface="Arial"/>
              </a:rPr>
              <a:t>To </a:t>
            </a:r>
            <a:r>
              <a:rPr lang="en-US" dirty="0">
                <a:solidFill>
                  <a:srgbClr val="002060"/>
                </a:solidFill>
                <a:latin typeface="+mj-lt"/>
                <a:cs typeface="Arial"/>
              </a:rPr>
              <a:t>characterize the oncogenic potential of identified molecular alterations </a:t>
            </a:r>
            <a:r>
              <a:rPr lang="en-US" dirty="0" smtClean="0">
                <a:solidFill>
                  <a:srgbClr val="002060"/>
                </a:solidFill>
                <a:latin typeface="+mj-lt"/>
                <a:cs typeface="Arial"/>
              </a:rPr>
              <a:t>(</a:t>
            </a:r>
            <a:r>
              <a:rPr lang="en-US" b="1" dirty="0" smtClean="0">
                <a:solidFill>
                  <a:srgbClr val="002060"/>
                </a:solidFill>
                <a:latin typeface="+mj-lt"/>
                <a:cs typeface="Arial"/>
              </a:rPr>
              <a:t>fusion genes</a:t>
            </a:r>
            <a:r>
              <a:rPr lang="en-US" dirty="0" smtClean="0">
                <a:solidFill>
                  <a:srgbClr val="002060"/>
                </a:solidFill>
                <a:latin typeface="+mj-lt"/>
                <a:cs typeface="Arial"/>
              </a:rPr>
              <a:t>) and </a:t>
            </a:r>
            <a:r>
              <a:rPr lang="en-US" dirty="0">
                <a:solidFill>
                  <a:srgbClr val="002060"/>
                </a:solidFill>
                <a:latin typeface="+mj-lt"/>
                <a:cs typeface="Arial"/>
              </a:rPr>
              <a:t>their incidence in a large cohort of human </a:t>
            </a:r>
            <a:r>
              <a:rPr lang="en-US" dirty="0" err="1" smtClean="0">
                <a:solidFill>
                  <a:srgbClr val="002060"/>
                </a:solidFill>
                <a:latin typeface="+mj-lt"/>
                <a:cs typeface="Arial"/>
              </a:rPr>
              <a:t>iCCAs</a:t>
            </a:r>
            <a:r>
              <a:rPr lang="en-US" dirty="0">
                <a:solidFill>
                  <a:srgbClr val="002060"/>
                </a:solidFill>
                <a:latin typeface="+mj-lt"/>
                <a:cs typeface="Arial"/>
              </a:rPr>
              <a:t>.</a:t>
            </a:r>
          </a:p>
          <a:p>
            <a:pPr marL="609600" indent="-6096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en-US" dirty="0">
              <a:solidFill>
                <a:srgbClr val="002060"/>
              </a:solidFill>
              <a:latin typeface="+mj-lt"/>
              <a:cs typeface="Arial"/>
            </a:endParaRPr>
          </a:p>
          <a:p>
            <a:pPr marL="609600" indent="-6096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en-US" dirty="0">
                <a:solidFill>
                  <a:srgbClr val="002060"/>
                </a:solidFill>
                <a:latin typeface="+mj-lt"/>
                <a:cs typeface="Arial"/>
              </a:rPr>
              <a:t>To verify if such </a:t>
            </a:r>
            <a:r>
              <a:rPr lang="en-US" dirty="0" smtClean="0">
                <a:solidFill>
                  <a:srgbClr val="002060"/>
                </a:solidFill>
                <a:latin typeface="+mj-lt"/>
                <a:cs typeface="Arial"/>
              </a:rPr>
              <a:t>molecular </a:t>
            </a:r>
            <a:r>
              <a:rPr lang="en-US" b="1" dirty="0" smtClean="0">
                <a:solidFill>
                  <a:srgbClr val="002060"/>
                </a:solidFill>
                <a:latin typeface="+mj-lt"/>
                <a:cs typeface="Arial"/>
              </a:rPr>
              <a:t>fusion genes </a:t>
            </a:r>
            <a:r>
              <a:rPr lang="en-US" dirty="0" smtClean="0">
                <a:solidFill>
                  <a:srgbClr val="002060"/>
                </a:solidFill>
                <a:latin typeface="+mj-lt"/>
                <a:cs typeface="Arial"/>
              </a:rPr>
              <a:t>may </a:t>
            </a:r>
            <a:r>
              <a:rPr lang="en-US" dirty="0">
                <a:solidFill>
                  <a:srgbClr val="002060"/>
                </a:solidFill>
                <a:latin typeface="+mj-lt"/>
                <a:cs typeface="Arial"/>
              </a:rPr>
              <a:t>represent novel </a:t>
            </a:r>
            <a:r>
              <a:rPr lang="en-US" b="1" dirty="0">
                <a:solidFill>
                  <a:srgbClr val="002060"/>
                </a:solidFill>
                <a:latin typeface="+mj-lt"/>
                <a:cs typeface="Arial"/>
              </a:rPr>
              <a:t>targets</a:t>
            </a:r>
            <a:r>
              <a:rPr lang="en-US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+mj-lt"/>
                <a:cs typeface="Arial"/>
              </a:rPr>
              <a:t>for</a:t>
            </a:r>
            <a:r>
              <a:rPr lang="en-US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+mj-lt"/>
                <a:cs typeface="Arial"/>
              </a:rPr>
              <a:t>more specific therapies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Arial"/>
              <a:cs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4525" y="1438870"/>
            <a:ext cx="78549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ea typeface="ＭＳ Ｐゴシック" pitchFamily="34" charset="-128"/>
              </a:rPr>
              <a:t>The </a:t>
            </a:r>
            <a:r>
              <a:rPr lang="en-GB" dirty="0">
                <a:solidFill>
                  <a:srgbClr val="002060"/>
                </a:solidFill>
                <a:ea typeface="ＭＳ Ｐゴシック" pitchFamily="34" charset="-128"/>
              </a:rPr>
              <a:t>application of next-generation sequencing technologies would identify novel </a:t>
            </a:r>
            <a:r>
              <a:rPr lang="en-US" dirty="0">
                <a:solidFill>
                  <a:srgbClr val="002060"/>
                </a:solidFill>
                <a:ea typeface="ＭＳ Ｐゴシック" pitchFamily="34" charset="-128"/>
              </a:rPr>
              <a:t>driver events that meaningfully contribute to </a:t>
            </a:r>
            <a:r>
              <a:rPr lang="en-US" dirty="0" err="1">
                <a:solidFill>
                  <a:srgbClr val="002060"/>
                </a:solidFill>
                <a:ea typeface="ＭＳ Ｐゴシック" pitchFamily="34" charset="-128"/>
              </a:rPr>
              <a:t>iCCA</a:t>
            </a:r>
            <a:r>
              <a:rPr lang="en-US" dirty="0">
                <a:solidFill>
                  <a:srgbClr val="002060"/>
                </a:solidFill>
                <a:ea typeface="ＭＳ Ｐゴシック" pitchFamily="34" charset="-128"/>
              </a:rPr>
              <a:t> pathogenesis</a:t>
            </a:r>
            <a:r>
              <a:rPr lang="en-GB" dirty="0">
                <a:solidFill>
                  <a:srgbClr val="002060"/>
                </a:solidFill>
                <a:ea typeface="ＭＳ Ｐゴシック" pitchFamily="34" charset="-128"/>
              </a:rPr>
              <a:t> and that might represent novel targets for more effective </a:t>
            </a:r>
            <a:r>
              <a:rPr lang="en-GB" dirty="0" smtClean="0">
                <a:solidFill>
                  <a:srgbClr val="002060"/>
                </a:solidFill>
                <a:ea typeface="ＭＳ Ｐゴシック" pitchFamily="34" charset="-128"/>
              </a:rPr>
              <a:t>therapies.</a:t>
            </a:r>
            <a:endParaRPr lang="en-GB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00200" y="609600"/>
            <a:ext cx="594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a typeface="ＭＳ Ｐゴシック" pitchFamily="34" charset="-128"/>
              </a:rPr>
              <a:t>Discovery of novel therapeutic targets</a:t>
            </a:r>
            <a:endParaRPr lang="en-US" sz="2000" b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87363" y="-762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a typeface="+mj-ea"/>
              </a:rPr>
              <a:t>Research Project</a:t>
            </a:r>
            <a:endParaRPr lang="en-US" sz="4000" b="1" dirty="0">
              <a:solidFill>
                <a:srgbClr val="C00000"/>
              </a:solidFill>
              <a:ea typeface="+mj-ea"/>
            </a:endParaRPr>
          </a:p>
        </p:txBody>
      </p:sp>
      <p:cxnSp>
        <p:nvCxnSpPr>
          <p:cNvPr id="10" name="Straight Connector 7"/>
          <p:cNvCxnSpPr/>
          <p:nvPr/>
        </p:nvCxnSpPr>
        <p:spPr>
          <a:xfrm>
            <a:off x="304800" y="642651"/>
            <a:ext cx="8594725" cy="1587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1425</Words>
  <Application>Microsoft Office PowerPoint</Application>
  <PresentationFormat>On-screen Show (4:3)</PresentationFormat>
  <Paragraphs>328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Implementation of Precision Medicine Approaches in Intrahepatic Cholangiocarcinoma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Intrahepatic Cholangiocarcinoma:  Background and Molecular classification</dc:title>
  <dc:creator>moeina01</dc:creator>
  <cp:lastModifiedBy>Sia, Daniela</cp:lastModifiedBy>
  <cp:revision>188</cp:revision>
  <dcterms:created xsi:type="dcterms:W3CDTF">2014-11-24T18:39:45Z</dcterms:created>
  <dcterms:modified xsi:type="dcterms:W3CDTF">2015-10-26T13:56:28Z</dcterms:modified>
</cp:coreProperties>
</file>