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4846" r:id="rId2"/>
  </p:sldMasterIdLst>
  <p:notesMasterIdLst>
    <p:notesMasterId r:id="rId23"/>
  </p:notesMasterIdLst>
  <p:handoutMasterIdLst>
    <p:handoutMasterId r:id="rId24"/>
  </p:handoutMasterIdLst>
  <p:sldIdLst>
    <p:sldId id="555" r:id="rId3"/>
    <p:sldId id="1340" r:id="rId4"/>
    <p:sldId id="1437" r:id="rId5"/>
    <p:sldId id="1450" r:id="rId6"/>
    <p:sldId id="1443" r:id="rId7"/>
    <p:sldId id="1451" r:id="rId8"/>
    <p:sldId id="1452" r:id="rId9"/>
    <p:sldId id="1444" r:id="rId10"/>
    <p:sldId id="1447" r:id="rId11"/>
    <p:sldId id="1406" r:id="rId12"/>
    <p:sldId id="1448" r:id="rId13"/>
    <p:sldId id="1442" r:id="rId14"/>
    <p:sldId id="1427" r:id="rId15"/>
    <p:sldId id="1449" r:id="rId16"/>
    <p:sldId id="1209" r:id="rId17"/>
    <p:sldId id="1395" r:id="rId18"/>
    <p:sldId id="1439" r:id="rId19"/>
    <p:sldId id="1440" r:id="rId20"/>
    <p:sldId id="1446" r:id="rId21"/>
    <p:sldId id="1368" r:id="rId22"/>
  </p:sldIdLst>
  <p:sldSz cx="9144000" cy="6858000" type="screen4x3"/>
  <p:notesSz cx="6934200" cy="92329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8F1815"/>
    <a:srgbClr val="3CB71B"/>
    <a:srgbClr val="CC0000"/>
    <a:srgbClr val="FF7C80"/>
    <a:srgbClr val="F85C06"/>
    <a:srgbClr val="FF0000"/>
    <a:srgbClr val="CC0099"/>
    <a:srgbClr val="A81B18"/>
    <a:srgbClr val="E1F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73" autoAdjust="0"/>
    <p:restoredTop sz="81441" autoAdjust="0"/>
  </p:normalViewPr>
  <p:slideViewPr>
    <p:cSldViewPr snapToObjects="1">
      <p:cViewPr varScale="1">
        <p:scale>
          <a:sx n="84" d="100"/>
          <a:sy n="84" d="100"/>
        </p:scale>
        <p:origin x="-7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005448" cy="46196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634" tIns="46316" rIns="92634" bIns="46316" numCol="1" anchor="t" anchorCtr="0" compatLnSpc="1">
            <a:prstTxWarp prst="textNoShape">
              <a:avLst/>
            </a:prstTxWarp>
          </a:bodyPr>
          <a:lstStyle>
            <a:lvl1pPr algn="l" defTabSz="915920">
              <a:defRPr sz="1200">
                <a:latin typeface="Calibri" pitchFamily="34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27183" y="0"/>
            <a:ext cx="3005448" cy="46196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634" tIns="46316" rIns="92634" bIns="463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8073114-F9AD-47B0-9CB1-EB498C69FBE0}" type="datetimeFigureOut">
              <a:rPr lang="en-US" altLang="en-US"/>
              <a:pPr>
                <a:defRPr/>
              </a:pPr>
              <a:t>10/26/2015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8769363"/>
            <a:ext cx="3005448" cy="46196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634" tIns="46316" rIns="92634" bIns="46316" numCol="1" anchor="b" anchorCtr="0" compatLnSpc="1">
            <a:prstTxWarp prst="textNoShape">
              <a:avLst/>
            </a:prstTxWarp>
          </a:bodyPr>
          <a:lstStyle>
            <a:lvl1pPr algn="l" defTabSz="915920">
              <a:defRPr sz="1200">
                <a:latin typeface="Calibri" pitchFamily="34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27183" y="8769363"/>
            <a:ext cx="3005448" cy="46196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634" tIns="46316" rIns="92634" bIns="463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6C0B790-1E7A-4A1B-AEBA-C5E69E811E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134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005448" cy="46196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634" tIns="46316" rIns="92634" bIns="46316" numCol="1" anchor="t" anchorCtr="0" compatLnSpc="1">
            <a:prstTxWarp prst="textNoShape">
              <a:avLst/>
            </a:prstTxWarp>
          </a:bodyPr>
          <a:lstStyle>
            <a:lvl1pPr algn="l" defTabSz="915920">
              <a:defRPr sz="1200">
                <a:latin typeface="Calibri" pitchFamily="34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27183" y="0"/>
            <a:ext cx="3005448" cy="46196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634" tIns="46316" rIns="92634" bIns="463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D5C4620-6F45-43B4-9DEF-65E47E58B9FA}" type="datetimeFigureOut">
              <a:rPr lang="en-US" altLang="en-US"/>
              <a:pPr>
                <a:defRPr/>
              </a:pPr>
              <a:t>10/26/2015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4188" tIns="47092" rIns="94188" bIns="47092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94048" y="4386259"/>
            <a:ext cx="5546104" cy="415449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634" tIns="46316" rIns="92634" bIns="463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8769363"/>
            <a:ext cx="3005448" cy="46196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634" tIns="46316" rIns="92634" bIns="46316" numCol="1" anchor="b" anchorCtr="0" compatLnSpc="1">
            <a:prstTxWarp prst="textNoShape">
              <a:avLst/>
            </a:prstTxWarp>
          </a:bodyPr>
          <a:lstStyle>
            <a:lvl1pPr algn="l" defTabSz="915920">
              <a:defRPr sz="1200">
                <a:latin typeface="Calibri" pitchFamily="34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27183" y="8769363"/>
            <a:ext cx="3005448" cy="46196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634" tIns="46316" rIns="92634" bIns="463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B56BAE9-AFC9-44CC-BAC5-8279A2B00D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4562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charset="0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charset="0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charset="0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charset="0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charset="0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0" dirty="0" smtClean="0">
              <a:ea typeface="MS PGothic" pitchFamily="34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6561" indent="-28329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3170" indent="-22663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86438" indent="-22663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39706" indent="-22663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92974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46243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99511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52779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5A78F46-9F91-4BB4-A257-2A088EBDB594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baseline="0" dirty="0" smtClean="0">
                <a:ea typeface="MS PGothic" pitchFamily="34" charset="-128"/>
              </a:rPr>
              <a:t>These figures show the procedure called fluorescence in situ hybridization, which detect the specific fusion. These are two different cells performed FISH using break-apart probe of FGFR2 fusion. The figure and picture on the left side show attached signal of red and green signals in a nucleus, which shows a chromosome without FGFR2 fusion. On the other hand, them on the right side show separated signal of red and green signals in a nucleus, which shows FGFR2 fusion.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6561" indent="-28329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3170" indent="-22663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86438" indent="-22663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39706" indent="-22663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92974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46243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99511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52779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54B6C80-EFED-458D-8135-B175980D9E07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ea typeface="MS PGothic" pitchFamily="34" charset="-128"/>
              </a:rPr>
              <a:t>In addition, a study of 156 CCA patients from Mayo Clinic also identified those fusions in 8</a:t>
            </a:r>
            <a:r>
              <a:rPr lang="en-US" altLang="en-US" baseline="0" dirty="0" smtClean="0">
                <a:ea typeface="MS PGothic" pitchFamily="34" charset="-128"/>
              </a:rPr>
              <a:t> percent</a:t>
            </a:r>
            <a:r>
              <a:rPr lang="en-US" altLang="en-US" dirty="0" smtClean="0">
                <a:ea typeface="MS PGothic" pitchFamily="34" charset="-128"/>
              </a:rPr>
              <a:t> of patient. Interestingly, patients whose tumors has FGFR2 fusions survived significantly longer than patients without FGFR2 fusions. Patients</a:t>
            </a:r>
            <a:r>
              <a:rPr lang="en-US" altLang="en-US" baseline="0" dirty="0" smtClean="0">
                <a:ea typeface="MS PGothic" pitchFamily="34" charset="-128"/>
              </a:rPr>
              <a:t> with the fusions survive </a:t>
            </a:r>
            <a:r>
              <a:rPr lang="en-US" altLang="en-US" dirty="0" smtClean="0">
                <a:ea typeface="MS PGothic" pitchFamily="34" charset="-128"/>
              </a:rPr>
              <a:t>123 months while patients without the fusions</a:t>
            </a:r>
            <a:r>
              <a:rPr lang="en-US" altLang="en-US" baseline="0" dirty="0" smtClean="0">
                <a:ea typeface="MS PGothic" pitchFamily="34" charset="-128"/>
              </a:rPr>
              <a:t> survive </a:t>
            </a:r>
            <a:r>
              <a:rPr lang="en-US" altLang="en-US" dirty="0" smtClean="0">
                <a:ea typeface="MS PGothic" pitchFamily="34" charset="-128"/>
              </a:rPr>
              <a:t>37 months. This suggests some other factors or gene alterations</a:t>
            </a:r>
            <a:r>
              <a:rPr lang="en-US" altLang="en-US" baseline="0" dirty="0" smtClean="0">
                <a:ea typeface="MS PGothic" pitchFamily="34" charset="-128"/>
              </a:rPr>
              <a:t> may affect the survival of patients with CCA.</a:t>
            </a:r>
            <a:r>
              <a:rPr lang="ja-JP" altLang="en-US" baseline="0" dirty="0" smtClean="0">
                <a:ea typeface="MS PGothic" pitchFamily="34" charset="-128"/>
              </a:rPr>
              <a:t> </a:t>
            </a:r>
            <a:endParaRPr lang="en-US" altLang="en-US" dirty="0" smtClean="0">
              <a:ea typeface="MS PGothic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6561" indent="-28329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3170" indent="-22663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86438" indent="-22663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39706" indent="-22663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92974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46243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99511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52779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54B6C80-EFED-458D-8135-B175980D9E07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ea typeface="MS PGothic" pitchFamily="34" charset="-128"/>
              </a:rPr>
              <a:t>Indeed, a clinical trial at Mayo Clinic showed patients received targeted molecular therapy for those fusions. Look</a:t>
            </a:r>
            <a:r>
              <a:rPr lang="en-US" altLang="en-US" baseline="0" dirty="0" smtClean="0">
                <a:ea typeface="MS PGothic" pitchFamily="34" charset="-128"/>
              </a:rPr>
              <a:t> at the pictures of the slide. These patients have CCA with FGFR2 fusions and FGFR inhibitor was effective for them as we can see red arrows in patient 1 and yellow arrows in patient 2.</a:t>
            </a:r>
            <a:endParaRPr lang="en-US" altLang="en-US" dirty="0" smtClean="0">
              <a:ea typeface="MS PGothic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6561" indent="-28329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3170" indent="-22663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86438" indent="-22663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39706" indent="-22663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92974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46243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99511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52779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54B6C80-EFED-458D-8135-B175980D9E07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charset="0"/>
                <a:cs typeface="MS PGothic" charset="0"/>
              </a:rPr>
              <a:t>Additionally, we also recently evaluated the efficacy of a couple of drugs called FGFR inhibitors which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MS PGothic" charset="0"/>
                <a:cs typeface="MS PGothic" charset="0"/>
              </a:rPr>
              <a:t> are created to inhibit the cancer development by blocking the effect of FGFR fusion genes.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charset="0"/>
                <a:cs typeface="MS PGothic" charset="0"/>
              </a:rPr>
              <a:t>As we can see in slides, we performed an experiment using mice. Each mouse was implanted  patient-derived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MS PGothic" charset="0"/>
                <a:cs typeface="MS PGothic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charset="0"/>
                <a:cs typeface="MS PGothic" charset="0"/>
              </a:rPr>
              <a:t>CCA cells (PDX) which have a FGFR fusion. 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6561" indent="-28329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3170" indent="-22663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86438" indent="-22663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39706" indent="-22663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92974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46243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99511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52779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9CF6EE9-1D76-4E33-B77F-9C95A3000A7F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MS PGothic" charset="0"/>
              <a:cs typeface="MS PGothic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6561" indent="-28329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3170" indent="-22663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86438" indent="-22663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39706" indent="-22663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92974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46243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99511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52779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9CF6EE9-1D76-4E33-B77F-9C95A3000A7F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MS PGothic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6561" indent="-28329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3170" indent="-22663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86438" indent="-22663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39706" indent="-22663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92974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46243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99511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52779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CBCF5EC-6963-4C39-A188-FE3053D0349A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MS PGothic" pitchFamily="34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6561" indent="-28329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3170" indent="-22663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86438" indent="-22663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39706" indent="-22663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92974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46243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99511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52779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D140D21-A0EF-48F8-A0AD-BCA10D557C5D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MS PGothic" pitchFamily="34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6561" indent="-28329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3170" indent="-22663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86438" indent="-22663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39706" indent="-22663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92974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46243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99511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52779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D140D21-A0EF-48F8-A0AD-BCA10D557C5D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MS PGothic" pitchFamily="34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6561" indent="-28329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3170" indent="-22663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86438" indent="-22663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39706" indent="-22663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92974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46243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99511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52779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D140D21-A0EF-48F8-A0AD-BCA10D557C5D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1200" kern="1200" dirty="0" smtClean="0">
              <a:solidFill>
                <a:schemeClr val="tx1"/>
              </a:solidFill>
              <a:latin typeface="+mn-lt"/>
              <a:ea typeface="MS PGothic" charset="0"/>
              <a:cs typeface="MS PGothic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6561" indent="-28329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3170" indent="-22663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86438" indent="-22663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39706" indent="-22663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92974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46243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99511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52779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D140D21-A0EF-48F8-A0AD-BCA10D557C5D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MS PGothic" charset="0"/>
              <a:cs typeface="MS PGothic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6561" indent="-28329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3170" indent="-22663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86438" indent="-22663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39706" indent="-22663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92974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46243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99511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52779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94511F6-4CF7-4F76-A70B-6D65EBDF0E8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100" dirty="0">
              <a:ea typeface="MS PGothic" pitchFamily="34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6561" indent="-28329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3170" indent="-22663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86438" indent="-22663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39706" indent="-22663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92974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46243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99511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52779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77D4617-885A-4372-ABA9-C2C31B4B428D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06536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000" kern="1200" dirty="0" smtClean="0">
              <a:solidFill>
                <a:schemeClr val="tx1"/>
              </a:solidFill>
              <a:latin typeface="+mn-lt"/>
              <a:ea typeface="MS PGothic" charset="0"/>
              <a:cs typeface="MS PGothic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6561" indent="-28329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3170" indent="-22663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86438" indent="-22663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39706" indent="-22663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92974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46243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99511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52779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94511F6-4CF7-4F76-A70B-6D65EBDF0E8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8875" y="692150"/>
            <a:ext cx="4616450" cy="3462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82EC3-232E-4E22-AB66-D5E0F45B73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17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MS PGothic" charset="0"/>
              <a:cs typeface="MS PGothic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6561" indent="-28329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3170" indent="-22663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86438" indent="-22663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39706" indent="-22663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92974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46243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99511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52779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94511F6-4CF7-4F76-A70B-6D65EBDF0E8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MS PGothic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6561" indent="-28329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3170" indent="-22663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86438" indent="-22663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39706" indent="-22663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92974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46243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99511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52779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54B6C80-EFED-458D-8135-B175980D9E07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75565" indent="0" algn="l" eaLnBrk="0" hangingPunct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6561" indent="-28329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3170" indent="-22663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86438" indent="-22663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39706" indent="-22663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92974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46243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99511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52779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54B6C80-EFED-458D-8135-B175980D9E07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MS PGothic" charset="0"/>
              <a:cs typeface="MS PGothic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6561" indent="-28329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3170" indent="-22663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86438" indent="-22663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39706" indent="-22663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92974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46243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99511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52779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54B6C80-EFED-458D-8135-B175980D9E07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ea typeface="MS PGothic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6561" indent="-28329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3170" indent="-22663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86438" indent="-22663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39706" indent="-226634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92974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46243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99511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52779" indent="-22663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54B6C80-EFED-458D-8135-B175980D9E07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©2010 MFMER  |  slide-</a:t>
            </a:r>
            <a:fld id="{B30EDFFE-1700-4A05-878B-F30A7391D9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72407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©2010 MFMER  |  slide-</a:t>
            </a:r>
            <a:fld id="{608BE3C5-8C94-4AFB-960E-8A1DB873E4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20259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2563" y="685800"/>
            <a:ext cx="1957387" cy="2698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7225" y="685800"/>
            <a:ext cx="5722938" cy="2698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©2010 MFMER  |  slide-</a:t>
            </a:r>
            <a:fld id="{CC65C5FF-AEB0-4425-B6FB-686C5E1659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86074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0" y="4564063"/>
            <a:ext cx="9140825" cy="2293937"/>
            <a:chOff x="3175" y="4564063"/>
            <a:chExt cx="9140825" cy="2293937"/>
          </a:xfrm>
        </p:grpSpPr>
        <p:sp>
          <p:nvSpPr>
            <p:cNvPr id="5" name="Freeform 15"/>
            <p:cNvSpPr>
              <a:spLocks/>
            </p:cNvSpPr>
            <p:nvPr/>
          </p:nvSpPr>
          <p:spPr bwMode="auto">
            <a:xfrm>
              <a:off x="3175" y="4564063"/>
              <a:ext cx="9140825" cy="2293937"/>
            </a:xfrm>
            <a:custGeom>
              <a:avLst/>
              <a:gdLst>
                <a:gd name="T0" fmla="*/ 0 w 2882"/>
                <a:gd name="T1" fmla="*/ 0 h 723"/>
                <a:gd name="T2" fmla="*/ 0 w 2882"/>
                <a:gd name="T3" fmla="*/ 2147483647 h 723"/>
                <a:gd name="T4" fmla="*/ 2147483647 w 2882"/>
                <a:gd name="T5" fmla="*/ 2147483647 h 723"/>
                <a:gd name="T6" fmla="*/ 2147483647 w 2882"/>
                <a:gd name="T7" fmla="*/ 2147483647 h 723"/>
                <a:gd name="T8" fmla="*/ 2147483647 w 2882"/>
                <a:gd name="T9" fmla="*/ 2147483647 h 723"/>
                <a:gd name="T10" fmla="*/ 2147483647 w 2882"/>
                <a:gd name="T11" fmla="*/ 2147483647 h 723"/>
                <a:gd name="T12" fmla="*/ 2147483647 w 2882"/>
                <a:gd name="T13" fmla="*/ 2147483647 h 723"/>
                <a:gd name="T14" fmla="*/ 2147483647 w 2882"/>
                <a:gd name="T15" fmla="*/ 2147483647 h 723"/>
                <a:gd name="T16" fmla="*/ 2147483647 w 2882"/>
                <a:gd name="T17" fmla="*/ 2147483647 h 723"/>
                <a:gd name="T18" fmla="*/ 0 w 2882"/>
                <a:gd name="T19" fmla="*/ 0 h 7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82" h="723">
                  <a:moveTo>
                    <a:pt x="0" y="0"/>
                  </a:moveTo>
                  <a:cubicBezTo>
                    <a:pt x="0" y="723"/>
                    <a:pt x="0" y="723"/>
                    <a:pt x="0" y="723"/>
                  </a:cubicBezTo>
                  <a:cubicBezTo>
                    <a:pt x="2882" y="723"/>
                    <a:pt x="2882" y="723"/>
                    <a:pt x="2882" y="723"/>
                  </a:cubicBezTo>
                  <a:cubicBezTo>
                    <a:pt x="2882" y="659"/>
                    <a:pt x="2882" y="659"/>
                    <a:pt x="2882" y="659"/>
                  </a:cubicBezTo>
                  <a:cubicBezTo>
                    <a:pt x="2882" y="659"/>
                    <a:pt x="2441" y="659"/>
                    <a:pt x="2277" y="646"/>
                  </a:cubicBezTo>
                  <a:cubicBezTo>
                    <a:pt x="1985" y="625"/>
                    <a:pt x="1685" y="577"/>
                    <a:pt x="1477" y="515"/>
                  </a:cubicBezTo>
                  <a:cubicBezTo>
                    <a:pt x="1323" y="470"/>
                    <a:pt x="1114" y="401"/>
                    <a:pt x="951" y="329"/>
                  </a:cubicBezTo>
                  <a:cubicBezTo>
                    <a:pt x="785" y="255"/>
                    <a:pt x="679" y="203"/>
                    <a:pt x="485" y="132"/>
                  </a:cubicBezTo>
                  <a:cubicBezTo>
                    <a:pt x="285" y="58"/>
                    <a:pt x="210" y="37"/>
                    <a:pt x="113" y="18"/>
                  </a:cubicBezTo>
                  <a:cubicBezTo>
                    <a:pt x="47" y="6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3175" y="4960938"/>
              <a:ext cx="9140825" cy="1897062"/>
            </a:xfrm>
            <a:custGeom>
              <a:avLst/>
              <a:gdLst>
                <a:gd name="T0" fmla="*/ 0 w 2882"/>
                <a:gd name="T1" fmla="*/ 0 h 598"/>
                <a:gd name="T2" fmla="*/ 0 w 2882"/>
                <a:gd name="T3" fmla="*/ 2147483647 h 598"/>
                <a:gd name="T4" fmla="*/ 2147483647 w 2882"/>
                <a:gd name="T5" fmla="*/ 2147483647 h 598"/>
                <a:gd name="T6" fmla="*/ 2147483647 w 2882"/>
                <a:gd name="T7" fmla="*/ 2147483647 h 598"/>
                <a:gd name="T8" fmla="*/ 2147483647 w 2882"/>
                <a:gd name="T9" fmla="*/ 2147483647 h 598"/>
                <a:gd name="T10" fmla="*/ 2147483647 w 2882"/>
                <a:gd name="T11" fmla="*/ 2147483647 h 598"/>
                <a:gd name="T12" fmla="*/ 2147483647 w 2882"/>
                <a:gd name="T13" fmla="*/ 2147483647 h 598"/>
                <a:gd name="T14" fmla="*/ 2147483647 w 2882"/>
                <a:gd name="T15" fmla="*/ 2147483647 h 598"/>
                <a:gd name="T16" fmla="*/ 2147483647 w 2882"/>
                <a:gd name="T17" fmla="*/ 2147483647 h 598"/>
                <a:gd name="T18" fmla="*/ 0 w 2882"/>
                <a:gd name="T19" fmla="*/ 0 h 59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82" h="598">
                  <a:moveTo>
                    <a:pt x="0" y="0"/>
                  </a:moveTo>
                  <a:cubicBezTo>
                    <a:pt x="0" y="598"/>
                    <a:pt x="0" y="598"/>
                    <a:pt x="0" y="598"/>
                  </a:cubicBezTo>
                  <a:cubicBezTo>
                    <a:pt x="2882" y="598"/>
                    <a:pt x="2882" y="598"/>
                    <a:pt x="2882" y="598"/>
                  </a:cubicBezTo>
                  <a:cubicBezTo>
                    <a:pt x="2882" y="555"/>
                    <a:pt x="2882" y="555"/>
                    <a:pt x="2882" y="555"/>
                  </a:cubicBezTo>
                  <a:cubicBezTo>
                    <a:pt x="2882" y="555"/>
                    <a:pt x="2441" y="555"/>
                    <a:pt x="2277" y="545"/>
                  </a:cubicBezTo>
                  <a:cubicBezTo>
                    <a:pt x="1985" y="527"/>
                    <a:pt x="1685" y="484"/>
                    <a:pt x="1477" y="433"/>
                  </a:cubicBezTo>
                  <a:cubicBezTo>
                    <a:pt x="1323" y="395"/>
                    <a:pt x="1113" y="334"/>
                    <a:pt x="951" y="272"/>
                  </a:cubicBezTo>
                  <a:cubicBezTo>
                    <a:pt x="790" y="210"/>
                    <a:pt x="679" y="163"/>
                    <a:pt x="485" y="104"/>
                  </a:cubicBezTo>
                  <a:cubicBezTo>
                    <a:pt x="285" y="44"/>
                    <a:pt x="210" y="31"/>
                    <a:pt x="113" y="16"/>
                  </a:cubicBezTo>
                  <a:cubicBezTo>
                    <a:pt x="47" y="5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7"/>
            <p:cNvSpPr>
              <a:spLocks/>
            </p:cNvSpPr>
            <p:nvPr/>
          </p:nvSpPr>
          <p:spPr bwMode="auto">
            <a:xfrm>
              <a:off x="3175" y="5716588"/>
              <a:ext cx="9140825" cy="1141412"/>
            </a:xfrm>
            <a:custGeom>
              <a:avLst/>
              <a:gdLst>
                <a:gd name="T0" fmla="*/ 0 w 2882"/>
                <a:gd name="T1" fmla="*/ 0 h 360"/>
                <a:gd name="T2" fmla="*/ 0 w 2882"/>
                <a:gd name="T3" fmla="*/ 2147483647 h 360"/>
                <a:gd name="T4" fmla="*/ 2147483647 w 2882"/>
                <a:gd name="T5" fmla="*/ 2147483647 h 360"/>
                <a:gd name="T6" fmla="*/ 2147483647 w 2882"/>
                <a:gd name="T7" fmla="*/ 2147483647 h 360"/>
                <a:gd name="T8" fmla="*/ 2147483647 w 2882"/>
                <a:gd name="T9" fmla="*/ 2147483647 h 360"/>
                <a:gd name="T10" fmla="*/ 2147483647 w 2882"/>
                <a:gd name="T11" fmla="*/ 2147483647 h 360"/>
                <a:gd name="T12" fmla="*/ 2147483647 w 2882"/>
                <a:gd name="T13" fmla="*/ 2147483647 h 360"/>
                <a:gd name="T14" fmla="*/ 2147483647 w 2882"/>
                <a:gd name="T15" fmla="*/ 2147483647 h 360"/>
                <a:gd name="T16" fmla="*/ 2147483647 w 2882"/>
                <a:gd name="T17" fmla="*/ 2147483647 h 360"/>
                <a:gd name="T18" fmla="*/ 0 w 2882"/>
                <a:gd name="T19" fmla="*/ 0 h 3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82" h="360">
                  <a:moveTo>
                    <a:pt x="0" y="0"/>
                  </a:moveTo>
                  <a:cubicBezTo>
                    <a:pt x="0" y="360"/>
                    <a:pt x="0" y="360"/>
                    <a:pt x="0" y="360"/>
                  </a:cubicBezTo>
                  <a:cubicBezTo>
                    <a:pt x="2882" y="360"/>
                    <a:pt x="2882" y="360"/>
                    <a:pt x="2882" y="360"/>
                  </a:cubicBezTo>
                  <a:cubicBezTo>
                    <a:pt x="2882" y="335"/>
                    <a:pt x="2882" y="335"/>
                    <a:pt x="2882" y="335"/>
                  </a:cubicBezTo>
                  <a:cubicBezTo>
                    <a:pt x="2882" y="335"/>
                    <a:pt x="2441" y="337"/>
                    <a:pt x="2277" y="331"/>
                  </a:cubicBezTo>
                  <a:cubicBezTo>
                    <a:pt x="1985" y="321"/>
                    <a:pt x="1683" y="292"/>
                    <a:pt x="1477" y="265"/>
                  </a:cubicBezTo>
                  <a:cubicBezTo>
                    <a:pt x="1313" y="243"/>
                    <a:pt x="1067" y="190"/>
                    <a:pt x="905" y="155"/>
                  </a:cubicBezTo>
                  <a:cubicBezTo>
                    <a:pt x="744" y="119"/>
                    <a:pt x="688" y="98"/>
                    <a:pt x="482" y="62"/>
                  </a:cubicBezTo>
                  <a:cubicBezTo>
                    <a:pt x="285" y="27"/>
                    <a:pt x="185" y="16"/>
                    <a:pt x="118" y="9"/>
                  </a:cubicBezTo>
                  <a:cubicBezTo>
                    <a:pt x="51" y="3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9"/>
          <p:cNvGrpSpPr>
            <a:grpSpLocks noChangeAspect="1"/>
          </p:cNvGrpSpPr>
          <p:nvPr/>
        </p:nvGrpSpPr>
        <p:grpSpPr bwMode="auto">
          <a:xfrm>
            <a:off x="7354888" y="685800"/>
            <a:ext cx="1133475" cy="1235075"/>
            <a:chOff x="572" y="427"/>
            <a:chExt cx="1212" cy="1320"/>
          </a:xfrm>
        </p:grpSpPr>
        <p:sp>
          <p:nvSpPr>
            <p:cNvPr id="9" name="Freeform 10"/>
            <p:cNvSpPr>
              <a:spLocks noChangeAspect="1" noEditPoints="1"/>
            </p:cNvSpPr>
            <p:nvPr/>
          </p:nvSpPr>
          <p:spPr bwMode="auto">
            <a:xfrm>
              <a:off x="754" y="1070"/>
              <a:ext cx="849" cy="677"/>
            </a:xfrm>
            <a:custGeom>
              <a:avLst/>
              <a:gdLst>
                <a:gd name="T0" fmla="*/ 2147483647 w 359"/>
                <a:gd name="T1" fmla="*/ 0 h 287"/>
                <a:gd name="T2" fmla="*/ 2147483647 w 359"/>
                <a:gd name="T3" fmla="*/ 0 h 287"/>
                <a:gd name="T4" fmla="*/ 2147483647 w 359"/>
                <a:gd name="T5" fmla="*/ 2147483647 h 287"/>
                <a:gd name="T6" fmla="*/ 2147483647 w 359"/>
                <a:gd name="T7" fmla="*/ 2147483647 h 287"/>
                <a:gd name="T8" fmla="*/ 2147483647 w 359"/>
                <a:gd name="T9" fmla="*/ 2147483647 h 287"/>
                <a:gd name="T10" fmla="*/ 2147483647 w 359"/>
                <a:gd name="T11" fmla="*/ 2147483647 h 287"/>
                <a:gd name="T12" fmla="*/ 2147483647 w 359"/>
                <a:gd name="T13" fmla="*/ 2147483647 h 287"/>
                <a:gd name="T14" fmla="*/ 2147483647 w 359"/>
                <a:gd name="T15" fmla="*/ 2147483647 h 287"/>
                <a:gd name="T16" fmla="*/ 2147483647 w 359"/>
                <a:gd name="T17" fmla="*/ 2147483647 h 287"/>
                <a:gd name="T18" fmla="*/ 2147483647 w 359"/>
                <a:gd name="T19" fmla="*/ 2147483647 h 287"/>
                <a:gd name="T20" fmla="*/ 2147483647 w 359"/>
                <a:gd name="T21" fmla="*/ 2147483647 h 287"/>
                <a:gd name="T22" fmla="*/ 2147483647 w 359"/>
                <a:gd name="T23" fmla="*/ 2147483647 h 287"/>
                <a:gd name="T24" fmla="*/ 2147483647 w 359"/>
                <a:gd name="T25" fmla="*/ 2147483647 h 287"/>
                <a:gd name="T26" fmla="*/ 2147483647 w 359"/>
                <a:gd name="T27" fmla="*/ 2147483647 h 287"/>
                <a:gd name="T28" fmla="*/ 2147483647 w 359"/>
                <a:gd name="T29" fmla="*/ 2147483647 h 287"/>
                <a:gd name="T30" fmla="*/ 2147483647 w 359"/>
                <a:gd name="T31" fmla="*/ 2147483647 h 287"/>
                <a:gd name="T32" fmla="*/ 2147483647 w 359"/>
                <a:gd name="T33" fmla="*/ 2147483647 h 287"/>
                <a:gd name="T34" fmla="*/ 2147483647 w 359"/>
                <a:gd name="T35" fmla="*/ 2147483647 h 287"/>
                <a:gd name="T36" fmla="*/ 2147483647 w 359"/>
                <a:gd name="T37" fmla="*/ 2147483647 h 287"/>
                <a:gd name="T38" fmla="*/ 2147483647 w 359"/>
                <a:gd name="T39" fmla="*/ 2147483647 h 287"/>
                <a:gd name="T40" fmla="*/ 2147483647 w 359"/>
                <a:gd name="T41" fmla="*/ 2147483647 h 287"/>
                <a:gd name="T42" fmla="*/ 2147483647 w 359"/>
                <a:gd name="T43" fmla="*/ 2147483647 h 287"/>
                <a:gd name="T44" fmla="*/ 2147483647 w 359"/>
                <a:gd name="T45" fmla="*/ 2147483647 h 287"/>
                <a:gd name="T46" fmla="*/ 2147483647 w 359"/>
                <a:gd name="T47" fmla="*/ 2147483647 h 287"/>
                <a:gd name="T48" fmla="*/ 2147483647 w 359"/>
                <a:gd name="T49" fmla="*/ 2147483647 h 287"/>
                <a:gd name="T50" fmla="*/ 2147483647 w 359"/>
                <a:gd name="T51" fmla="*/ 2147483647 h 287"/>
                <a:gd name="T52" fmla="*/ 2147483647 w 359"/>
                <a:gd name="T53" fmla="*/ 2147483647 h 287"/>
                <a:gd name="T54" fmla="*/ 2147483647 w 359"/>
                <a:gd name="T55" fmla="*/ 2147483647 h 287"/>
                <a:gd name="T56" fmla="*/ 2147483647 w 359"/>
                <a:gd name="T57" fmla="*/ 2147483647 h 287"/>
                <a:gd name="T58" fmla="*/ 2147483647 w 359"/>
                <a:gd name="T59" fmla="*/ 2147483647 h 287"/>
                <a:gd name="T60" fmla="*/ 2147483647 w 359"/>
                <a:gd name="T61" fmla="*/ 2147483647 h 287"/>
                <a:gd name="T62" fmla="*/ 2147483647 w 359"/>
                <a:gd name="T63" fmla="*/ 2147483647 h 287"/>
                <a:gd name="T64" fmla="*/ 2147483647 w 359"/>
                <a:gd name="T65" fmla="*/ 2147483647 h 287"/>
                <a:gd name="T66" fmla="*/ 2147483647 w 359"/>
                <a:gd name="T67" fmla="*/ 2147483647 h 287"/>
                <a:gd name="T68" fmla="*/ 2147483647 w 359"/>
                <a:gd name="T69" fmla="*/ 2147483647 h 287"/>
                <a:gd name="T70" fmla="*/ 2147483647 w 359"/>
                <a:gd name="T71" fmla="*/ 2147483647 h 287"/>
                <a:gd name="T72" fmla="*/ 2147483647 w 359"/>
                <a:gd name="T73" fmla="*/ 2147483647 h 287"/>
                <a:gd name="T74" fmla="*/ 2147483647 w 359"/>
                <a:gd name="T75" fmla="*/ 2147483647 h 287"/>
                <a:gd name="T76" fmla="*/ 2147483647 w 359"/>
                <a:gd name="T77" fmla="*/ 0 h 287"/>
                <a:gd name="T78" fmla="*/ 2147483647 w 359"/>
                <a:gd name="T79" fmla="*/ 0 h 287"/>
                <a:gd name="T80" fmla="*/ 0 w 359"/>
                <a:gd name="T81" fmla="*/ 0 h 287"/>
                <a:gd name="T82" fmla="*/ 0 w 359"/>
                <a:gd name="T83" fmla="*/ 2147483647 h 287"/>
                <a:gd name="T84" fmla="*/ 2147483647 w 359"/>
                <a:gd name="T85" fmla="*/ 2147483647 h 287"/>
                <a:gd name="T86" fmla="*/ 2147483647 w 359"/>
                <a:gd name="T87" fmla="*/ 2147483647 h 287"/>
                <a:gd name="T88" fmla="*/ 2147483647 w 359"/>
                <a:gd name="T89" fmla="*/ 2147483647 h 287"/>
                <a:gd name="T90" fmla="*/ 2147483647 w 359"/>
                <a:gd name="T91" fmla="*/ 2147483647 h 287"/>
                <a:gd name="T92" fmla="*/ 2147483647 w 359"/>
                <a:gd name="T93" fmla="*/ 2147483647 h 287"/>
                <a:gd name="T94" fmla="*/ 2147483647 w 359"/>
                <a:gd name="T95" fmla="*/ 2147483647 h 287"/>
                <a:gd name="T96" fmla="*/ 2147483647 w 359"/>
                <a:gd name="T97" fmla="*/ 0 h 287"/>
                <a:gd name="T98" fmla="*/ 2147483647 w 359"/>
                <a:gd name="T99" fmla="*/ 0 h 287"/>
                <a:gd name="T100" fmla="*/ 2147483647 w 359"/>
                <a:gd name="T101" fmla="*/ 2147483647 h 287"/>
                <a:gd name="T102" fmla="*/ 2147483647 w 359"/>
                <a:gd name="T103" fmla="*/ 2147483647 h 287"/>
                <a:gd name="T104" fmla="*/ 2147483647 w 359"/>
                <a:gd name="T105" fmla="*/ 2147483647 h 287"/>
                <a:gd name="T106" fmla="*/ 2147483647 w 359"/>
                <a:gd name="T107" fmla="*/ 2147483647 h 287"/>
                <a:gd name="T108" fmla="*/ 2147483647 w 359"/>
                <a:gd name="T109" fmla="*/ 2147483647 h 287"/>
                <a:gd name="T110" fmla="*/ 2147483647 w 359"/>
                <a:gd name="T111" fmla="*/ 2147483647 h 287"/>
                <a:gd name="T112" fmla="*/ 2147483647 w 359"/>
                <a:gd name="T113" fmla="*/ 2147483647 h 287"/>
                <a:gd name="T114" fmla="*/ 2147483647 w 359"/>
                <a:gd name="T115" fmla="*/ 2147483647 h 287"/>
                <a:gd name="T116" fmla="*/ 2147483647 w 359"/>
                <a:gd name="T117" fmla="*/ 2147483647 h 287"/>
                <a:gd name="T118" fmla="*/ 2147483647 w 359"/>
                <a:gd name="T119" fmla="*/ 2147483647 h 28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1"/>
            <p:cNvSpPr>
              <a:spLocks noChangeAspect="1"/>
            </p:cNvSpPr>
            <p:nvPr/>
          </p:nvSpPr>
          <p:spPr bwMode="auto">
            <a:xfrm>
              <a:off x="820" y="734"/>
              <a:ext cx="180" cy="227"/>
            </a:xfrm>
            <a:custGeom>
              <a:avLst/>
              <a:gdLst>
                <a:gd name="T0" fmla="*/ 2147483647 w 76"/>
                <a:gd name="T1" fmla="*/ 2147483647 h 96"/>
                <a:gd name="T2" fmla="*/ 2147483647 w 76"/>
                <a:gd name="T3" fmla="*/ 2147483647 h 96"/>
                <a:gd name="T4" fmla="*/ 2147483647 w 76"/>
                <a:gd name="T5" fmla="*/ 2147483647 h 96"/>
                <a:gd name="T6" fmla="*/ 2147483647 w 76"/>
                <a:gd name="T7" fmla="*/ 2147483647 h 96"/>
                <a:gd name="T8" fmla="*/ 2147483647 w 76"/>
                <a:gd name="T9" fmla="*/ 2147483647 h 96"/>
                <a:gd name="T10" fmla="*/ 2147483647 w 76"/>
                <a:gd name="T11" fmla="*/ 2147483647 h 96"/>
                <a:gd name="T12" fmla="*/ 2147483647 w 76"/>
                <a:gd name="T13" fmla="*/ 2147483647 h 96"/>
                <a:gd name="T14" fmla="*/ 2147483647 w 76"/>
                <a:gd name="T15" fmla="*/ 2147483647 h 96"/>
                <a:gd name="T16" fmla="*/ 2147483647 w 76"/>
                <a:gd name="T17" fmla="*/ 2147483647 h 96"/>
                <a:gd name="T18" fmla="*/ 2147483647 w 76"/>
                <a:gd name="T19" fmla="*/ 2147483647 h 96"/>
                <a:gd name="T20" fmla="*/ 0 w 76"/>
                <a:gd name="T21" fmla="*/ 2147483647 h 96"/>
                <a:gd name="T22" fmla="*/ 0 w 76"/>
                <a:gd name="T23" fmla="*/ 0 h 96"/>
                <a:gd name="T24" fmla="*/ 2147483647 w 76"/>
                <a:gd name="T25" fmla="*/ 0 h 96"/>
                <a:gd name="T26" fmla="*/ 2147483647 w 76"/>
                <a:gd name="T27" fmla="*/ 0 h 96"/>
                <a:gd name="T28" fmla="*/ 2147483647 w 76"/>
                <a:gd name="T29" fmla="*/ 2147483647 h 96"/>
                <a:gd name="T30" fmla="*/ 2147483647 w 76"/>
                <a:gd name="T31" fmla="*/ 2147483647 h 96"/>
                <a:gd name="T32" fmla="*/ 2147483647 w 76"/>
                <a:gd name="T33" fmla="*/ 2147483647 h 96"/>
                <a:gd name="T34" fmla="*/ 2147483647 w 76"/>
                <a:gd name="T35" fmla="*/ 2147483647 h 96"/>
                <a:gd name="T36" fmla="*/ 2147483647 w 76"/>
                <a:gd name="T37" fmla="*/ 2147483647 h 96"/>
                <a:gd name="T38" fmla="*/ 2147483647 w 76"/>
                <a:gd name="T39" fmla="*/ 2147483647 h 96"/>
                <a:gd name="T40" fmla="*/ 2147483647 w 76"/>
                <a:gd name="T41" fmla="*/ 2147483647 h 96"/>
                <a:gd name="T42" fmla="*/ 2147483647 w 76"/>
                <a:gd name="T43" fmla="*/ 2147483647 h 96"/>
                <a:gd name="T44" fmla="*/ 2147483647 w 76"/>
                <a:gd name="T45" fmla="*/ 2147483647 h 96"/>
                <a:gd name="T46" fmla="*/ 2147483647 w 76"/>
                <a:gd name="T47" fmla="*/ 2147483647 h 96"/>
                <a:gd name="T48" fmla="*/ 2147483647 w 76"/>
                <a:gd name="T49" fmla="*/ 2147483647 h 96"/>
                <a:gd name="T50" fmla="*/ 2147483647 w 76"/>
                <a:gd name="T51" fmla="*/ 2147483647 h 96"/>
                <a:gd name="T52" fmla="*/ 2147483647 w 76"/>
                <a:gd name="T53" fmla="*/ 2147483647 h 96"/>
                <a:gd name="T54" fmla="*/ 2147483647 w 76"/>
                <a:gd name="T55" fmla="*/ 2147483647 h 96"/>
                <a:gd name="T56" fmla="*/ 2147483647 w 76"/>
                <a:gd name="T57" fmla="*/ 2147483647 h 96"/>
                <a:gd name="T58" fmla="*/ 2147483647 w 76"/>
                <a:gd name="T59" fmla="*/ 2147483647 h 96"/>
                <a:gd name="T60" fmla="*/ 2147483647 w 76"/>
                <a:gd name="T61" fmla="*/ 2147483647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6" h="96">
                  <a:moveTo>
                    <a:pt x="6" y="96"/>
                  </a:moveTo>
                  <a:cubicBezTo>
                    <a:pt x="6" y="92"/>
                    <a:pt x="6" y="92"/>
                    <a:pt x="6" y="92"/>
                  </a:cubicBezTo>
                  <a:cubicBezTo>
                    <a:pt x="9" y="91"/>
                    <a:pt x="11" y="90"/>
                    <a:pt x="12" y="89"/>
                  </a:cubicBezTo>
                  <a:cubicBezTo>
                    <a:pt x="12" y="89"/>
                    <a:pt x="12" y="88"/>
                    <a:pt x="13" y="88"/>
                  </a:cubicBezTo>
                  <a:cubicBezTo>
                    <a:pt x="13" y="86"/>
                    <a:pt x="13" y="84"/>
                    <a:pt x="13" y="80"/>
                  </a:cubicBezTo>
                  <a:cubicBezTo>
                    <a:pt x="14" y="73"/>
                    <a:pt x="14" y="70"/>
                    <a:pt x="14" y="68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4" y="20"/>
                    <a:pt x="13" y="14"/>
                  </a:cubicBezTo>
                  <a:cubicBezTo>
                    <a:pt x="13" y="10"/>
                    <a:pt x="13" y="7"/>
                    <a:pt x="12" y="6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9" y="4"/>
                    <a:pt x="5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8" y="0"/>
                    <a:pt x="21" y="0"/>
                  </a:cubicBezTo>
                  <a:cubicBezTo>
                    <a:pt x="24" y="0"/>
                    <a:pt x="31" y="0"/>
                    <a:pt x="41" y="0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6" y="4"/>
                    <a:pt x="32" y="4"/>
                    <a:pt x="31" y="5"/>
                  </a:cubicBezTo>
                  <a:cubicBezTo>
                    <a:pt x="30" y="5"/>
                    <a:pt x="29" y="6"/>
                    <a:pt x="29" y="6"/>
                  </a:cubicBezTo>
                  <a:cubicBezTo>
                    <a:pt x="28" y="7"/>
                    <a:pt x="28" y="9"/>
                    <a:pt x="28" y="13"/>
                  </a:cubicBezTo>
                  <a:cubicBezTo>
                    <a:pt x="27" y="14"/>
                    <a:pt x="27" y="20"/>
                    <a:pt x="27" y="32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82"/>
                    <a:pt x="27" y="86"/>
                    <a:pt x="28" y="89"/>
                  </a:cubicBezTo>
                  <a:cubicBezTo>
                    <a:pt x="33" y="89"/>
                    <a:pt x="33" y="90"/>
                    <a:pt x="39" y="90"/>
                  </a:cubicBezTo>
                  <a:cubicBezTo>
                    <a:pt x="52" y="90"/>
                    <a:pt x="62" y="89"/>
                    <a:pt x="67" y="87"/>
                  </a:cubicBezTo>
                  <a:cubicBezTo>
                    <a:pt x="68" y="86"/>
                    <a:pt x="68" y="84"/>
                    <a:pt x="69" y="82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5" y="78"/>
                    <a:pt x="74" y="86"/>
                    <a:pt x="73" y="95"/>
                  </a:cubicBezTo>
                  <a:cubicBezTo>
                    <a:pt x="71" y="95"/>
                    <a:pt x="70" y="95"/>
                    <a:pt x="69" y="96"/>
                  </a:cubicBezTo>
                  <a:cubicBezTo>
                    <a:pt x="66" y="96"/>
                    <a:pt x="63" y="96"/>
                    <a:pt x="57" y="96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15" y="95"/>
                    <a:pt x="11" y="95"/>
                    <a:pt x="6" y="9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2"/>
            <p:cNvSpPr>
              <a:spLocks noChangeAspect="1" noEditPoints="1"/>
            </p:cNvSpPr>
            <p:nvPr/>
          </p:nvSpPr>
          <p:spPr bwMode="auto">
            <a:xfrm>
              <a:off x="1022" y="734"/>
              <a:ext cx="98" cy="227"/>
            </a:xfrm>
            <a:custGeom>
              <a:avLst/>
              <a:gdLst>
                <a:gd name="T0" fmla="*/ 2147483647 w 42"/>
                <a:gd name="T1" fmla="*/ 2147483647 h 96"/>
                <a:gd name="T2" fmla="*/ 2147483647 w 42"/>
                <a:gd name="T3" fmla="*/ 2147483647 h 96"/>
                <a:gd name="T4" fmla="*/ 2147483647 w 42"/>
                <a:gd name="T5" fmla="*/ 2147483647 h 96"/>
                <a:gd name="T6" fmla="*/ 0 w 42"/>
                <a:gd name="T7" fmla="*/ 2147483647 h 96"/>
                <a:gd name="T8" fmla="*/ 0 w 42"/>
                <a:gd name="T9" fmla="*/ 2147483647 h 96"/>
                <a:gd name="T10" fmla="*/ 2147483647 w 42"/>
                <a:gd name="T11" fmla="*/ 2147483647 h 96"/>
                <a:gd name="T12" fmla="*/ 2147483647 w 42"/>
                <a:gd name="T13" fmla="*/ 2147483647 h 96"/>
                <a:gd name="T14" fmla="*/ 2147483647 w 42"/>
                <a:gd name="T15" fmla="*/ 2147483647 h 96"/>
                <a:gd name="T16" fmla="*/ 2147483647 w 42"/>
                <a:gd name="T17" fmla="*/ 2147483647 h 96"/>
                <a:gd name="T18" fmla="*/ 2147483647 w 42"/>
                <a:gd name="T19" fmla="*/ 2147483647 h 96"/>
                <a:gd name="T20" fmla="*/ 2147483647 w 42"/>
                <a:gd name="T21" fmla="*/ 2147483647 h 96"/>
                <a:gd name="T22" fmla="*/ 2147483647 w 42"/>
                <a:gd name="T23" fmla="*/ 2147483647 h 96"/>
                <a:gd name="T24" fmla="*/ 2147483647 w 42"/>
                <a:gd name="T25" fmla="*/ 2147483647 h 96"/>
                <a:gd name="T26" fmla="*/ 0 w 42"/>
                <a:gd name="T27" fmla="*/ 2147483647 h 96"/>
                <a:gd name="T28" fmla="*/ 0 w 42"/>
                <a:gd name="T29" fmla="*/ 0 h 96"/>
                <a:gd name="T30" fmla="*/ 2147483647 w 42"/>
                <a:gd name="T31" fmla="*/ 0 h 96"/>
                <a:gd name="T32" fmla="*/ 2147483647 w 42"/>
                <a:gd name="T33" fmla="*/ 0 h 96"/>
                <a:gd name="T34" fmla="*/ 2147483647 w 42"/>
                <a:gd name="T35" fmla="*/ 2147483647 h 96"/>
                <a:gd name="T36" fmla="*/ 2147483647 w 42"/>
                <a:gd name="T37" fmla="*/ 2147483647 h 96"/>
                <a:gd name="T38" fmla="*/ 2147483647 w 42"/>
                <a:gd name="T39" fmla="*/ 2147483647 h 96"/>
                <a:gd name="T40" fmla="*/ 2147483647 w 42"/>
                <a:gd name="T41" fmla="*/ 2147483647 h 96"/>
                <a:gd name="T42" fmla="*/ 2147483647 w 42"/>
                <a:gd name="T43" fmla="*/ 2147483647 h 96"/>
                <a:gd name="T44" fmla="*/ 2147483647 w 42"/>
                <a:gd name="T45" fmla="*/ 2147483647 h 96"/>
                <a:gd name="T46" fmla="*/ 2147483647 w 42"/>
                <a:gd name="T47" fmla="*/ 2147483647 h 96"/>
                <a:gd name="T48" fmla="*/ 2147483647 w 42"/>
                <a:gd name="T49" fmla="*/ 2147483647 h 96"/>
                <a:gd name="T50" fmla="*/ 2147483647 w 42"/>
                <a:gd name="T51" fmla="*/ 2147483647 h 96"/>
                <a:gd name="T52" fmla="*/ 2147483647 w 42"/>
                <a:gd name="T53" fmla="*/ 2147483647 h 96"/>
                <a:gd name="T54" fmla="*/ 2147483647 w 42"/>
                <a:gd name="T55" fmla="*/ 2147483647 h 96"/>
                <a:gd name="T56" fmla="*/ 2147483647 w 42"/>
                <a:gd name="T57" fmla="*/ 2147483647 h 96"/>
                <a:gd name="T58" fmla="*/ 2147483647 w 42"/>
                <a:gd name="T59" fmla="*/ 2147483647 h 9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2" h="96">
                  <a:moveTo>
                    <a:pt x="42" y="91"/>
                  </a:moveTo>
                  <a:cubicBezTo>
                    <a:pt x="42" y="96"/>
                    <a:pt x="42" y="96"/>
                    <a:pt x="42" y="96"/>
                  </a:cubicBezTo>
                  <a:cubicBezTo>
                    <a:pt x="32" y="95"/>
                    <a:pt x="25" y="95"/>
                    <a:pt x="22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6" y="91"/>
                    <a:pt x="9" y="91"/>
                    <a:pt x="10" y="91"/>
                  </a:cubicBezTo>
                  <a:cubicBezTo>
                    <a:pt x="12" y="90"/>
                    <a:pt x="12" y="90"/>
                    <a:pt x="13" y="89"/>
                  </a:cubicBezTo>
                  <a:cubicBezTo>
                    <a:pt x="13" y="88"/>
                    <a:pt x="14" y="86"/>
                    <a:pt x="14" y="83"/>
                  </a:cubicBezTo>
                  <a:cubicBezTo>
                    <a:pt x="14" y="82"/>
                    <a:pt x="14" y="75"/>
                    <a:pt x="14" y="6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4" y="20"/>
                    <a:pt x="14" y="14"/>
                  </a:cubicBezTo>
                  <a:cubicBezTo>
                    <a:pt x="14" y="10"/>
                    <a:pt x="13" y="7"/>
                    <a:pt x="13" y="6"/>
                  </a:cubicBezTo>
                  <a:cubicBezTo>
                    <a:pt x="12" y="6"/>
                    <a:pt x="12" y="5"/>
                    <a:pt x="10" y="5"/>
                  </a:cubicBezTo>
                  <a:cubicBezTo>
                    <a:pt x="9" y="4"/>
                    <a:pt x="6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6" y="0"/>
                    <a:pt x="21" y="0"/>
                  </a:cubicBezTo>
                  <a:cubicBezTo>
                    <a:pt x="26" y="0"/>
                    <a:pt x="33" y="0"/>
                    <a:pt x="42" y="0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6" y="4"/>
                    <a:pt x="33" y="4"/>
                    <a:pt x="32" y="5"/>
                  </a:cubicBezTo>
                  <a:cubicBezTo>
                    <a:pt x="30" y="5"/>
                    <a:pt x="30" y="6"/>
                    <a:pt x="29" y="6"/>
                  </a:cubicBezTo>
                  <a:cubicBezTo>
                    <a:pt x="29" y="7"/>
                    <a:pt x="28" y="9"/>
                    <a:pt x="28" y="13"/>
                  </a:cubicBezTo>
                  <a:cubicBezTo>
                    <a:pt x="28" y="14"/>
                    <a:pt x="28" y="20"/>
                    <a:pt x="28" y="32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9"/>
                    <a:pt x="28" y="75"/>
                    <a:pt x="28" y="81"/>
                  </a:cubicBezTo>
                  <a:cubicBezTo>
                    <a:pt x="28" y="86"/>
                    <a:pt x="28" y="88"/>
                    <a:pt x="29" y="89"/>
                  </a:cubicBezTo>
                  <a:cubicBezTo>
                    <a:pt x="29" y="90"/>
                    <a:pt x="30" y="90"/>
                    <a:pt x="32" y="91"/>
                  </a:cubicBezTo>
                  <a:cubicBezTo>
                    <a:pt x="33" y="91"/>
                    <a:pt x="36" y="91"/>
                    <a:pt x="42" y="91"/>
                  </a:cubicBezTo>
                  <a:close/>
                  <a:moveTo>
                    <a:pt x="28" y="13"/>
                  </a:moveTo>
                  <a:cubicBezTo>
                    <a:pt x="28" y="14"/>
                    <a:pt x="28" y="20"/>
                    <a:pt x="28" y="32"/>
                  </a:cubicBezTo>
                  <a:cubicBezTo>
                    <a:pt x="28" y="63"/>
                    <a:pt x="28" y="63"/>
                    <a:pt x="28" y="63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3"/>
            <p:cNvSpPr>
              <a:spLocks noChangeAspect="1"/>
            </p:cNvSpPr>
            <p:nvPr/>
          </p:nvSpPr>
          <p:spPr bwMode="auto">
            <a:xfrm>
              <a:off x="1156" y="734"/>
              <a:ext cx="261" cy="232"/>
            </a:xfrm>
            <a:custGeom>
              <a:avLst/>
              <a:gdLst>
                <a:gd name="T0" fmla="*/ 0 w 111"/>
                <a:gd name="T1" fmla="*/ 2147483647 h 98"/>
                <a:gd name="T2" fmla="*/ 0 w 111"/>
                <a:gd name="T3" fmla="*/ 2147483647 h 98"/>
                <a:gd name="T4" fmla="*/ 2147483647 w 111"/>
                <a:gd name="T5" fmla="*/ 2147483647 h 98"/>
                <a:gd name="T6" fmla="*/ 2147483647 w 111"/>
                <a:gd name="T7" fmla="*/ 2147483647 h 98"/>
                <a:gd name="T8" fmla="*/ 2147483647 w 111"/>
                <a:gd name="T9" fmla="*/ 2147483647 h 98"/>
                <a:gd name="T10" fmla="*/ 2147483647 w 111"/>
                <a:gd name="T11" fmla="*/ 2147483647 h 98"/>
                <a:gd name="T12" fmla="*/ 2147483647 w 111"/>
                <a:gd name="T13" fmla="*/ 2147483647 h 98"/>
                <a:gd name="T14" fmla="*/ 2147483647 w 111"/>
                <a:gd name="T15" fmla="*/ 2147483647 h 98"/>
                <a:gd name="T16" fmla="*/ 2147483647 w 111"/>
                <a:gd name="T17" fmla="*/ 2147483647 h 98"/>
                <a:gd name="T18" fmla="*/ 2147483647 w 111"/>
                <a:gd name="T19" fmla="*/ 2147483647 h 98"/>
                <a:gd name="T20" fmla="*/ 0 w 111"/>
                <a:gd name="T21" fmla="*/ 2147483647 h 98"/>
                <a:gd name="T22" fmla="*/ 0 w 111"/>
                <a:gd name="T23" fmla="*/ 0 h 98"/>
                <a:gd name="T24" fmla="*/ 2147483647 w 111"/>
                <a:gd name="T25" fmla="*/ 0 h 98"/>
                <a:gd name="T26" fmla="*/ 2147483647 w 111"/>
                <a:gd name="T27" fmla="*/ 0 h 98"/>
                <a:gd name="T28" fmla="*/ 2147483647 w 111"/>
                <a:gd name="T29" fmla="*/ 2147483647 h 98"/>
                <a:gd name="T30" fmla="*/ 2147483647 w 111"/>
                <a:gd name="T31" fmla="*/ 2147483647 h 98"/>
                <a:gd name="T32" fmla="*/ 2147483647 w 111"/>
                <a:gd name="T33" fmla="*/ 2147483647 h 98"/>
                <a:gd name="T34" fmla="*/ 2147483647 w 111"/>
                <a:gd name="T35" fmla="*/ 2147483647 h 98"/>
                <a:gd name="T36" fmla="*/ 2147483647 w 111"/>
                <a:gd name="T37" fmla="*/ 2147483647 h 98"/>
                <a:gd name="T38" fmla="*/ 2147483647 w 111"/>
                <a:gd name="T39" fmla="*/ 2147483647 h 98"/>
                <a:gd name="T40" fmla="*/ 2147483647 w 111"/>
                <a:gd name="T41" fmla="*/ 2147483647 h 98"/>
                <a:gd name="T42" fmla="*/ 2147483647 w 111"/>
                <a:gd name="T43" fmla="*/ 2147483647 h 98"/>
                <a:gd name="T44" fmla="*/ 2147483647 w 111"/>
                <a:gd name="T45" fmla="*/ 2147483647 h 98"/>
                <a:gd name="T46" fmla="*/ 2147483647 w 111"/>
                <a:gd name="T47" fmla="*/ 2147483647 h 98"/>
                <a:gd name="T48" fmla="*/ 2147483647 w 111"/>
                <a:gd name="T49" fmla="*/ 0 h 98"/>
                <a:gd name="T50" fmla="*/ 2147483647 w 111"/>
                <a:gd name="T51" fmla="*/ 0 h 98"/>
                <a:gd name="T52" fmla="*/ 2147483647 w 111"/>
                <a:gd name="T53" fmla="*/ 0 h 98"/>
                <a:gd name="T54" fmla="*/ 2147483647 w 111"/>
                <a:gd name="T55" fmla="*/ 2147483647 h 98"/>
                <a:gd name="T56" fmla="*/ 2147483647 w 111"/>
                <a:gd name="T57" fmla="*/ 2147483647 h 98"/>
                <a:gd name="T58" fmla="*/ 2147483647 w 111"/>
                <a:gd name="T59" fmla="*/ 2147483647 h 98"/>
                <a:gd name="T60" fmla="*/ 2147483647 w 111"/>
                <a:gd name="T61" fmla="*/ 2147483647 h 98"/>
                <a:gd name="T62" fmla="*/ 2147483647 w 111"/>
                <a:gd name="T63" fmla="*/ 2147483647 h 98"/>
                <a:gd name="T64" fmla="*/ 2147483647 w 111"/>
                <a:gd name="T65" fmla="*/ 2147483647 h 98"/>
                <a:gd name="T66" fmla="*/ 2147483647 w 111"/>
                <a:gd name="T67" fmla="*/ 2147483647 h 98"/>
                <a:gd name="T68" fmla="*/ 2147483647 w 111"/>
                <a:gd name="T69" fmla="*/ 2147483647 h 98"/>
                <a:gd name="T70" fmla="*/ 2147483647 w 111"/>
                <a:gd name="T71" fmla="*/ 2147483647 h 98"/>
                <a:gd name="T72" fmla="*/ 2147483647 w 111"/>
                <a:gd name="T73" fmla="*/ 2147483647 h 98"/>
                <a:gd name="T74" fmla="*/ 2147483647 w 111"/>
                <a:gd name="T75" fmla="*/ 2147483647 h 98"/>
                <a:gd name="T76" fmla="*/ 2147483647 w 111"/>
                <a:gd name="T77" fmla="*/ 2147483647 h 98"/>
                <a:gd name="T78" fmla="*/ 2147483647 w 111"/>
                <a:gd name="T79" fmla="*/ 2147483647 h 98"/>
                <a:gd name="T80" fmla="*/ 2147483647 w 111"/>
                <a:gd name="T81" fmla="*/ 2147483647 h 98"/>
                <a:gd name="T82" fmla="*/ 2147483647 w 111"/>
                <a:gd name="T83" fmla="*/ 2147483647 h 98"/>
                <a:gd name="T84" fmla="*/ 2147483647 w 111"/>
                <a:gd name="T85" fmla="*/ 2147483647 h 98"/>
                <a:gd name="T86" fmla="*/ 2147483647 w 111"/>
                <a:gd name="T87" fmla="*/ 2147483647 h 98"/>
                <a:gd name="T88" fmla="*/ 2147483647 w 111"/>
                <a:gd name="T89" fmla="*/ 2147483647 h 98"/>
                <a:gd name="T90" fmla="*/ 2147483647 w 111"/>
                <a:gd name="T91" fmla="*/ 2147483647 h 98"/>
                <a:gd name="T92" fmla="*/ 2147483647 w 111"/>
                <a:gd name="T93" fmla="*/ 2147483647 h 98"/>
                <a:gd name="T94" fmla="*/ 2147483647 w 111"/>
                <a:gd name="T95" fmla="*/ 2147483647 h 98"/>
                <a:gd name="T96" fmla="*/ 0 w 111"/>
                <a:gd name="T97" fmla="*/ 2147483647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1" h="98">
                  <a:moveTo>
                    <a:pt x="0" y="96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5" y="91"/>
                    <a:pt x="8" y="91"/>
                    <a:pt x="10" y="90"/>
                  </a:cubicBezTo>
                  <a:cubicBezTo>
                    <a:pt x="11" y="90"/>
                    <a:pt x="11" y="90"/>
                    <a:pt x="11" y="89"/>
                  </a:cubicBezTo>
                  <a:cubicBezTo>
                    <a:pt x="12" y="88"/>
                    <a:pt x="12" y="86"/>
                    <a:pt x="12" y="82"/>
                  </a:cubicBezTo>
                  <a:cubicBezTo>
                    <a:pt x="13" y="76"/>
                    <a:pt x="13" y="71"/>
                    <a:pt x="13" y="67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0"/>
                    <a:pt x="13" y="9"/>
                    <a:pt x="13" y="9"/>
                  </a:cubicBezTo>
                  <a:cubicBezTo>
                    <a:pt x="12" y="8"/>
                    <a:pt x="11" y="7"/>
                    <a:pt x="10" y="6"/>
                  </a:cubicBezTo>
                  <a:cubicBezTo>
                    <a:pt x="9" y="5"/>
                    <a:pt x="8" y="5"/>
                    <a:pt x="7" y="4"/>
                  </a:cubicBezTo>
                  <a:cubicBezTo>
                    <a:pt x="6" y="4"/>
                    <a:pt x="3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3" y="0"/>
                    <a:pt x="15" y="0"/>
                  </a:cubicBezTo>
                  <a:cubicBezTo>
                    <a:pt x="19" y="0"/>
                    <a:pt x="22" y="0"/>
                    <a:pt x="26" y="0"/>
                  </a:cubicBezTo>
                  <a:cubicBezTo>
                    <a:pt x="30" y="5"/>
                    <a:pt x="32" y="8"/>
                    <a:pt x="34" y="11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76" y="60"/>
                    <a:pt x="82" y="66"/>
                    <a:pt x="86" y="71"/>
                  </a:cubicBezTo>
                  <a:cubicBezTo>
                    <a:pt x="88" y="74"/>
                    <a:pt x="91" y="76"/>
                    <a:pt x="92" y="7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24"/>
                    <a:pt x="92" y="19"/>
                    <a:pt x="92" y="13"/>
                  </a:cubicBezTo>
                  <a:cubicBezTo>
                    <a:pt x="92" y="9"/>
                    <a:pt x="91" y="7"/>
                    <a:pt x="91" y="6"/>
                  </a:cubicBezTo>
                  <a:cubicBezTo>
                    <a:pt x="91" y="6"/>
                    <a:pt x="90" y="5"/>
                    <a:pt x="90" y="5"/>
                  </a:cubicBezTo>
                  <a:cubicBezTo>
                    <a:pt x="88" y="4"/>
                    <a:pt x="85" y="4"/>
                    <a:pt x="80" y="4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5" y="0"/>
                    <a:pt x="91" y="0"/>
                    <a:pt x="97" y="0"/>
                  </a:cubicBezTo>
                  <a:cubicBezTo>
                    <a:pt x="102" y="0"/>
                    <a:pt x="107" y="0"/>
                    <a:pt x="111" y="0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06" y="4"/>
                    <a:pt x="103" y="4"/>
                    <a:pt x="102" y="5"/>
                  </a:cubicBezTo>
                  <a:cubicBezTo>
                    <a:pt x="101" y="5"/>
                    <a:pt x="101" y="6"/>
                    <a:pt x="100" y="6"/>
                  </a:cubicBezTo>
                  <a:cubicBezTo>
                    <a:pt x="100" y="7"/>
                    <a:pt x="99" y="10"/>
                    <a:pt x="99" y="13"/>
                  </a:cubicBezTo>
                  <a:cubicBezTo>
                    <a:pt x="99" y="19"/>
                    <a:pt x="99" y="24"/>
                    <a:pt x="99" y="29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99" y="68"/>
                    <a:pt x="99" y="80"/>
                    <a:pt x="99" y="98"/>
                  </a:cubicBezTo>
                  <a:cubicBezTo>
                    <a:pt x="92" y="98"/>
                    <a:pt x="92" y="98"/>
                    <a:pt x="92" y="98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0" y="96"/>
                    <a:pt x="90" y="95"/>
                    <a:pt x="89" y="95"/>
                  </a:cubicBezTo>
                  <a:cubicBezTo>
                    <a:pt x="89" y="95"/>
                    <a:pt x="88" y="94"/>
                    <a:pt x="87" y="93"/>
                  </a:cubicBezTo>
                  <a:cubicBezTo>
                    <a:pt x="83" y="88"/>
                    <a:pt x="80" y="85"/>
                    <a:pt x="78" y="83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71"/>
                    <a:pt x="19" y="76"/>
                    <a:pt x="20" y="82"/>
                  </a:cubicBezTo>
                  <a:cubicBezTo>
                    <a:pt x="20" y="86"/>
                    <a:pt x="20" y="88"/>
                    <a:pt x="20" y="89"/>
                  </a:cubicBezTo>
                  <a:cubicBezTo>
                    <a:pt x="21" y="90"/>
                    <a:pt x="21" y="90"/>
                    <a:pt x="22" y="90"/>
                  </a:cubicBezTo>
                  <a:cubicBezTo>
                    <a:pt x="23" y="91"/>
                    <a:pt x="27" y="91"/>
                    <a:pt x="32" y="91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28" y="95"/>
                    <a:pt x="23" y="95"/>
                    <a:pt x="18" y="95"/>
                  </a:cubicBezTo>
                  <a:cubicBezTo>
                    <a:pt x="13" y="95"/>
                    <a:pt x="7" y="95"/>
                    <a:pt x="0" y="9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4"/>
            <p:cNvSpPr>
              <a:spLocks noChangeAspect="1"/>
            </p:cNvSpPr>
            <p:nvPr/>
          </p:nvSpPr>
          <p:spPr bwMode="auto">
            <a:xfrm>
              <a:off x="1450" y="734"/>
              <a:ext cx="97" cy="227"/>
            </a:xfrm>
            <a:custGeom>
              <a:avLst/>
              <a:gdLst>
                <a:gd name="T0" fmla="*/ 2147483647 w 41"/>
                <a:gd name="T1" fmla="*/ 2147483647 h 96"/>
                <a:gd name="T2" fmla="*/ 2147483647 w 41"/>
                <a:gd name="T3" fmla="*/ 2147483647 h 96"/>
                <a:gd name="T4" fmla="*/ 2147483647 w 41"/>
                <a:gd name="T5" fmla="*/ 2147483647 h 96"/>
                <a:gd name="T6" fmla="*/ 0 w 41"/>
                <a:gd name="T7" fmla="*/ 2147483647 h 96"/>
                <a:gd name="T8" fmla="*/ 0 w 41"/>
                <a:gd name="T9" fmla="*/ 2147483647 h 96"/>
                <a:gd name="T10" fmla="*/ 2147483647 w 41"/>
                <a:gd name="T11" fmla="*/ 2147483647 h 96"/>
                <a:gd name="T12" fmla="*/ 2147483647 w 41"/>
                <a:gd name="T13" fmla="*/ 2147483647 h 96"/>
                <a:gd name="T14" fmla="*/ 2147483647 w 41"/>
                <a:gd name="T15" fmla="*/ 2147483647 h 96"/>
                <a:gd name="T16" fmla="*/ 2147483647 w 41"/>
                <a:gd name="T17" fmla="*/ 2147483647 h 96"/>
                <a:gd name="T18" fmla="*/ 2147483647 w 41"/>
                <a:gd name="T19" fmla="*/ 2147483647 h 96"/>
                <a:gd name="T20" fmla="*/ 2147483647 w 41"/>
                <a:gd name="T21" fmla="*/ 2147483647 h 96"/>
                <a:gd name="T22" fmla="*/ 2147483647 w 41"/>
                <a:gd name="T23" fmla="*/ 2147483647 h 96"/>
                <a:gd name="T24" fmla="*/ 2147483647 w 41"/>
                <a:gd name="T25" fmla="*/ 2147483647 h 96"/>
                <a:gd name="T26" fmla="*/ 0 w 41"/>
                <a:gd name="T27" fmla="*/ 2147483647 h 96"/>
                <a:gd name="T28" fmla="*/ 0 w 41"/>
                <a:gd name="T29" fmla="*/ 0 h 96"/>
                <a:gd name="T30" fmla="*/ 2147483647 w 41"/>
                <a:gd name="T31" fmla="*/ 0 h 96"/>
                <a:gd name="T32" fmla="*/ 2147483647 w 41"/>
                <a:gd name="T33" fmla="*/ 0 h 96"/>
                <a:gd name="T34" fmla="*/ 2147483647 w 41"/>
                <a:gd name="T35" fmla="*/ 2147483647 h 96"/>
                <a:gd name="T36" fmla="*/ 2147483647 w 41"/>
                <a:gd name="T37" fmla="*/ 2147483647 h 96"/>
                <a:gd name="T38" fmla="*/ 2147483647 w 41"/>
                <a:gd name="T39" fmla="*/ 2147483647 h 96"/>
                <a:gd name="T40" fmla="*/ 2147483647 w 41"/>
                <a:gd name="T41" fmla="*/ 2147483647 h 96"/>
                <a:gd name="T42" fmla="*/ 2147483647 w 41"/>
                <a:gd name="T43" fmla="*/ 2147483647 h 96"/>
                <a:gd name="T44" fmla="*/ 2147483647 w 41"/>
                <a:gd name="T45" fmla="*/ 2147483647 h 96"/>
                <a:gd name="T46" fmla="*/ 2147483647 w 41"/>
                <a:gd name="T47" fmla="*/ 2147483647 h 96"/>
                <a:gd name="T48" fmla="*/ 2147483647 w 41"/>
                <a:gd name="T49" fmla="*/ 2147483647 h 96"/>
                <a:gd name="T50" fmla="*/ 2147483647 w 41"/>
                <a:gd name="T51" fmla="*/ 2147483647 h 96"/>
                <a:gd name="T52" fmla="*/ 2147483647 w 41"/>
                <a:gd name="T53" fmla="*/ 2147483647 h 9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1" h="96">
                  <a:moveTo>
                    <a:pt x="41" y="91"/>
                  </a:moveTo>
                  <a:cubicBezTo>
                    <a:pt x="41" y="96"/>
                    <a:pt x="41" y="96"/>
                    <a:pt x="41" y="96"/>
                  </a:cubicBezTo>
                  <a:cubicBezTo>
                    <a:pt x="31" y="95"/>
                    <a:pt x="24" y="95"/>
                    <a:pt x="21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5" y="91"/>
                    <a:pt x="8" y="91"/>
                    <a:pt x="10" y="91"/>
                  </a:cubicBezTo>
                  <a:cubicBezTo>
                    <a:pt x="11" y="90"/>
                    <a:pt x="12" y="90"/>
                    <a:pt x="12" y="89"/>
                  </a:cubicBezTo>
                  <a:cubicBezTo>
                    <a:pt x="13" y="88"/>
                    <a:pt x="13" y="86"/>
                    <a:pt x="13" y="83"/>
                  </a:cubicBezTo>
                  <a:cubicBezTo>
                    <a:pt x="13" y="82"/>
                    <a:pt x="13" y="75"/>
                    <a:pt x="14" y="6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3" y="20"/>
                    <a:pt x="13" y="14"/>
                  </a:cubicBezTo>
                  <a:cubicBezTo>
                    <a:pt x="13" y="10"/>
                    <a:pt x="13" y="7"/>
                    <a:pt x="12" y="6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8" y="4"/>
                    <a:pt x="5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5" y="0"/>
                    <a:pt x="20" y="0"/>
                  </a:cubicBezTo>
                  <a:cubicBezTo>
                    <a:pt x="25" y="0"/>
                    <a:pt x="32" y="0"/>
                    <a:pt x="41" y="0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5" y="4"/>
                    <a:pt x="32" y="4"/>
                    <a:pt x="31" y="5"/>
                  </a:cubicBezTo>
                  <a:cubicBezTo>
                    <a:pt x="30" y="5"/>
                    <a:pt x="29" y="6"/>
                    <a:pt x="28" y="6"/>
                  </a:cubicBezTo>
                  <a:cubicBezTo>
                    <a:pt x="28" y="7"/>
                    <a:pt x="27" y="9"/>
                    <a:pt x="27" y="13"/>
                  </a:cubicBezTo>
                  <a:cubicBezTo>
                    <a:pt x="27" y="14"/>
                    <a:pt x="27" y="20"/>
                    <a:pt x="27" y="32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69"/>
                    <a:pt x="27" y="75"/>
                    <a:pt x="27" y="81"/>
                  </a:cubicBezTo>
                  <a:cubicBezTo>
                    <a:pt x="27" y="86"/>
                    <a:pt x="28" y="88"/>
                    <a:pt x="28" y="89"/>
                  </a:cubicBezTo>
                  <a:cubicBezTo>
                    <a:pt x="29" y="90"/>
                    <a:pt x="30" y="90"/>
                    <a:pt x="31" y="91"/>
                  </a:cubicBezTo>
                  <a:cubicBezTo>
                    <a:pt x="32" y="91"/>
                    <a:pt x="35" y="91"/>
                    <a:pt x="41" y="9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5"/>
            <p:cNvSpPr>
              <a:spLocks noChangeAspect="1"/>
            </p:cNvSpPr>
            <p:nvPr/>
          </p:nvSpPr>
          <p:spPr bwMode="auto">
            <a:xfrm>
              <a:off x="1562" y="729"/>
              <a:ext cx="222" cy="238"/>
            </a:xfrm>
            <a:custGeom>
              <a:avLst/>
              <a:gdLst>
                <a:gd name="T0" fmla="*/ 2147483647 w 94"/>
                <a:gd name="T1" fmla="*/ 2147483647 h 100"/>
                <a:gd name="T2" fmla="*/ 2147483647 w 94"/>
                <a:gd name="T3" fmla="*/ 2147483647 h 100"/>
                <a:gd name="T4" fmla="*/ 2147483647 w 94"/>
                <a:gd name="T5" fmla="*/ 2147483647 h 100"/>
                <a:gd name="T6" fmla="*/ 2147483647 w 94"/>
                <a:gd name="T7" fmla="*/ 2147483647 h 100"/>
                <a:gd name="T8" fmla="*/ 2147483647 w 94"/>
                <a:gd name="T9" fmla="*/ 2147483647 h 100"/>
                <a:gd name="T10" fmla="*/ 2147483647 w 94"/>
                <a:gd name="T11" fmla="*/ 2147483647 h 100"/>
                <a:gd name="T12" fmla="*/ 2147483647 w 94"/>
                <a:gd name="T13" fmla="*/ 2147483647 h 100"/>
                <a:gd name="T14" fmla="*/ 2147483647 w 94"/>
                <a:gd name="T15" fmla="*/ 2147483647 h 100"/>
                <a:gd name="T16" fmla="*/ 0 w 94"/>
                <a:gd name="T17" fmla="*/ 2147483647 h 100"/>
                <a:gd name="T18" fmla="*/ 2147483647 w 94"/>
                <a:gd name="T19" fmla="*/ 2147483647 h 100"/>
                <a:gd name="T20" fmla="*/ 2147483647 w 94"/>
                <a:gd name="T21" fmla="*/ 0 h 100"/>
                <a:gd name="T22" fmla="*/ 2147483647 w 94"/>
                <a:gd name="T23" fmla="*/ 2147483647 h 100"/>
                <a:gd name="T24" fmla="*/ 2147483647 w 94"/>
                <a:gd name="T25" fmla="*/ 2147483647 h 100"/>
                <a:gd name="T26" fmla="*/ 2147483647 w 94"/>
                <a:gd name="T27" fmla="*/ 2147483647 h 100"/>
                <a:gd name="T28" fmla="*/ 2147483647 w 94"/>
                <a:gd name="T29" fmla="*/ 2147483647 h 100"/>
                <a:gd name="T30" fmla="*/ 2147483647 w 94"/>
                <a:gd name="T31" fmla="*/ 2147483647 h 100"/>
                <a:gd name="T32" fmla="*/ 2147483647 w 94"/>
                <a:gd name="T33" fmla="*/ 2147483647 h 100"/>
                <a:gd name="T34" fmla="*/ 2147483647 w 94"/>
                <a:gd name="T35" fmla="*/ 2147483647 h 100"/>
                <a:gd name="T36" fmla="*/ 2147483647 w 94"/>
                <a:gd name="T37" fmla="*/ 2147483647 h 100"/>
                <a:gd name="T38" fmla="*/ 2147483647 w 94"/>
                <a:gd name="T39" fmla="*/ 2147483647 h 100"/>
                <a:gd name="T40" fmla="*/ 2147483647 w 94"/>
                <a:gd name="T41" fmla="*/ 2147483647 h 100"/>
                <a:gd name="T42" fmla="*/ 2147483647 w 94"/>
                <a:gd name="T43" fmla="*/ 2147483647 h 100"/>
                <a:gd name="T44" fmla="*/ 2147483647 w 94"/>
                <a:gd name="T45" fmla="*/ 2147483647 h 100"/>
                <a:gd name="T46" fmla="*/ 2147483647 w 94"/>
                <a:gd name="T47" fmla="*/ 2147483647 h 100"/>
                <a:gd name="T48" fmla="*/ 2147483647 w 94"/>
                <a:gd name="T49" fmla="*/ 2147483647 h 100"/>
                <a:gd name="T50" fmla="*/ 2147483647 w 94"/>
                <a:gd name="T51" fmla="*/ 2147483647 h 100"/>
                <a:gd name="T52" fmla="*/ 2147483647 w 94"/>
                <a:gd name="T53" fmla="*/ 2147483647 h 100"/>
                <a:gd name="T54" fmla="*/ 2147483647 w 94"/>
                <a:gd name="T55" fmla="*/ 2147483647 h 100"/>
                <a:gd name="T56" fmla="*/ 2147483647 w 94"/>
                <a:gd name="T57" fmla="*/ 2147483647 h 1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" h="100">
                  <a:moveTo>
                    <a:pt x="94" y="86"/>
                  </a:moveTo>
                  <a:cubicBezTo>
                    <a:pt x="91" y="92"/>
                    <a:pt x="91" y="92"/>
                    <a:pt x="91" y="92"/>
                  </a:cubicBezTo>
                  <a:cubicBezTo>
                    <a:pt x="85" y="95"/>
                    <a:pt x="80" y="97"/>
                    <a:pt x="75" y="98"/>
                  </a:cubicBezTo>
                  <a:cubicBezTo>
                    <a:pt x="69" y="99"/>
                    <a:pt x="64" y="100"/>
                    <a:pt x="57" y="100"/>
                  </a:cubicBezTo>
                  <a:cubicBezTo>
                    <a:pt x="50" y="100"/>
                    <a:pt x="43" y="99"/>
                    <a:pt x="37" y="97"/>
                  </a:cubicBezTo>
                  <a:cubicBezTo>
                    <a:pt x="31" y="95"/>
                    <a:pt x="25" y="93"/>
                    <a:pt x="21" y="89"/>
                  </a:cubicBezTo>
                  <a:cubicBezTo>
                    <a:pt x="16" y="86"/>
                    <a:pt x="12" y="83"/>
                    <a:pt x="9" y="78"/>
                  </a:cubicBezTo>
                  <a:cubicBezTo>
                    <a:pt x="6" y="74"/>
                    <a:pt x="4" y="70"/>
                    <a:pt x="2" y="65"/>
                  </a:cubicBezTo>
                  <a:cubicBezTo>
                    <a:pt x="1" y="61"/>
                    <a:pt x="0" y="55"/>
                    <a:pt x="0" y="50"/>
                  </a:cubicBezTo>
                  <a:cubicBezTo>
                    <a:pt x="0" y="35"/>
                    <a:pt x="5" y="24"/>
                    <a:pt x="16" y="14"/>
                  </a:cubicBezTo>
                  <a:cubicBezTo>
                    <a:pt x="26" y="5"/>
                    <a:pt x="41" y="0"/>
                    <a:pt x="59" y="0"/>
                  </a:cubicBezTo>
                  <a:cubicBezTo>
                    <a:pt x="63" y="0"/>
                    <a:pt x="67" y="0"/>
                    <a:pt x="71" y="1"/>
                  </a:cubicBezTo>
                  <a:cubicBezTo>
                    <a:pt x="74" y="1"/>
                    <a:pt x="79" y="2"/>
                    <a:pt x="84" y="3"/>
                  </a:cubicBezTo>
                  <a:cubicBezTo>
                    <a:pt x="89" y="5"/>
                    <a:pt x="92" y="6"/>
                    <a:pt x="94" y="6"/>
                  </a:cubicBezTo>
                  <a:cubicBezTo>
                    <a:pt x="93" y="8"/>
                    <a:pt x="92" y="11"/>
                    <a:pt x="91" y="13"/>
                  </a:cubicBezTo>
                  <a:cubicBezTo>
                    <a:pt x="91" y="17"/>
                    <a:pt x="90" y="21"/>
                    <a:pt x="90" y="26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14"/>
                    <a:pt x="82" y="11"/>
                    <a:pt x="78" y="9"/>
                  </a:cubicBezTo>
                  <a:cubicBezTo>
                    <a:pt x="73" y="6"/>
                    <a:pt x="66" y="5"/>
                    <a:pt x="57" y="5"/>
                  </a:cubicBezTo>
                  <a:cubicBezTo>
                    <a:pt x="51" y="5"/>
                    <a:pt x="45" y="6"/>
                    <a:pt x="40" y="8"/>
                  </a:cubicBezTo>
                  <a:cubicBezTo>
                    <a:pt x="36" y="9"/>
                    <a:pt x="31" y="12"/>
                    <a:pt x="28" y="15"/>
                  </a:cubicBezTo>
                  <a:cubicBezTo>
                    <a:pt x="24" y="18"/>
                    <a:pt x="21" y="23"/>
                    <a:pt x="19" y="28"/>
                  </a:cubicBezTo>
                  <a:cubicBezTo>
                    <a:pt x="17" y="33"/>
                    <a:pt x="16" y="39"/>
                    <a:pt x="16" y="47"/>
                  </a:cubicBezTo>
                  <a:cubicBezTo>
                    <a:pt x="16" y="61"/>
                    <a:pt x="20" y="72"/>
                    <a:pt x="29" y="80"/>
                  </a:cubicBezTo>
                  <a:cubicBezTo>
                    <a:pt x="37" y="88"/>
                    <a:pt x="49" y="92"/>
                    <a:pt x="63" y="92"/>
                  </a:cubicBezTo>
                  <a:cubicBezTo>
                    <a:pt x="70" y="92"/>
                    <a:pt x="76" y="91"/>
                    <a:pt x="81" y="90"/>
                  </a:cubicBezTo>
                  <a:cubicBezTo>
                    <a:pt x="85" y="89"/>
                    <a:pt x="89" y="87"/>
                    <a:pt x="92" y="84"/>
                  </a:cubicBezTo>
                  <a:lnTo>
                    <a:pt x="94" y="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6"/>
            <p:cNvSpPr>
              <a:spLocks noChangeAspect="1"/>
            </p:cNvSpPr>
            <p:nvPr/>
          </p:nvSpPr>
          <p:spPr bwMode="auto">
            <a:xfrm>
              <a:off x="572" y="729"/>
              <a:ext cx="222" cy="238"/>
            </a:xfrm>
            <a:custGeom>
              <a:avLst/>
              <a:gdLst>
                <a:gd name="T0" fmla="*/ 2147483647 w 94"/>
                <a:gd name="T1" fmla="*/ 2147483647 h 100"/>
                <a:gd name="T2" fmla="*/ 2147483647 w 94"/>
                <a:gd name="T3" fmla="*/ 2147483647 h 100"/>
                <a:gd name="T4" fmla="*/ 2147483647 w 94"/>
                <a:gd name="T5" fmla="*/ 2147483647 h 100"/>
                <a:gd name="T6" fmla="*/ 2147483647 w 94"/>
                <a:gd name="T7" fmla="*/ 2147483647 h 100"/>
                <a:gd name="T8" fmla="*/ 2147483647 w 94"/>
                <a:gd name="T9" fmla="*/ 2147483647 h 100"/>
                <a:gd name="T10" fmla="*/ 2147483647 w 94"/>
                <a:gd name="T11" fmla="*/ 2147483647 h 100"/>
                <a:gd name="T12" fmla="*/ 2147483647 w 94"/>
                <a:gd name="T13" fmla="*/ 2147483647 h 100"/>
                <a:gd name="T14" fmla="*/ 2147483647 w 94"/>
                <a:gd name="T15" fmla="*/ 2147483647 h 100"/>
                <a:gd name="T16" fmla="*/ 0 w 94"/>
                <a:gd name="T17" fmla="*/ 2147483647 h 100"/>
                <a:gd name="T18" fmla="*/ 2147483647 w 94"/>
                <a:gd name="T19" fmla="*/ 2147483647 h 100"/>
                <a:gd name="T20" fmla="*/ 2147483647 w 94"/>
                <a:gd name="T21" fmla="*/ 0 h 100"/>
                <a:gd name="T22" fmla="*/ 2147483647 w 94"/>
                <a:gd name="T23" fmla="*/ 2147483647 h 100"/>
                <a:gd name="T24" fmla="*/ 2147483647 w 94"/>
                <a:gd name="T25" fmla="*/ 2147483647 h 100"/>
                <a:gd name="T26" fmla="*/ 2147483647 w 94"/>
                <a:gd name="T27" fmla="*/ 2147483647 h 100"/>
                <a:gd name="T28" fmla="*/ 2147483647 w 94"/>
                <a:gd name="T29" fmla="*/ 2147483647 h 100"/>
                <a:gd name="T30" fmla="*/ 2147483647 w 94"/>
                <a:gd name="T31" fmla="*/ 2147483647 h 100"/>
                <a:gd name="T32" fmla="*/ 2147483647 w 94"/>
                <a:gd name="T33" fmla="*/ 2147483647 h 100"/>
                <a:gd name="T34" fmla="*/ 2147483647 w 94"/>
                <a:gd name="T35" fmla="*/ 2147483647 h 100"/>
                <a:gd name="T36" fmla="*/ 2147483647 w 94"/>
                <a:gd name="T37" fmla="*/ 2147483647 h 100"/>
                <a:gd name="T38" fmla="*/ 2147483647 w 94"/>
                <a:gd name="T39" fmla="*/ 2147483647 h 100"/>
                <a:gd name="T40" fmla="*/ 2147483647 w 94"/>
                <a:gd name="T41" fmla="*/ 2147483647 h 100"/>
                <a:gd name="T42" fmla="*/ 2147483647 w 94"/>
                <a:gd name="T43" fmla="*/ 2147483647 h 100"/>
                <a:gd name="T44" fmla="*/ 2147483647 w 94"/>
                <a:gd name="T45" fmla="*/ 2147483647 h 100"/>
                <a:gd name="T46" fmla="*/ 2147483647 w 94"/>
                <a:gd name="T47" fmla="*/ 2147483647 h 100"/>
                <a:gd name="T48" fmla="*/ 2147483647 w 94"/>
                <a:gd name="T49" fmla="*/ 2147483647 h 100"/>
                <a:gd name="T50" fmla="*/ 2147483647 w 94"/>
                <a:gd name="T51" fmla="*/ 2147483647 h 100"/>
                <a:gd name="T52" fmla="*/ 2147483647 w 94"/>
                <a:gd name="T53" fmla="*/ 2147483647 h 100"/>
                <a:gd name="T54" fmla="*/ 2147483647 w 94"/>
                <a:gd name="T55" fmla="*/ 2147483647 h 100"/>
                <a:gd name="T56" fmla="*/ 2147483647 w 94"/>
                <a:gd name="T57" fmla="*/ 2147483647 h 1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" h="100">
                  <a:moveTo>
                    <a:pt x="94" y="86"/>
                  </a:moveTo>
                  <a:cubicBezTo>
                    <a:pt x="91" y="92"/>
                    <a:pt x="91" y="92"/>
                    <a:pt x="91" y="92"/>
                  </a:cubicBezTo>
                  <a:cubicBezTo>
                    <a:pt x="85" y="95"/>
                    <a:pt x="80" y="97"/>
                    <a:pt x="75" y="98"/>
                  </a:cubicBezTo>
                  <a:cubicBezTo>
                    <a:pt x="69" y="99"/>
                    <a:pt x="64" y="100"/>
                    <a:pt x="57" y="100"/>
                  </a:cubicBezTo>
                  <a:cubicBezTo>
                    <a:pt x="50" y="100"/>
                    <a:pt x="43" y="99"/>
                    <a:pt x="37" y="97"/>
                  </a:cubicBezTo>
                  <a:cubicBezTo>
                    <a:pt x="31" y="95"/>
                    <a:pt x="25" y="93"/>
                    <a:pt x="21" y="89"/>
                  </a:cubicBezTo>
                  <a:cubicBezTo>
                    <a:pt x="16" y="86"/>
                    <a:pt x="12" y="83"/>
                    <a:pt x="9" y="78"/>
                  </a:cubicBezTo>
                  <a:cubicBezTo>
                    <a:pt x="6" y="74"/>
                    <a:pt x="4" y="70"/>
                    <a:pt x="2" y="65"/>
                  </a:cubicBezTo>
                  <a:cubicBezTo>
                    <a:pt x="1" y="61"/>
                    <a:pt x="0" y="55"/>
                    <a:pt x="0" y="50"/>
                  </a:cubicBezTo>
                  <a:cubicBezTo>
                    <a:pt x="0" y="35"/>
                    <a:pt x="5" y="24"/>
                    <a:pt x="16" y="14"/>
                  </a:cubicBezTo>
                  <a:cubicBezTo>
                    <a:pt x="26" y="5"/>
                    <a:pt x="41" y="0"/>
                    <a:pt x="59" y="0"/>
                  </a:cubicBezTo>
                  <a:cubicBezTo>
                    <a:pt x="63" y="0"/>
                    <a:pt x="67" y="0"/>
                    <a:pt x="71" y="1"/>
                  </a:cubicBezTo>
                  <a:cubicBezTo>
                    <a:pt x="74" y="1"/>
                    <a:pt x="79" y="2"/>
                    <a:pt x="84" y="3"/>
                  </a:cubicBezTo>
                  <a:cubicBezTo>
                    <a:pt x="89" y="5"/>
                    <a:pt x="92" y="6"/>
                    <a:pt x="94" y="6"/>
                  </a:cubicBezTo>
                  <a:cubicBezTo>
                    <a:pt x="93" y="8"/>
                    <a:pt x="92" y="11"/>
                    <a:pt x="91" y="13"/>
                  </a:cubicBezTo>
                  <a:cubicBezTo>
                    <a:pt x="91" y="17"/>
                    <a:pt x="90" y="21"/>
                    <a:pt x="90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14"/>
                    <a:pt x="82" y="11"/>
                    <a:pt x="78" y="9"/>
                  </a:cubicBezTo>
                  <a:cubicBezTo>
                    <a:pt x="73" y="6"/>
                    <a:pt x="66" y="5"/>
                    <a:pt x="57" y="5"/>
                  </a:cubicBezTo>
                  <a:cubicBezTo>
                    <a:pt x="51" y="5"/>
                    <a:pt x="45" y="6"/>
                    <a:pt x="40" y="8"/>
                  </a:cubicBezTo>
                  <a:cubicBezTo>
                    <a:pt x="36" y="9"/>
                    <a:pt x="31" y="12"/>
                    <a:pt x="28" y="15"/>
                  </a:cubicBezTo>
                  <a:cubicBezTo>
                    <a:pt x="24" y="18"/>
                    <a:pt x="21" y="23"/>
                    <a:pt x="19" y="28"/>
                  </a:cubicBezTo>
                  <a:cubicBezTo>
                    <a:pt x="17" y="33"/>
                    <a:pt x="16" y="39"/>
                    <a:pt x="16" y="47"/>
                  </a:cubicBezTo>
                  <a:cubicBezTo>
                    <a:pt x="16" y="61"/>
                    <a:pt x="20" y="72"/>
                    <a:pt x="29" y="80"/>
                  </a:cubicBezTo>
                  <a:cubicBezTo>
                    <a:pt x="37" y="88"/>
                    <a:pt x="49" y="92"/>
                    <a:pt x="63" y="92"/>
                  </a:cubicBezTo>
                  <a:cubicBezTo>
                    <a:pt x="70" y="92"/>
                    <a:pt x="76" y="91"/>
                    <a:pt x="81" y="90"/>
                  </a:cubicBezTo>
                  <a:cubicBezTo>
                    <a:pt x="85" y="89"/>
                    <a:pt x="89" y="87"/>
                    <a:pt x="92" y="84"/>
                  </a:cubicBezTo>
                  <a:lnTo>
                    <a:pt x="94" y="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7"/>
            <p:cNvSpPr>
              <a:spLocks noChangeAspect="1"/>
            </p:cNvSpPr>
            <p:nvPr/>
          </p:nvSpPr>
          <p:spPr bwMode="auto">
            <a:xfrm>
              <a:off x="669" y="432"/>
              <a:ext cx="307" cy="229"/>
            </a:xfrm>
            <a:custGeom>
              <a:avLst/>
              <a:gdLst>
                <a:gd name="T0" fmla="*/ 0 w 130"/>
                <a:gd name="T1" fmla="*/ 2147483647 h 97"/>
                <a:gd name="T2" fmla="*/ 0 w 130"/>
                <a:gd name="T3" fmla="*/ 0 h 97"/>
                <a:gd name="T4" fmla="*/ 2147483647 w 130"/>
                <a:gd name="T5" fmla="*/ 0 h 97"/>
                <a:gd name="T6" fmla="*/ 2147483647 w 130"/>
                <a:gd name="T7" fmla="*/ 0 h 97"/>
                <a:gd name="T8" fmla="*/ 2147483647 w 130"/>
                <a:gd name="T9" fmla="*/ 2147483647 h 97"/>
                <a:gd name="T10" fmla="*/ 2147483647 w 130"/>
                <a:gd name="T11" fmla="*/ 2147483647 h 97"/>
                <a:gd name="T12" fmla="*/ 2147483647 w 130"/>
                <a:gd name="T13" fmla="*/ 2147483647 h 97"/>
                <a:gd name="T14" fmla="*/ 2147483647 w 130"/>
                <a:gd name="T15" fmla="*/ 0 h 97"/>
                <a:gd name="T16" fmla="*/ 2147483647 w 130"/>
                <a:gd name="T17" fmla="*/ 0 h 97"/>
                <a:gd name="T18" fmla="*/ 2147483647 w 130"/>
                <a:gd name="T19" fmla="*/ 0 h 97"/>
                <a:gd name="T20" fmla="*/ 2147483647 w 130"/>
                <a:gd name="T21" fmla="*/ 2147483647 h 97"/>
                <a:gd name="T22" fmla="*/ 2147483647 w 130"/>
                <a:gd name="T23" fmla="*/ 2147483647 h 97"/>
                <a:gd name="T24" fmla="*/ 2147483647 w 130"/>
                <a:gd name="T25" fmla="*/ 2147483647 h 97"/>
                <a:gd name="T26" fmla="*/ 2147483647 w 130"/>
                <a:gd name="T27" fmla="*/ 2147483647 h 97"/>
                <a:gd name="T28" fmla="*/ 2147483647 w 130"/>
                <a:gd name="T29" fmla="*/ 2147483647 h 97"/>
                <a:gd name="T30" fmla="*/ 2147483647 w 130"/>
                <a:gd name="T31" fmla="*/ 2147483647 h 97"/>
                <a:gd name="T32" fmla="*/ 2147483647 w 130"/>
                <a:gd name="T33" fmla="*/ 2147483647 h 97"/>
                <a:gd name="T34" fmla="*/ 2147483647 w 130"/>
                <a:gd name="T35" fmla="*/ 2147483647 h 97"/>
                <a:gd name="T36" fmla="*/ 2147483647 w 130"/>
                <a:gd name="T37" fmla="*/ 2147483647 h 97"/>
                <a:gd name="T38" fmla="*/ 2147483647 w 130"/>
                <a:gd name="T39" fmla="*/ 2147483647 h 97"/>
                <a:gd name="T40" fmla="*/ 2147483647 w 130"/>
                <a:gd name="T41" fmla="*/ 2147483647 h 97"/>
                <a:gd name="T42" fmla="*/ 2147483647 w 130"/>
                <a:gd name="T43" fmla="*/ 2147483647 h 97"/>
                <a:gd name="T44" fmla="*/ 2147483647 w 130"/>
                <a:gd name="T45" fmla="*/ 2147483647 h 97"/>
                <a:gd name="T46" fmla="*/ 2147483647 w 130"/>
                <a:gd name="T47" fmla="*/ 2147483647 h 97"/>
                <a:gd name="T48" fmla="*/ 2147483647 w 130"/>
                <a:gd name="T49" fmla="*/ 2147483647 h 97"/>
                <a:gd name="T50" fmla="*/ 2147483647 w 130"/>
                <a:gd name="T51" fmla="*/ 2147483647 h 97"/>
                <a:gd name="T52" fmla="*/ 2147483647 w 130"/>
                <a:gd name="T53" fmla="*/ 2147483647 h 97"/>
                <a:gd name="T54" fmla="*/ 2147483647 w 130"/>
                <a:gd name="T55" fmla="*/ 2147483647 h 97"/>
                <a:gd name="T56" fmla="*/ 2147483647 w 130"/>
                <a:gd name="T57" fmla="*/ 2147483647 h 97"/>
                <a:gd name="T58" fmla="*/ 2147483647 w 130"/>
                <a:gd name="T59" fmla="*/ 2147483647 h 97"/>
                <a:gd name="T60" fmla="*/ 2147483647 w 130"/>
                <a:gd name="T61" fmla="*/ 2147483647 h 97"/>
                <a:gd name="T62" fmla="*/ 2147483647 w 130"/>
                <a:gd name="T63" fmla="*/ 2147483647 h 97"/>
                <a:gd name="T64" fmla="*/ 2147483647 w 130"/>
                <a:gd name="T65" fmla="*/ 2147483647 h 97"/>
                <a:gd name="T66" fmla="*/ 2147483647 w 130"/>
                <a:gd name="T67" fmla="*/ 2147483647 h 97"/>
                <a:gd name="T68" fmla="*/ 2147483647 w 130"/>
                <a:gd name="T69" fmla="*/ 2147483647 h 97"/>
                <a:gd name="T70" fmla="*/ 2147483647 w 130"/>
                <a:gd name="T71" fmla="*/ 2147483647 h 97"/>
                <a:gd name="T72" fmla="*/ 2147483647 w 130"/>
                <a:gd name="T73" fmla="*/ 2147483647 h 97"/>
                <a:gd name="T74" fmla="*/ 2147483647 w 130"/>
                <a:gd name="T75" fmla="*/ 2147483647 h 97"/>
                <a:gd name="T76" fmla="*/ 2147483647 w 130"/>
                <a:gd name="T77" fmla="*/ 2147483647 h 97"/>
                <a:gd name="T78" fmla="*/ 2147483647 w 130"/>
                <a:gd name="T79" fmla="*/ 2147483647 h 97"/>
                <a:gd name="T80" fmla="*/ 2147483647 w 130"/>
                <a:gd name="T81" fmla="*/ 2147483647 h 97"/>
                <a:gd name="T82" fmla="*/ 2147483647 w 130"/>
                <a:gd name="T83" fmla="*/ 2147483647 h 97"/>
                <a:gd name="T84" fmla="*/ 2147483647 w 130"/>
                <a:gd name="T85" fmla="*/ 2147483647 h 97"/>
                <a:gd name="T86" fmla="*/ 0 w 130"/>
                <a:gd name="T87" fmla="*/ 2147483647 h 97"/>
                <a:gd name="T88" fmla="*/ 0 w 130"/>
                <a:gd name="T89" fmla="*/ 2147483647 h 97"/>
                <a:gd name="T90" fmla="*/ 2147483647 w 130"/>
                <a:gd name="T91" fmla="*/ 2147483647 h 97"/>
                <a:gd name="T92" fmla="*/ 2147483647 w 130"/>
                <a:gd name="T93" fmla="*/ 2147483647 h 97"/>
                <a:gd name="T94" fmla="*/ 2147483647 w 130"/>
                <a:gd name="T95" fmla="*/ 2147483647 h 97"/>
                <a:gd name="T96" fmla="*/ 2147483647 w 130"/>
                <a:gd name="T97" fmla="*/ 2147483647 h 97"/>
                <a:gd name="T98" fmla="*/ 2147483647 w 130"/>
                <a:gd name="T99" fmla="*/ 2147483647 h 97"/>
                <a:gd name="T100" fmla="*/ 2147483647 w 130"/>
                <a:gd name="T101" fmla="*/ 2147483647 h 97"/>
                <a:gd name="T102" fmla="*/ 2147483647 w 130"/>
                <a:gd name="T103" fmla="*/ 2147483647 h 97"/>
                <a:gd name="T104" fmla="*/ 2147483647 w 130"/>
                <a:gd name="T105" fmla="*/ 2147483647 h 97"/>
                <a:gd name="T106" fmla="*/ 0 w 130"/>
                <a:gd name="T107" fmla="*/ 2147483647 h 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0" h="97">
                  <a:moveTo>
                    <a:pt x="0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9" y="0"/>
                    <a:pt x="14" y="0"/>
                  </a:cubicBezTo>
                  <a:cubicBezTo>
                    <a:pt x="18" y="0"/>
                    <a:pt x="23" y="0"/>
                    <a:pt x="27" y="0"/>
                  </a:cubicBezTo>
                  <a:cubicBezTo>
                    <a:pt x="31" y="9"/>
                    <a:pt x="35" y="17"/>
                    <a:pt x="38" y="24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96" y="15"/>
                    <a:pt x="100" y="5"/>
                    <a:pt x="102" y="0"/>
                  </a:cubicBezTo>
                  <a:cubicBezTo>
                    <a:pt x="107" y="0"/>
                    <a:pt x="112" y="0"/>
                    <a:pt x="115" y="0"/>
                  </a:cubicBezTo>
                  <a:cubicBezTo>
                    <a:pt x="118" y="0"/>
                    <a:pt x="123" y="0"/>
                    <a:pt x="130" y="0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25" y="4"/>
                    <a:pt x="121" y="5"/>
                    <a:pt x="120" y="5"/>
                  </a:cubicBezTo>
                  <a:cubicBezTo>
                    <a:pt x="119" y="5"/>
                    <a:pt x="118" y="6"/>
                    <a:pt x="118" y="7"/>
                  </a:cubicBezTo>
                  <a:cubicBezTo>
                    <a:pt x="117" y="8"/>
                    <a:pt x="117" y="10"/>
                    <a:pt x="117" y="13"/>
                  </a:cubicBezTo>
                  <a:cubicBezTo>
                    <a:pt x="116" y="14"/>
                    <a:pt x="116" y="20"/>
                    <a:pt x="116" y="32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9"/>
                    <a:pt x="116" y="75"/>
                    <a:pt x="117" y="81"/>
                  </a:cubicBezTo>
                  <a:cubicBezTo>
                    <a:pt x="117" y="85"/>
                    <a:pt x="117" y="88"/>
                    <a:pt x="118" y="89"/>
                  </a:cubicBezTo>
                  <a:cubicBezTo>
                    <a:pt x="118" y="89"/>
                    <a:pt x="119" y="90"/>
                    <a:pt x="120" y="90"/>
                  </a:cubicBezTo>
                  <a:cubicBezTo>
                    <a:pt x="121" y="91"/>
                    <a:pt x="125" y="91"/>
                    <a:pt x="130" y="91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21" y="95"/>
                    <a:pt x="114" y="95"/>
                    <a:pt x="110" y="95"/>
                  </a:cubicBezTo>
                  <a:cubicBezTo>
                    <a:pt x="107" y="95"/>
                    <a:pt x="100" y="95"/>
                    <a:pt x="89" y="95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5" y="91"/>
                    <a:pt x="98" y="91"/>
                    <a:pt x="100" y="90"/>
                  </a:cubicBezTo>
                  <a:cubicBezTo>
                    <a:pt x="101" y="90"/>
                    <a:pt x="102" y="89"/>
                    <a:pt x="102" y="89"/>
                  </a:cubicBezTo>
                  <a:cubicBezTo>
                    <a:pt x="103" y="88"/>
                    <a:pt x="103" y="86"/>
                    <a:pt x="103" y="82"/>
                  </a:cubicBezTo>
                  <a:cubicBezTo>
                    <a:pt x="103" y="81"/>
                    <a:pt x="103" y="75"/>
                    <a:pt x="103" y="63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5" y="70"/>
                    <a:pt x="72" y="76"/>
                    <a:pt x="70" y="81"/>
                  </a:cubicBezTo>
                  <a:cubicBezTo>
                    <a:pt x="69" y="84"/>
                    <a:pt x="66" y="89"/>
                    <a:pt x="63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5"/>
                    <a:pt x="59" y="94"/>
                    <a:pt x="59" y="9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9"/>
                    <a:pt x="20" y="75"/>
                    <a:pt x="20" y="81"/>
                  </a:cubicBezTo>
                  <a:cubicBezTo>
                    <a:pt x="21" y="85"/>
                    <a:pt x="21" y="88"/>
                    <a:pt x="22" y="89"/>
                  </a:cubicBezTo>
                  <a:cubicBezTo>
                    <a:pt x="22" y="89"/>
                    <a:pt x="23" y="90"/>
                    <a:pt x="24" y="90"/>
                  </a:cubicBezTo>
                  <a:cubicBezTo>
                    <a:pt x="25" y="91"/>
                    <a:pt x="29" y="91"/>
                    <a:pt x="34" y="91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5" y="91"/>
                    <a:pt x="8" y="91"/>
                    <a:pt x="10" y="90"/>
                  </a:cubicBezTo>
                  <a:cubicBezTo>
                    <a:pt x="11" y="90"/>
                    <a:pt x="12" y="89"/>
                    <a:pt x="12" y="89"/>
                  </a:cubicBezTo>
                  <a:cubicBezTo>
                    <a:pt x="13" y="88"/>
                    <a:pt x="13" y="86"/>
                    <a:pt x="13" y="82"/>
                  </a:cubicBezTo>
                  <a:cubicBezTo>
                    <a:pt x="13" y="81"/>
                    <a:pt x="13" y="75"/>
                    <a:pt x="14" y="6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3" y="20"/>
                    <a:pt x="13" y="14"/>
                  </a:cubicBezTo>
                  <a:cubicBezTo>
                    <a:pt x="13" y="10"/>
                    <a:pt x="13" y="8"/>
                    <a:pt x="12" y="7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8" y="5"/>
                    <a:pt x="5" y="4"/>
                    <a:pt x="0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 noChangeAspect="1" noEditPoints="1"/>
            </p:cNvSpPr>
            <p:nvPr/>
          </p:nvSpPr>
          <p:spPr bwMode="auto">
            <a:xfrm>
              <a:off x="988" y="429"/>
              <a:ext cx="253" cy="227"/>
            </a:xfrm>
            <a:custGeom>
              <a:avLst/>
              <a:gdLst>
                <a:gd name="T0" fmla="*/ 2147483647 w 107"/>
                <a:gd name="T1" fmla="*/ 2147483647 h 96"/>
                <a:gd name="T2" fmla="*/ 2147483647 w 107"/>
                <a:gd name="T3" fmla="*/ 2147483647 h 96"/>
                <a:gd name="T4" fmla="*/ 2147483647 w 107"/>
                <a:gd name="T5" fmla="*/ 2147483647 h 96"/>
                <a:gd name="T6" fmla="*/ 2147483647 w 107"/>
                <a:gd name="T7" fmla="*/ 2147483647 h 96"/>
                <a:gd name="T8" fmla="*/ 2147483647 w 107"/>
                <a:gd name="T9" fmla="*/ 2147483647 h 96"/>
                <a:gd name="T10" fmla="*/ 2147483647 w 107"/>
                <a:gd name="T11" fmla="*/ 2147483647 h 96"/>
                <a:gd name="T12" fmla="*/ 2147483647 w 107"/>
                <a:gd name="T13" fmla="*/ 2147483647 h 96"/>
                <a:gd name="T14" fmla="*/ 2147483647 w 107"/>
                <a:gd name="T15" fmla="*/ 2147483647 h 96"/>
                <a:gd name="T16" fmla="*/ 2147483647 w 107"/>
                <a:gd name="T17" fmla="*/ 2147483647 h 96"/>
                <a:gd name="T18" fmla="*/ 2147483647 w 107"/>
                <a:gd name="T19" fmla="*/ 2147483647 h 96"/>
                <a:gd name="T20" fmla="*/ 2147483647 w 107"/>
                <a:gd name="T21" fmla="*/ 2147483647 h 96"/>
                <a:gd name="T22" fmla="*/ 2147483647 w 107"/>
                <a:gd name="T23" fmla="*/ 2147483647 h 96"/>
                <a:gd name="T24" fmla="*/ 2147483647 w 107"/>
                <a:gd name="T25" fmla="*/ 2147483647 h 96"/>
                <a:gd name="T26" fmla="*/ 2147483647 w 107"/>
                <a:gd name="T27" fmla="*/ 2147483647 h 96"/>
                <a:gd name="T28" fmla="*/ 2147483647 w 107"/>
                <a:gd name="T29" fmla="*/ 2147483647 h 96"/>
                <a:gd name="T30" fmla="*/ 2147483647 w 107"/>
                <a:gd name="T31" fmla="*/ 2147483647 h 96"/>
                <a:gd name="T32" fmla="*/ 2147483647 w 107"/>
                <a:gd name="T33" fmla="*/ 2147483647 h 96"/>
                <a:gd name="T34" fmla="*/ 2147483647 w 107"/>
                <a:gd name="T35" fmla="*/ 2147483647 h 96"/>
                <a:gd name="T36" fmla="*/ 2147483647 w 107"/>
                <a:gd name="T37" fmla="*/ 2147483647 h 96"/>
                <a:gd name="T38" fmla="*/ 2147483647 w 107"/>
                <a:gd name="T39" fmla="*/ 2147483647 h 96"/>
                <a:gd name="T40" fmla="*/ 2147483647 w 107"/>
                <a:gd name="T41" fmla="*/ 2147483647 h 96"/>
                <a:gd name="T42" fmla="*/ 2147483647 w 107"/>
                <a:gd name="T43" fmla="*/ 0 h 96"/>
                <a:gd name="T44" fmla="*/ 2147483647 w 107"/>
                <a:gd name="T45" fmla="*/ 0 h 96"/>
                <a:gd name="T46" fmla="*/ 2147483647 w 107"/>
                <a:gd name="T47" fmla="*/ 2147483647 h 96"/>
                <a:gd name="T48" fmla="*/ 2147483647 w 107"/>
                <a:gd name="T49" fmla="*/ 2147483647 h 96"/>
                <a:gd name="T50" fmla="*/ 2147483647 w 107"/>
                <a:gd name="T51" fmla="*/ 2147483647 h 96"/>
                <a:gd name="T52" fmla="*/ 2147483647 w 107"/>
                <a:gd name="T53" fmla="*/ 2147483647 h 96"/>
                <a:gd name="T54" fmla="*/ 2147483647 w 107"/>
                <a:gd name="T55" fmla="*/ 2147483647 h 96"/>
                <a:gd name="T56" fmla="*/ 0 w 107"/>
                <a:gd name="T57" fmla="*/ 2147483647 h 96"/>
                <a:gd name="T58" fmla="*/ 0 w 107"/>
                <a:gd name="T59" fmla="*/ 2147483647 h 96"/>
                <a:gd name="T60" fmla="*/ 2147483647 w 107"/>
                <a:gd name="T61" fmla="*/ 2147483647 h 96"/>
                <a:gd name="T62" fmla="*/ 2147483647 w 107"/>
                <a:gd name="T63" fmla="*/ 2147483647 h 96"/>
                <a:gd name="T64" fmla="*/ 2147483647 w 107"/>
                <a:gd name="T65" fmla="*/ 2147483647 h 96"/>
                <a:gd name="T66" fmla="*/ 2147483647 w 107"/>
                <a:gd name="T67" fmla="*/ 2147483647 h 96"/>
                <a:gd name="T68" fmla="*/ 2147483647 w 107"/>
                <a:gd name="T69" fmla="*/ 2147483647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7" h="96">
                  <a:moveTo>
                    <a:pt x="15" y="96"/>
                  </a:moveTo>
                  <a:cubicBezTo>
                    <a:pt x="19" y="96"/>
                    <a:pt x="25" y="96"/>
                    <a:pt x="33" y="96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28" y="92"/>
                    <a:pt x="25" y="92"/>
                    <a:pt x="24" y="92"/>
                  </a:cubicBezTo>
                  <a:cubicBezTo>
                    <a:pt x="22" y="91"/>
                    <a:pt x="22" y="91"/>
                    <a:pt x="21" y="90"/>
                  </a:cubicBezTo>
                  <a:cubicBezTo>
                    <a:pt x="21" y="90"/>
                    <a:pt x="21" y="89"/>
                    <a:pt x="21" y="89"/>
                  </a:cubicBezTo>
                  <a:cubicBezTo>
                    <a:pt x="21" y="87"/>
                    <a:pt x="21" y="85"/>
                    <a:pt x="23" y="82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81" y="87"/>
                    <a:pt x="81" y="88"/>
                    <a:pt x="81" y="89"/>
                  </a:cubicBezTo>
                  <a:cubicBezTo>
                    <a:pt x="81" y="90"/>
                    <a:pt x="81" y="90"/>
                    <a:pt x="80" y="91"/>
                  </a:cubicBezTo>
                  <a:cubicBezTo>
                    <a:pt x="80" y="91"/>
                    <a:pt x="79" y="91"/>
                    <a:pt x="78" y="92"/>
                  </a:cubicBezTo>
                  <a:cubicBezTo>
                    <a:pt x="77" y="92"/>
                    <a:pt x="74" y="92"/>
                    <a:pt x="68" y="92"/>
                  </a:cubicBezTo>
                  <a:cubicBezTo>
                    <a:pt x="68" y="96"/>
                    <a:pt x="68" y="96"/>
                    <a:pt x="68" y="96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4" y="96"/>
                    <a:pt x="99" y="96"/>
                    <a:pt x="107" y="96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3" y="92"/>
                    <a:pt x="100" y="92"/>
                    <a:pt x="99" y="91"/>
                  </a:cubicBezTo>
                  <a:cubicBezTo>
                    <a:pt x="98" y="91"/>
                    <a:pt x="97" y="90"/>
                    <a:pt x="96" y="88"/>
                  </a:cubicBezTo>
                  <a:cubicBezTo>
                    <a:pt x="95" y="85"/>
                    <a:pt x="92" y="79"/>
                    <a:pt x="87" y="68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6" y="14"/>
                    <a:pt x="42" y="24"/>
                    <a:pt x="40" y="28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17" y="77"/>
                    <a:pt x="13" y="83"/>
                    <a:pt x="13" y="85"/>
                  </a:cubicBezTo>
                  <a:cubicBezTo>
                    <a:pt x="11" y="88"/>
                    <a:pt x="10" y="90"/>
                    <a:pt x="9" y="90"/>
                  </a:cubicBezTo>
                  <a:cubicBezTo>
                    <a:pt x="8" y="91"/>
                    <a:pt x="8" y="91"/>
                    <a:pt x="7" y="92"/>
                  </a:cubicBezTo>
                  <a:cubicBezTo>
                    <a:pt x="6" y="92"/>
                    <a:pt x="3" y="92"/>
                    <a:pt x="0" y="9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5" y="96"/>
                    <a:pt x="10" y="96"/>
                    <a:pt x="15" y="96"/>
                  </a:cubicBezTo>
                  <a:close/>
                  <a:moveTo>
                    <a:pt x="51" y="18"/>
                  </a:moveTo>
                  <a:cubicBezTo>
                    <a:pt x="68" y="59"/>
                    <a:pt x="68" y="59"/>
                    <a:pt x="68" y="59"/>
                  </a:cubicBezTo>
                  <a:cubicBezTo>
                    <a:pt x="33" y="59"/>
                    <a:pt x="33" y="59"/>
                    <a:pt x="33" y="59"/>
                  </a:cubicBezTo>
                  <a:lnTo>
                    <a:pt x="51" y="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9"/>
            <p:cNvSpPr>
              <a:spLocks noChangeAspect="1"/>
            </p:cNvSpPr>
            <p:nvPr/>
          </p:nvSpPr>
          <p:spPr bwMode="auto">
            <a:xfrm>
              <a:off x="1197" y="432"/>
              <a:ext cx="248" cy="224"/>
            </a:xfrm>
            <a:custGeom>
              <a:avLst/>
              <a:gdLst>
                <a:gd name="T0" fmla="*/ 2147483647 w 105"/>
                <a:gd name="T1" fmla="*/ 2147483647 h 95"/>
                <a:gd name="T2" fmla="*/ 2147483647 w 105"/>
                <a:gd name="T3" fmla="*/ 2147483647 h 95"/>
                <a:gd name="T4" fmla="*/ 2147483647 w 105"/>
                <a:gd name="T5" fmla="*/ 2147483647 h 95"/>
                <a:gd name="T6" fmla="*/ 2147483647 w 105"/>
                <a:gd name="T7" fmla="*/ 2147483647 h 95"/>
                <a:gd name="T8" fmla="*/ 2147483647 w 105"/>
                <a:gd name="T9" fmla="*/ 0 h 95"/>
                <a:gd name="T10" fmla="*/ 2147483647 w 105"/>
                <a:gd name="T11" fmla="*/ 0 h 95"/>
                <a:gd name="T12" fmla="*/ 2147483647 w 105"/>
                <a:gd name="T13" fmla="*/ 0 h 95"/>
                <a:gd name="T14" fmla="*/ 2147483647 w 105"/>
                <a:gd name="T15" fmla="*/ 2147483647 h 95"/>
                <a:gd name="T16" fmla="*/ 2147483647 w 105"/>
                <a:gd name="T17" fmla="*/ 2147483647 h 95"/>
                <a:gd name="T18" fmla="*/ 2147483647 w 105"/>
                <a:gd name="T19" fmla="*/ 2147483647 h 95"/>
                <a:gd name="T20" fmla="*/ 2147483647 w 105"/>
                <a:gd name="T21" fmla="*/ 2147483647 h 95"/>
                <a:gd name="T22" fmla="*/ 2147483647 w 105"/>
                <a:gd name="T23" fmla="*/ 2147483647 h 95"/>
                <a:gd name="T24" fmla="*/ 2147483647 w 105"/>
                <a:gd name="T25" fmla="*/ 2147483647 h 95"/>
                <a:gd name="T26" fmla="*/ 2147483647 w 105"/>
                <a:gd name="T27" fmla="*/ 2147483647 h 95"/>
                <a:gd name="T28" fmla="*/ 2147483647 w 105"/>
                <a:gd name="T29" fmla="*/ 2147483647 h 95"/>
                <a:gd name="T30" fmla="*/ 2147483647 w 105"/>
                <a:gd name="T31" fmla="*/ 2147483647 h 95"/>
                <a:gd name="T32" fmla="*/ 2147483647 w 105"/>
                <a:gd name="T33" fmla="*/ 2147483647 h 95"/>
                <a:gd name="T34" fmla="*/ 2147483647 w 105"/>
                <a:gd name="T35" fmla="*/ 2147483647 h 95"/>
                <a:gd name="T36" fmla="*/ 2147483647 w 105"/>
                <a:gd name="T37" fmla="*/ 2147483647 h 95"/>
                <a:gd name="T38" fmla="*/ 2147483647 w 105"/>
                <a:gd name="T39" fmla="*/ 2147483647 h 95"/>
                <a:gd name="T40" fmla="*/ 2147483647 w 105"/>
                <a:gd name="T41" fmla="*/ 2147483647 h 95"/>
                <a:gd name="T42" fmla="*/ 2147483647 w 105"/>
                <a:gd name="T43" fmla="*/ 2147483647 h 95"/>
                <a:gd name="T44" fmla="*/ 2147483647 w 105"/>
                <a:gd name="T45" fmla="*/ 2147483647 h 95"/>
                <a:gd name="T46" fmla="*/ 2147483647 w 105"/>
                <a:gd name="T47" fmla="*/ 2147483647 h 95"/>
                <a:gd name="T48" fmla="*/ 2147483647 w 105"/>
                <a:gd name="T49" fmla="*/ 2147483647 h 95"/>
                <a:gd name="T50" fmla="*/ 2147483647 w 105"/>
                <a:gd name="T51" fmla="*/ 2147483647 h 95"/>
                <a:gd name="T52" fmla="*/ 2147483647 w 105"/>
                <a:gd name="T53" fmla="*/ 2147483647 h 95"/>
                <a:gd name="T54" fmla="*/ 2147483647 w 105"/>
                <a:gd name="T55" fmla="*/ 2147483647 h 95"/>
                <a:gd name="T56" fmla="*/ 2147483647 w 105"/>
                <a:gd name="T57" fmla="*/ 2147483647 h 95"/>
                <a:gd name="T58" fmla="*/ 2147483647 w 105"/>
                <a:gd name="T59" fmla="*/ 2147483647 h 95"/>
                <a:gd name="T60" fmla="*/ 2147483647 w 105"/>
                <a:gd name="T61" fmla="*/ 2147483647 h 95"/>
                <a:gd name="T62" fmla="*/ 2147483647 w 105"/>
                <a:gd name="T63" fmla="*/ 2147483647 h 95"/>
                <a:gd name="T64" fmla="*/ 2147483647 w 105"/>
                <a:gd name="T65" fmla="*/ 2147483647 h 95"/>
                <a:gd name="T66" fmla="*/ 0 w 105"/>
                <a:gd name="T67" fmla="*/ 2147483647 h 95"/>
                <a:gd name="T68" fmla="*/ 0 w 105"/>
                <a:gd name="T69" fmla="*/ 0 h 95"/>
                <a:gd name="T70" fmla="*/ 2147483647 w 105"/>
                <a:gd name="T71" fmla="*/ 0 h 95"/>
                <a:gd name="T72" fmla="*/ 2147483647 w 105"/>
                <a:gd name="T73" fmla="*/ 0 h 95"/>
                <a:gd name="T74" fmla="*/ 2147483647 w 105"/>
                <a:gd name="T75" fmla="*/ 2147483647 h 95"/>
                <a:gd name="T76" fmla="*/ 2147483647 w 105"/>
                <a:gd name="T77" fmla="*/ 2147483647 h 95"/>
                <a:gd name="T78" fmla="*/ 2147483647 w 105"/>
                <a:gd name="T79" fmla="*/ 2147483647 h 95"/>
                <a:gd name="T80" fmla="*/ 2147483647 w 105"/>
                <a:gd name="T81" fmla="*/ 2147483647 h 95"/>
                <a:gd name="T82" fmla="*/ 2147483647 w 105"/>
                <a:gd name="T83" fmla="*/ 2147483647 h 95"/>
                <a:gd name="T84" fmla="*/ 2147483647 w 105"/>
                <a:gd name="T85" fmla="*/ 2147483647 h 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5" h="95">
                  <a:moveTo>
                    <a:pt x="77" y="14"/>
                  </a:moveTo>
                  <a:cubicBezTo>
                    <a:pt x="80" y="10"/>
                    <a:pt x="82" y="7"/>
                    <a:pt x="82" y="7"/>
                  </a:cubicBezTo>
                  <a:cubicBezTo>
                    <a:pt x="82" y="6"/>
                    <a:pt x="81" y="5"/>
                    <a:pt x="80" y="5"/>
                  </a:cubicBezTo>
                  <a:cubicBezTo>
                    <a:pt x="79" y="5"/>
                    <a:pt x="75" y="4"/>
                    <a:pt x="70" y="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9" y="0"/>
                    <a:pt x="84" y="0"/>
                    <a:pt x="89" y="0"/>
                  </a:cubicBezTo>
                  <a:cubicBezTo>
                    <a:pt x="93" y="0"/>
                    <a:pt x="96" y="0"/>
                    <a:pt x="105" y="0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0" y="4"/>
                    <a:pt x="97" y="5"/>
                    <a:pt x="96" y="5"/>
                  </a:cubicBezTo>
                  <a:cubicBezTo>
                    <a:pt x="95" y="5"/>
                    <a:pt x="93" y="6"/>
                    <a:pt x="92" y="7"/>
                  </a:cubicBezTo>
                  <a:cubicBezTo>
                    <a:pt x="91" y="7"/>
                    <a:pt x="89" y="10"/>
                    <a:pt x="87" y="1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2" y="49"/>
                    <a:pt x="60" y="53"/>
                    <a:pt x="59" y="54"/>
                  </a:cubicBezTo>
                  <a:cubicBezTo>
                    <a:pt x="59" y="56"/>
                    <a:pt x="59" y="57"/>
                    <a:pt x="59" y="58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69"/>
                    <a:pt x="59" y="75"/>
                    <a:pt x="59" y="81"/>
                  </a:cubicBezTo>
                  <a:cubicBezTo>
                    <a:pt x="59" y="85"/>
                    <a:pt x="60" y="88"/>
                    <a:pt x="60" y="89"/>
                  </a:cubicBezTo>
                  <a:cubicBezTo>
                    <a:pt x="61" y="89"/>
                    <a:pt x="61" y="90"/>
                    <a:pt x="63" y="90"/>
                  </a:cubicBezTo>
                  <a:cubicBezTo>
                    <a:pt x="64" y="91"/>
                    <a:pt x="67" y="91"/>
                    <a:pt x="73" y="91"/>
                  </a:cubicBezTo>
                  <a:cubicBezTo>
                    <a:pt x="73" y="95"/>
                    <a:pt x="73" y="95"/>
                    <a:pt x="73" y="95"/>
                  </a:cubicBezTo>
                  <a:cubicBezTo>
                    <a:pt x="65" y="95"/>
                    <a:pt x="58" y="95"/>
                    <a:pt x="53" y="95"/>
                  </a:cubicBezTo>
                  <a:cubicBezTo>
                    <a:pt x="47" y="95"/>
                    <a:pt x="40" y="95"/>
                    <a:pt x="32" y="95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37" y="91"/>
                    <a:pt x="40" y="91"/>
                    <a:pt x="42" y="90"/>
                  </a:cubicBezTo>
                  <a:cubicBezTo>
                    <a:pt x="43" y="90"/>
                    <a:pt x="44" y="90"/>
                    <a:pt x="44" y="89"/>
                  </a:cubicBezTo>
                  <a:cubicBezTo>
                    <a:pt x="45" y="88"/>
                    <a:pt x="45" y="86"/>
                    <a:pt x="45" y="82"/>
                  </a:cubicBezTo>
                  <a:cubicBezTo>
                    <a:pt x="45" y="81"/>
                    <a:pt x="45" y="75"/>
                    <a:pt x="46" y="63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5" y="54"/>
                    <a:pt x="44" y="52"/>
                    <a:pt x="43" y="50"/>
                  </a:cubicBezTo>
                  <a:cubicBezTo>
                    <a:pt x="42" y="49"/>
                    <a:pt x="40" y="45"/>
                    <a:pt x="35" y="39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5" y="10"/>
                    <a:pt x="14" y="7"/>
                    <a:pt x="13" y="7"/>
                  </a:cubicBezTo>
                  <a:cubicBezTo>
                    <a:pt x="12" y="6"/>
                    <a:pt x="10" y="5"/>
                    <a:pt x="9" y="5"/>
                  </a:cubicBezTo>
                  <a:cubicBezTo>
                    <a:pt x="8" y="5"/>
                    <a:pt x="6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2" y="0"/>
                    <a:pt x="17" y="0"/>
                  </a:cubicBezTo>
                  <a:cubicBezTo>
                    <a:pt x="22" y="0"/>
                    <a:pt x="34" y="0"/>
                    <a:pt x="43" y="0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38" y="4"/>
                    <a:pt x="33" y="5"/>
                    <a:pt x="32" y="5"/>
                  </a:cubicBezTo>
                  <a:cubicBezTo>
                    <a:pt x="31" y="5"/>
                    <a:pt x="30" y="6"/>
                    <a:pt x="30" y="7"/>
                  </a:cubicBezTo>
                  <a:cubicBezTo>
                    <a:pt x="30" y="7"/>
                    <a:pt x="31" y="10"/>
                    <a:pt x="34" y="14"/>
                  </a:cubicBezTo>
                  <a:cubicBezTo>
                    <a:pt x="55" y="48"/>
                    <a:pt x="55" y="48"/>
                    <a:pt x="55" y="48"/>
                  </a:cubicBezTo>
                  <a:lnTo>
                    <a:pt x="77" y="1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0"/>
            <p:cNvSpPr>
              <a:spLocks noChangeAspect="1" noEditPoints="1"/>
            </p:cNvSpPr>
            <p:nvPr/>
          </p:nvSpPr>
          <p:spPr bwMode="auto">
            <a:xfrm>
              <a:off x="1434" y="427"/>
              <a:ext cx="251" cy="234"/>
            </a:xfrm>
            <a:custGeom>
              <a:avLst/>
              <a:gdLst>
                <a:gd name="T0" fmla="*/ 2147483647 w 106"/>
                <a:gd name="T1" fmla="*/ 2147483647 h 99"/>
                <a:gd name="T2" fmla="*/ 2147483647 w 106"/>
                <a:gd name="T3" fmla="*/ 2147483647 h 99"/>
                <a:gd name="T4" fmla="*/ 2147483647 w 106"/>
                <a:gd name="T5" fmla="*/ 2147483647 h 99"/>
                <a:gd name="T6" fmla="*/ 2147483647 w 106"/>
                <a:gd name="T7" fmla="*/ 2147483647 h 99"/>
                <a:gd name="T8" fmla="*/ 2147483647 w 106"/>
                <a:gd name="T9" fmla="*/ 2147483647 h 99"/>
                <a:gd name="T10" fmla="*/ 2147483647 w 106"/>
                <a:gd name="T11" fmla="*/ 2147483647 h 99"/>
                <a:gd name="T12" fmla="*/ 2147483647 w 106"/>
                <a:gd name="T13" fmla="*/ 2147483647 h 99"/>
                <a:gd name="T14" fmla="*/ 2147483647 w 106"/>
                <a:gd name="T15" fmla="*/ 2147483647 h 99"/>
                <a:gd name="T16" fmla="*/ 2147483647 w 106"/>
                <a:gd name="T17" fmla="*/ 2147483647 h 99"/>
                <a:gd name="T18" fmla="*/ 2147483647 w 106"/>
                <a:gd name="T19" fmla="*/ 2147483647 h 99"/>
                <a:gd name="T20" fmla="*/ 2147483647 w 106"/>
                <a:gd name="T21" fmla="*/ 2147483647 h 99"/>
                <a:gd name="T22" fmla="*/ 2147483647 w 106"/>
                <a:gd name="T23" fmla="*/ 2147483647 h 99"/>
                <a:gd name="T24" fmla="*/ 2147483647 w 106"/>
                <a:gd name="T25" fmla="*/ 2147483647 h 99"/>
                <a:gd name="T26" fmla="*/ 2147483647 w 106"/>
                <a:gd name="T27" fmla="*/ 2147483647 h 99"/>
                <a:gd name="T28" fmla="*/ 2147483647 w 106"/>
                <a:gd name="T29" fmla="*/ 2147483647 h 99"/>
                <a:gd name="T30" fmla="*/ 2147483647 w 106"/>
                <a:gd name="T31" fmla="*/ 2147483647 h 99"/>
                <a:gd name="T32" fmla="*/ 2147483647 w 106"/>
                <a:gd name="T33" fmla="*/ 2147483647 h 99"/>
                <a:gd name="T34" fmla="*/ 2147483647 w 106"/>
                <a:gd name="T35" fmla="*/ 2147483647 h 99"/>
                <a:gd name="T36" fmla="*/ 2147483647 w 106"/>
                <a:gd name="T37" fmla="*/ 2147483647 h 99"/>
                <a:gd name="T38" fmla="*/ 2147483647 w 106"/>
                <a:gd name="T39" fmla="*/ 2147483647 h 99"/>
                <a:gd name="T40" fmla="*/ 2147483647 w 106"/>
                <a:gd name="T41" fmla="*/ 2147483647 h 99"/>
                <a:gd name="T42" fmla="*/ 2147483647 w 106"/>
                <a:gd name="T43" fmla="*/ 2147483647 h 99"/>
                <a:gd name="T44" fmla="*/ 2147483647 w 106"/>
                <a:gd name="T45" fmla="*/ 2147483647 h 99"/>
                <a:gd name="T46" fmla="*/ 2147483647 w 106"/>
                <a:gd name="T47" fmla="*/ 2147483647 h 99"/>
                <a:gd name="T48" fmla="*/ 2147483647 w 106"/>
                <a:gd name="T49" fmla="*/ 2147483647 h 99"/>
                <a:gd name="T50" fmla="*/ 2147483647 w 106"/>
                <a:gd name="T51" fmla="*/ 2147483647 h 99"/>
                <a:gd name="T52" fmla="*/ 2147483647 w 106"/>
                <a:gd name="T53" fmla="*/ 2147483647 h 99"/>
                <a:gd name="T54" fmla="*/ 2147483647 w 106"/>
                <a:gd name="T55" fmla="*/ 0 h 99"/>
                <a:gd name="T56" fmla="*/ 2147483647 w 106"/>
                <a:gd name="T57" fmla="*/ 2147483647 h 99"/>
                <a:gd name="T58" fmla="*/ 2147483647 w 106"/>
                <a:gd name="T59" fmla="*/ 2147483647 h 99"/>
                <a:gd name="T60" fmla="*/ 2147483647 w 106"/>
                <a:gd name="T61" fmla="*/ 2147483647 h 99"/>
                <a:gd name="T62" fmla="*/ 0 w 106"/>
                <a:gd name="T63" fmla="*/ 2147483647 h 99"/>
                <a:gd name="T64" fmla="*/ 2147483647 w 106"/>
                <a:gd name="T65" fmla="*/ 2147483647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99">
                  <a:moveTo>
                    <a:pt x="19" y="24"/>
                  </a:moveTo>
                  <a:cubicBezTo>
                    <a:pt x="22" y="18"/>
                    <a:pt x="26" y="13"/>
                    <a:pt x="31" y="10"/>
                  </a:cubicBezTo>
                  <a:cubicBezTo>
                    <a:pt x="37" y="7"/>
                    <a:pt x="44" y="5"/>
                    <a:pt x="51" y="5"/>
                  </a:cubicBezTo>
                  <a:cubicBezTo>
                    <a:pt x="56" y="5"/>
                    <a:pt x="61" y="6"/>
                    <a:pt x="66" y="8"/>
                  </a:cubicBezTo>
                  <a:cubicBezTo>
                    <a:pt x="70" y="9"/>
                    <a:pt x="74" y="11"/>
                    <a:pt x="76" y="13"/>
                  </a:cubicBezTo>
                  <a:cubicBezTo>
                    <a:pt x="79" y="16"/>
                    <a:pt x="82" y="18"/>
                    <a:pt x="84" y="21"/>
                  </a:cubicBezTo>
                  <a:cubicBezTo>
                    <a:pt x="86" y="24"/>
                    <a:pt x="87" y="27"/>
                    <a:pt x="88" y="31"/>
                  </a:cubicBezTo>
                  <a:cubicBezTo>
                    <a:pt x="90" y="37"/>
                    <a:pt x="91" y="44"/>
                    <a:pt x="91" y="51"/>
                  </a:cubicBezTo>
                  <a:cubicBezTo>
                    <a:pt x="91" y="59"/>
                    <a:pt x="90" y="67"/>
                    <a:pt x="87" y="73"/>
                  </a:cubicBezTo>
                  <a:cubicBezTo>
                    <a:pt x="85" y="79"/>
                    <a:pt x="80" y="84"/>
                    <a:pt x="75" y="88"/>
                  </a:cubicBezTo>
                  <a:cubicBezTo>
                    <a:pt x="69" y="91"/>
                    <a:pt x="63" y="93"/>
                    <a:pt x="55" y="93"/>
                  </a:cubicBezTo>
                  <a:cubicBezTo>
                    <a:pt x="50" y="93"/>
                    <a:pt x="45" y="92"/>
                    <a:pt x="40" y="91"/>
                  </a:cubicBezTo>
                  <a:cubicBezTo>
                    <a:pt x="36" y="89"/>
                    <a:pt x="32" y="86"/>
                    <a:pt x="28" y="82"/>
                  </a:cubicBezTo>
                  <a:cubicBezTo>
                    <a:pt x="24" y="79"/>
                    <a:pt x="21" y="74"/>
                    <a:pt x="19" y="69"/>
                  </a:cubicBezTo>
                  <a:cubicBezTo>
                    <a:pt x="18" y="66"/>
                    <a:pt x="17" y="62"/>
                    <a:pt x="16" y="57"/>
                  </a:cubicBezTo>
                  <a:cubicBezTo>
                    <a:pt x="15" y="53"/>
                    <a:pt x="14" y="49"/>
                    <a:pt x="14" y="45"/>
                  </a:cubicBezTo>
                  <a:cubicBezTo>
                    <a:pt x="14" y="37"/>
                    <a:pt x="16" y="30"/>
                    <a:pt x="19" y="24"/>
                  </a:cubicBezTo>
                  <a:close/>
                  <a:moveTo>
                    <a:pt x="3" y="69"/>
                  </a:moveTo>
                  <a:cubicBezTo>
                    <a:pt x="5" y="76"/>
                    <a:pt x="9" y="81"/>
                    <a:pt x="13" y="86"/>
                  </a:cubicBezTo>
                  <a:cubicBezTo>
                    <a:pt x="18" y="90"/>
                    <a:pt x="23" y="94"/>
                    <a:pt x="29" y="96"/>
                  </a:cubicBezTo>
                  <a:cubicBezTo>
                    <a:pt x="36" y="98"/>
                    <a:pt x="43" y="99"/>
                    <a:pt x="50" y="99"/>
                  </a:cubicBezTo>
                  <a:cubicBezTo>
                    <a:pt x="66" y="99"/>
                    <a:pt x="80" y="94"/>
                    <a:pt x="90" y="84"/>
                  </a:cubicBezTo>
                  <a:cubicBezTo>
                    <a:pt x="101" y="74"/>
                    <a:pt x="106" y="62"/>
                    <a:pt x="106" y="46"/>
                  </a:cubicBezTo>
                  <a:cubicBezTo>
                    <a:pt x="106" y="42"/>
                    <a:pt x="106" y="37"/>
                    <a:pt x="105" y="33"/>
                  </a:cubicBezTo>
                  <a:cubicBezTo>
                    <a:pt x="104" y="29"/>
                    <a:pt x="102" y="25"/>
                    <a:pt x="101" y="22"/>
                  </a:cubicBezTo>
                  <a:cubicBezTo>
                    <a:pt x="98" y="18"/>
                    <a:pt x="95" y="15"/>
                    <a:pt x="91" y="11"/>
                  </a:cubicBezTo>
                  <a:cubicBezTo>
                    <a:pt x="87" y="8"/>
                    <a:pt x="82" y="5"/>
                    <a:pt x="75" y="3"/>
                  </a:cubicBezTo>
                  <a:cubicBezTo>
                    <a:pt x="69" y="1"/>
                    <a:pt x="62" y="0"/>
                    <a:pt x="54" y="0"/>
                  </a:cubicBezTo>
                  <a:cubicBezTo>
                    <a:pt x="46" y="0"/>
                    <a:pt x="38" y="1"/>
                    <a:pt x="32" y="3"/>
                  </a:cubicBezTo>
                  <a:cubicBezTo>
                    <a:pt x="25" y="6"/>
                    <a:pt x="19" y="9"/>
                    <a:pt x="14" y="14"/>
                  </a:cubicBezTo>
                  <a:cubicBezTo>
                    <a:pt x="9" y="19"/>
                    <a:pt x="5" y="24"/>
                    <a:pt x="3" y="30"/>
                  </a:cubicBezTo>
                  <a:cubicBezTo>
                    <a:pt x="1" y="36"/>
                    <a:pt x="0" y="43"/>
                    <a:pt x="0" y="50"/>
                  </a:cubicBezTo>
                  <a:cubicBezTo>
                    <a:pt x="0" y="56"/>
                    <a:pt x="1" y="63"/>
                    <a:pt x="3" y="6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1"/>
          <p:cNvGrpSpPr>
            <a:grpSpLocks/>
          </p:cNvGrpSpPr>
          <p:nvPr/>
        </p:nvGrpSpPr>
        <p:grpSpPr bwMode="auto">
          <a:xfrm>
            <a:off x="319088" y="6180138"/>
            <a:ext cx="1590675" cy="463550"/>
            <a:chOff x="201" y="3893"/>
            <a:chExt cx="1002" cy="292"/>
          </a:xfrm>
        </p:grpSpPr>
        <p:sp>
          <p:nvSpPr>
            <p:cNvPr id="21" name="Rectangle 22"/>
            <p:cNvSpPr>
              <a:spLocks noChangeArrowheads="1"/>
            </p:cNvSpPr>
            <p:nvPr userDrawn="1"/>
          </p:nvSpPr>
          <p:spPr bwMode="auto">
            <a:xfrm>
              <a:off x="205" y="3953"/>
              <a:ext cx="996" cy="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l" eaLnBrk="1" hangingPunct="1">
                <a:defRPr/>
              </a:pPr>
              <a:endParaRPr lang="th-TH" altLang="en-US" smtClean="0"/>
            </a:p>
          </p:txBody>
        </p:sp>
        <p:sp>
          <p:nvSpPr>
            <p:cNvPr id="22" name="Rectangle 23"/>
            <p:cNvSpPr>
              <a:spLocks noChangeArrowheads="1"/>
            </p:cNvSpPr>
            <p:nvPr userDrawn="1"/>
          </p:nvSpPr>
          <p:spPr bwMode="auto">
            <a:xfrm>
              <a:off x="205" y="4179"/>
              <a:ext cx="996" cy="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l" eaLnBrk="1" hangingPunct="1">
                <a:defRPr/>
              </a:pPr>
              <a:endParaRPr lang="th-TH" altLang="en-US" smtClean="0"/>
            </a:p>
          </p:txBody>
        </p:sp>
        <p:sp>
          <p:nvSpPr>
            <p:cNvPr id="23" name="Freeform 24"/>
            <p:cNvSpPr>
              <a:spLocks noChangeAspect="1" noEditPoints="1"/>
            </p:cNvSpPr>
            <p:nvPr userDrawn="1"/>
          </p:nvSpPr>
          <p:spPr bwMode="auto">
            <a:xfrm>
              <a:off x="203" y="3894"/>
              <a:ext cx="41" cy="40"/>
            </a:xfrm>
            <a:custGeom>
              <a:avLst/>
              <a:gdLst>
                <a:gd name="T0" fmla="*/ 0 w 32"/>
                <a:gd name="T1" fmla="*/ 1 h 31"/>
                <a:gd name="T2" fmla="*/ 0 w 32"/>
                <a:gd name="T3" fmla="*/ 0 h 31"/>
                <a:gd name="T4" fmla="*/ 2147483647 w 32"/>
                <a:gd name="T5" fmla="*/ 1 h 31"/>
                <a:gd name="T6" fmla="*/ 2147483647 w 32"/>
                <a:gd name="T7" fmla="*/ 0 h 31"/>
                <a:gd name="T8" fmla="*/ 2147483647 w 32"/>
                <a:gd name="T9" fmla="*/ 2147483647 h 31"/>
                <a:gd name="T10" fmla="*/ 2147483647 w 32"/>
                <a:gd name="T11" fmla="*/ 2147483647 h 31"/>
                <a:gd name="T12" fmla="*/ 2147483647 w 32"/>
                <a:gd name="T13" fmla="*/ 2147483647 h 31"/>
                <a:gd name="T14" fmla="*/ 2147483647 w 32"/>
                <a:gd name="T15" fmla="*/ 2147483647 h 31"/>
                <a:gd name="T16" fmla="*/ 2147483647 w 32"/>
                <a:gd name="T17" fmla="*/ 2147483647 h 31"/>
                <a:gd name="T18" fmla="*/ 2147483647 w 32"/>
                <a:gd name="T19" fmla="*/ 2147483647 h 31"/>
                <a:gd name="T20" fmla="*/ 2147483647 w 32"/>
                <a:gd name="T21" fmla="*/ 2147483647 h 31"/>
                <a:gd name="T22" fmla="*/ 2147483647 w 32"/>
                <a:gd name="T23" fmla="*/ 2147483647 h 31"/>
                <a:gd name="T24" fmla="*/ 2147483647 w 32"/>
                <a:gd name="T25" fmla="*/ 2147483647 h 31"/>
                <a:gd name="T26" fmla="*/ 2147483647 w 32"/>
                <a:gd name="T27" fmla="*/ 2147483647 h 31"/>
                <a:gd name="T28" fmla="*/ 0 w 32"/>
                <a:gd name="T29" fmla="*/ 2147483647 h 31"/>
                <a:gd name="T30" fmla="*/ 0 w 32"/>
                <a:gd name="T31" fmla="*/ 2147483647 h 31"/>
                <a:gd name="T32" fmla="*/ 0 w 32"/>
                <a:gd name="T33" fmla="*/ 1 h 31"/>
                <a:gd name="T34" fmla="*/ 2147483647 w 32"/>
                <a:gd name="T35" fmla="*/ 2147483647 h 31"/>
                <a:gd name="T36" fmla="*/ 2147483647 w 32"/>
                <a:gd name="T37" fmla="*/ 2147483647 h 31"/>
                <a:gd name="T38" fmla="*/ 2147483647 w 32"/>
                <a:gd name="T39" fmla="*/ 2147483647 h 31"/>
                <a:gd name="T40" fmla="*/ 2147483647 w 32"/>
                <a:gd name="T41" fmla="*/ 2147483647 h 31"/>
                <a:gd name="T42" fmla="*/ 2147483647 w 32"/>
                <a:gd name="T43" fmla="*/ 2147483647 h 31"/>
                <a:gd name="T44" fmla="*/ 2147483647 w 32"/>
                <a:gd name="T45" fmla="*/ 2147483647 h 31"/>
                <a:gd name="T46" fmla="*/ 2147483647 w 32"/>
                <a:gd name="T47" fmla="*/ 2147483647 h 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2" h="3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5" y="1"/>
                    <a:pt x="7" y="1"/>
                  </a:cubicBezTo>
                  <a:cubicBezTo>
                    <a:pt x="9" y="1"/>
                    <a:pt x="11" y="0"/>
                    <a:pt x="14" y="0"/>
                  </a:cubicBezTo>
                  <a:cubicBezTo>
                    <a:pt x="25" y="0"/>
                    <a:pt x="32" y="4"/>
                    <a:pt x="32" y="15"/>
                  </a:cubicBezTo>
                  <a:cubicBezTo>
                    <a:pt x="32" y="22"/>
                    <a:pt x="27" y="31"/>
                    <a:pt x="14" y="31"/>
                  </a:cubicBezTo>
                  <a:cubicBezTo>
                    <a:pt x="11" y="31"/>
                    <a:pt x="8" y="31"/>
                    <a:pt x="6" y="31"/>
                  </a:cubicBezTo>
                  <a:cubicBezTo>
                    <a:pt x="5" y="31"/>
                    <a:pt x="4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8"/>
                    <a:pt x="4" y="28"/>
                    <a:pt x="4" y="1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1"/>
                  </a:lnTo>
                  <a:close/>
                  <a:moveTo>
                    <a:pt x="14" y="3"/>
                  </a:moveTo>
                  <a:cubicBezTo>
                    <a:pt x="12" y="3"/>
                    <a:pt x="11" y="3"/>
                    <a:pt x="9" y="3"/>
                  </a:cubicBezTo>
                  <a:cubicBezTo>
                    <a:pt x="9" y="6"/>
                    <a:pt x="9" y="9"/>
                    <a:pt x="9" y="16"/>
                  </a:cubicBezTo>
                  <a:cubicBezTo>
                    <a:pt x="9" y="23"/>
                    <a:pt x="9" y="26"/>
                    <a:pt x="9" y="29"/>
                  </a:cubicBezTo>
                  <a:cubicBezTo>
                    <a:pt x="11" y="29"/>
                    <a:pt x="12" y="29"/>
                    <a:pt x="13" y="29"/>
                  </a:cubicBezTo>
                  <a:cubicBezTo>
                    <a:pt x="22" y="29"/>
                    <a:pt x="27" y="24"/>
                    <a:pt x="27" y="15"/>
                  </a:cubicBezTo>
                  <a:cubicBezTo>
                    <a:pt x="27" y="7"/>
                    <a:pt x="22" y="3"/>
                    <a:pt x="14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5"/>
            <p:cNvSpPr>
              <a:spLocks noChangeAspect="1" noEditPoints="1"/>
            </p:cNvSpPr>
            <p:nvPr userDrawn="1"/>
          </p:nvSpPr>
          <p:spPr bwMode="auto">
            <a:xfrm>
              <a:off x="249" y="3894"/>
              <a:ext cx="15" cy="40"/>
            </a:xfrm>
            <a:custGeom>
              <a:avLst/>
              <a:gdLst>
                <a:gd name="T0" fmla="*/ 0 w 12"/>
                <a:gd name="T1" fmla="*/ 2147483647 h 31"/>
                <a:gd name="T2" fmla="*/ 1 w 12"/>
                <a:gd name="T3" fmla="*/ 2147483647 h 31"/>
                <a:gd name="T4" fmla="*/ 2147483647 w 12"/>
                <a:gd name="T5" fmla="*/ 2147483647 h 31"/>
                <a:gd name="T6" fmla="*/ 2147483647 w 12"/>
                <a:gd name="T7" fmla="*/ 2147483647 h 31"/>
                <a:gd name="T8" fmla="*/ 2147483647 w 12"/>
                <a:gd name="T9" fmla="*/ 2147483647 h 31"/>
                <a:gd name="T10" fmla="*/ 2147483647 w 12"/>
                <a:gd name="T11" fmla="*/ 2147483647 h 31"/>
                <a:gd name="T12" fmla="*/ 2147483647 w 12"/>
                <a:gd name="T13" fmla="*/ 2147483647 h 31"/>
                <a:gd name="T14" fmla="*/ 2147483647 w 12"/>
                <a:gd name="T15" fmla="*/ 2147483647 h 31"/>
                <a:gd name="T16" fmla="*/ 2147483647 w 12"/>
                <a:gd name="T17" fmla="*/ 2147483647 h 31"/>
                <a:gd name="T18" fmla="*/ 2147483647 w 12"/>
                <a:gd name="T19" fmla="*/ 2147483647 h 31"/>
                <a:gd name="T20" fmla="*/ 2147483647 w 12"/>
                <a:gd name="T21" fmla="*/ 2147483647 h 31"/>
                <a:gd name="T22" fmla="*/ 2147483647 w 12"/>
                <a:gd name="T23" fmla="*/ 2147483647 h 31"/>
                <a:gd name="T24" fmla="*/ 1 w 12"/>
                <a:gd name="T25" fmla="*/ 2147483647 h 31"/>
                <a:gd name="T26" fmla="*/ 0 w 12"/>
                <a:gd name="T27" fmla="*/ 2147483647 h 31"/>
                <a:gd name="T28" fmla="*/ 0 w 12"/>
                <a:gd name="T29" fmla="*/ 2147483647 h 31"/>
                <a:gd name="T30" fmla="*/ 1 w 12"/>
                <a:gd name="T31" fmla="*/ 2147483647 h 31"/>
                <a:gd name="T32" fmla="*/ 2147483647 w 12"/>
                <a:gd name="T33" fmla="*/ 2147483647 h 31"/>
                <a:gd name="T34" fmla="*/ 2147483647 w 12"/>
                <a:gd name="T35" fmla="*/ 2147483647 h 31"/>
                <a:gd name="T36" fmla="*/ 2147483647 w 12"/>
                <a:gd name="T37" fmla="*/ 2147483647 h 31"/>
                <a:gd name="T38" fmla="*/ 2147483647 w 12"/>
                <a:gd name="T39" fmla="*/ 2147483647 h 31"/>
                <a:gd name="T40" fmla="*/ 1 w 12"/>
                <a:gd name="T41" fmla="*/ 2147483647 h 31"/>
                <a:gd name="T42" fmla="*/ 0 w 12"/>
                <a:gd name="T43" fmla="*/ 2147483647 h 31"/>
                <a:gd name="T44" fmla="*/ 0 w 12"/>
                <a:gd name="T45" fmla="*/ 2147483647 h 31"/>
                <a:gd name="T46" fmla="*/ 2147483647 w 12"/>
                <a:gd name="T47" fmla="*/ 0 h 31"/>
                <a:gd name="T48" fmla="*/ 2147483647 w 12"/>
                <a:gd name="T49" fmla="*/ 2147483647 h 31"/>
                <a:gd name="T50" fmla="*/ 2147483647 w 12"/>
                <a:gd name="T51" fmla="*/ 2147483647 h 31"/>
                <a:gd name="T52" fmla="*/ 2147483647 w 12"/>
                <a:gd name="T53" fmla="*/ 2147483647 h 31"/>
                <a:gd name="T54" fmla="*/ 2147483647 w 12"/>
                <a:gd name="T55" fmla="*/ 0 h 3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2" h="31">
                  <a:moveTo>
                    <a:pt x="0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5" y="12"/>
                    <a:pt x="8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8" y="15"/>
                    <a:pt x="8" y="17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7"/>
                    <a:pt x="8" y="29"/>
                    <a:pt x="9" y="29"/>
                  </a:cubicBezTo>
                  <a:cubicBezTo>
                    <a:pt x="9" y="29"/>
                    <a:pt x="10" y="30"/>
                    <a:pt x="11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0" y="31"/>
                    <a:pt x="8" y="31"/>
                    <a:pt x="6" y="31"/>
                  </a:cubicBezTo>
                  <a:cubicBezTo>
                    <a:pt x="4" y="31"/>
                    <a:pt x="2" y="31"/>
                    <a:pt x="1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2" y="30"/>
                    <a:pt x="3" y="29"/>
                    <a:pt x="3" y="29"/>
                  </a:cubicBezTo>
                  <a:cubicBezTo>
                    <a:pt x="4" y="29"/>
                    <a:pt x="4" y="27"/>
                    <a:pt x="4" y="24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5"/>
                    <a:pt x="4" y="14"/>
                    <a:pt x="3" y="14"/>
                  </a:cubicBezTo>
                  <a:cubicBezTo>
                    <a:pt x="3" y="14"/>
                    <a:pt x="1" y="14"/>
                    <a:pt x="1" y="14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12"/>
                  </a:lnTo>
                  <a:close/>
                  <a:moveTo>
                    <a:pt x="6" y="0"/>
                  </a:moveTo>
                  <a:cubicBezTo>
                    <a:pt x="7" y="0"/>
                    <a:pt x="9" y="2"/>
                    <a:pt x="9" y="3"/>
                  </a:cubicBezTo>
                  <a:cubicBezTo>
                    <a:pt x="9" y="5"/>
                    <a:pt x="7" y="6"/>
                    <a:pt x="6" y="6"/>
                  </a:cubicBezTo>
                  <a:cubicBezTo>
                    <a:pt x="4" y="6"/>
                    <a:pt x="3" y="5"/>
                    <a:pt x="3" y="3"/>
                  </a:cubicBezTo>
                  <a:cubicBezTo>
                    <a:pt x="3" y="2"/>
                    <a:pt x="4" y="0"/>
                    <a:pt x="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6"/>
            <p:cNvSpPr>
              <a:spLocks noChangeAspect="1"/>
            </p:cNvSpPr>
            <p:nvPr userDrawn="1"/>
          </p:nvSpPr>
          <p:spPr bwMode="auto">
            <a:xfrm>
              <a:off x="267" y="3908"/>
              <a:ext cx="30" cy="26"/>
            </a:xfrm>
            <a:custGeom>
              <a:avLst/>
              <a:gdLst>
                <a:gd name="T0" fmla="*/ 2147483647 w 23"/>
                <a:gd name="T1" fmla="*/ 0 h 20"/>
                <a:gd name="T2" fmla="*/ 2147483647 w 23"/>
                <a:gd name="T3" fmla="*/ 0 h 20"/>
                <a:gd name="T4" fmla="*/ 2147483647 w 23"/>
                <a:gd name="T5" fmla="*/ 0 h 20"/>
                <a:gd name="T6" fmla="*/ 2147483647 w 23"/>
                <a:gd name="T7" fmla="*/ 0 h 20"/>
                <a:gd name="T8" fmla="*/ 2147483647 w 23"/>
                <a:gd name="T9" fmla="*/ 0 h 20"/>
                <a:gd name="T10" fmla="*/ 2147483647 w 23"/>
                <a:gd name="T11" fmla="*/ 1 h 20"/>
                <a:gd name="T12" fmla="*/ 2147483647 w 23"/>
                <a:gd name="T13" fmla="*/ 1 h 20"/>
                <a:gd name="T14" fmla="*/ 2147483647 w 23"/>
                <a:gd name="T15" fmla="*/ 2147483647 h 20"/>
                <a:gd name="T16" fmla="*/ 2147483647 w 23"/>
                <a:gd name="T17" fmla="*/ 2147483647 h 20"/>
                <a:gd name="T18" fmla="*/ 2147483647 w 23"/>
                <a:gd name="T19" fmla="*/ 2147483647 h 20"/>
                <a:gd name="T20" fmla="*/ 2147483647 w 23"/>
                <a:gd name="T21" fmla="*/ 2147483647 h 20"/>
                <a:gd name="T22" fmla="*/ 0 w 23"/>
                <a:gd name="T23" fmla="*/ 1 h 20"/>
                <a:gd name="T24" fmla="*/ 0 w 23"/>
                <a:gd name="T25" fmla="*/ 1 h 20"/>
                <a:gd name="T26" fmla="*/ 0 w 23"/>
                <a:gd name="T27" fmla="*/ 0 h 20"/>
                <a:gd name="T28" fmla="*/ 0 w 23"/>
                <a:gd name="T29" fmla="*/ 0 h 20"/>
                <a:gd name="T30" fmla="*/ 2147483647 w 23"/>
                <a:gd name="T31" fmla="*/ 0 h 20"/>
                <a:gd name="T32" fmla="*/ 2147483647 w 23"/>
                <a:gd name="T33" fmla="*/ 0 h 20"/>
                <a:gd name="T34" fmla="*/ 2147483647 w 23"/>
                <a:gd name="T35" fmla="*/ 0 h 20"/>
                <a:gd name="T36" fmla="*/ 2147483647 w 23"/>
                <a:gd name="T37" fmla="*/ 1 h 20"/>
                <a:gd name="T38" fmla="*/ 2147483647 w 23"/>
                <a:gd name="T39" fmla="*/ 1 h 20"/>
                <a:gd name="T40" fmla="*/ 2147483647 w 23"/>
                <a:gd name="T41" fmla="*/ 2147483647 h 20"/>
                <a:gd name="T42" fmla="*/ 2147483647 w 23"/>
                <a:gd name="T43" fmla="*/ 2147483647 h 20"/>
                <a:gd name="T44" fmla="*/ 2147483647 w 23"/>
                <a:gd name="T45" fmla="*/ 2147483647 h 20"/>
                <a:gd name="T46" fmla="*/ 2147483647 w 23"/>
                <a:gd name="T47" fmla="*/ 1 h 20"/>
                <a:gd name="T48" fmla="*/ 2147483647 w 23"/>
                <a:gd name="T49" fmla="*/ 1 h 20"/>
                <a:gd name="T50" fmla="*/ 2147483647 w 23"/>
                <a:gd name="T51" fmla="*/ 0 h 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3" h="20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8" y="0"/>
                    <a:pt x="19" y="0"/>
                  </a:cubicBezTo>
                  <a:cubicBezTo>
                    <a:pt x="20" y="0"/>
                    <a:pt x="22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1" y="1"/>
                    <a:pt x="21" y="1"/>
                    <a:pt x="20" y="4"/>
                  </a:cubicBezTo>
                  <a:cubicBezTo>
                    <a:pt x="19" y="6"/>
                    <a:pt x="13" y="19"/>
                    <a:pt x="13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7" y="14"/>
                    <a:pt x="2" y="3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3" y="0"/>
                    <a:pt x="5" y="0"/>
                  </a:cubicBezTo>
                  <a:cubicBezTo>
                    <a:pt x="6" y="0"/>
                    <a:pt x="8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7" y="1"/>
                    <a:pt x="7" y="2"/>
                  </a:cubicBezTo>
                  <a:cubicBezTo>
                    <a:pt x="7" y="3"/>
                    <a:pt x="7" y="4"/>
                    <a:pt x="12" y="16"/>
                  </a:cubicBezTo>
                  <a:cubicBezTo>
                    <a:pt x="17" y="3"/>
                    <a:pt x="18" y="3"/>
                    <a:pt x="18" y="2"/>
                  </a:cubicBezTo>
                  <a:cubicBezTo>
                    <a:pt x="18" y="2"/>
                    <a:pt x="17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7"/>
            <p:cNvSpPr>
              <a:spLocks noChangeAspect="1" noEditPoints="1"/>
            </p:cNvSpPr>
            <p:nvPr userDrawn="1"/>
          </p:nvSpPr>
          <p:spPr bwMode="auto">
            <a:xfrm>
              <a:off x="300" y="3894"/>
              <a:ext cx="15" cy="40"/>
            </a:xfrm>
            <a:custGeom>
              <a:avLst/>
              <a:gdLst>
                <a:gd name="T0" fmla="*/ 0 w 11"/>
                <a:gd name="T1" fmla="*/ 2147483647 h 31"/>
                <a:gd name="T2" fmla="*/ 0 w 11"/>
                <a:gd name="T3" fmla="*/ 2147483647 h 31"/>
                <a:gd name="T4" fmla="*/ 2147483647 w 11"/>
                <a:gd name="T5" fmla="*/ 2147483647 h 31"/>
                <a:gd name="T6" fmla="*/ 2147483647 w 11"/>
                <a:gd name="T7" fmla="*/ 2147483647 h 31"/>
                <a:gd name="T8" fmla="*/ 2147483647 w 11"/>
                <a:gd name="T9" fmla="*/ 2147483647 h 31"/>
                <a:gd name="T10" fmla="*/ 2147483647 w 11"/>
                <a:gd name="T11" fmla="*/ 2147483647 h 31"/>
                <a:gd name="T12" fmla="*/ 2147483647 w 11"/>
                <a:gd name="T13" fmla="*/ 2147483647 h 31"/>
                <a:gd name="T14" fmla="*/ 2147483647 w 11"/>
                <a:gd name="T15" fmla="*/ 2147483647 h 31"/>
                <a:gd name="T16" fmla="*/ 2147483647 w 11"/>
                <a:gd name="T17" fmla="*/ 2147483647 h 31"/>
                <a:gd name="T18" fmla="*/ 2147483647 w 11"/>
                <a:gd name="T19" fmla="*/ 2147483647 h 31"/>
                <a:gd name="T20" fmla="*/ 2147483647 w 11"/>
                <a:gd name="T21" fmla="*/ 2147483647 h 31"/>
                <a:gd name="T22" fmla="*/ 2147483647 w 11"/>
                <a:gd name="T23" fmla="*/ 2147483647 h 31"/>
                <a:gd name="T24" fmla="*/ 0 w 11"/>
                <a:gd name="T25" fmla="*/ 2147483647 h 31"/>
                <a:gd name="T26" fmla="*/ 0 w 11"/>
                <a:gd name="T27" fmla="*/ 2147483647 h 31"/>
                <a:gd name="T28" fmla="*/ 0 w 11"/>
                <a:gd name="T29" fmla="*/ 2147483647 h 31"/>
                <a:gd name="T30" fmla="*/ 0 w 11"/>
                <a:gd name="T31" fmla="*/ 2147483647 h 31"/>
                <a:gd name="T32" fmla="*/ 2147483647 w 11"/>
                <a:gd name="T33" fmla="*/ 2147483647 h 31"/>
                <a:gd name="T34" fmla="*/ 2147483647 w 11"/>
                <a:gd name="T35" fmla="*/ 2147483647 h 31"/>
                <a:gd name="T36" fmla="*/ 2147483647 w 11"/>
                <a:gd name="T37" fmla="*/ 2147483647 h 31"/>
                <a:gd name="T38" fmla="*/ 2147483647 w 11"/>
                <a:gd name="T39" fmla="*/ 2147483647 h 31"/>
                <a:gd name="T40" fmla="*/ 0 w 11"/>
                <a:gd name="T41" fmla="*/ 2147483647 h 31"/>
                <a:gd name="T42" fmla="*/ 0 w 11"/>
                <a:gd name="T43" fmla="*/ 2147483647 h 31"/>
                <a:gd name="T44" fmla="*/ 0 w 11"/>
                <a:gd name="T45" fmla="*/ 2147483647 h 31"/>
                <a:gd name="T46" fmla="*/ 2147483647 w 11"/>
                <a:gd name="T47" fmla="*/ 0 h 31"/>
                <a:gd name="T48" fmla="*/ 2147483647 w 11"/>
                <a:gd name="T49" fmla="*/ 2147483647 h 31"/>
                <a:gd name="T50" fmla="*/ 2147483647 w 11"/>
                <a:gd name="T51" fmla="*/ 2147483647 h 31"/>
                <a:gd name="T52" fmla="*/ 2147483647 w 11"/>
                <a:gd name="T53" fmla="*/ 2147483647 h 31"/>
                <a:gd name="T54" fmla="*/ 2147483647 w 11"/>
                <a:gd name="T55" fmla="*/ 0 h 3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" h="31"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4" y="12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2"/>
                    <a:pt x="7" y="15"/>
                    <a:pt x="7" y="17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7"/>
                    <a:pt x="7" y="29"/>
                    <a:pt x="8" y="29"/>
                  </a:cubicBezTo>
                  <a:cubicBezTo>
                    <a:pt x="8" y="29"/>
                    <a:pt x="9" y="30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9" y="31"/>
                    <a:pt x="7" y="31"/>
                    <a:pt x="5" y="31"/>
                  </a:cubicBezTo>
                  <a:cubicBezTo>
                    <a:pt x="3" y="31"/>
                    <a:pt x="1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1" y="30"/>
                    <a:pt x="2" y="29"/>
                    <a:pt x="3" y="29"/>
                  </a:cubicBezTo>
                  <a:cubicBezTo>
                    <a:pt x="3" y="29"/>
                    <a:pt x="3" y="27"/>
                    <a:pt x="3" y="24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5"/>
                    <a:pt x="3" y="14"/>
                    <a:pt x="2" y="14"/>
                  </a:cubicBezTo>
                  <a:cubicBezTo>
                    <a:pt x="2" y="14"/>
                    <a:pt x="0" y="14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12"/>
                  </a:lnTo>
                  <a:close/>
                  <a:moveTo>
                    <a:pt x="5" y="0"/>
                  </a:moveTo>
                  <a:cubicBezTo>
                    <a:pt x="6" y="0"/>
                    <a:pt x="8" y="2"/>
                    <a:pt x="8" y="3"/>
                  </a:cubicBezTo>
                  <a:cubicBezTo>
                    <a:pt x="8" y="5"/>
                    <a:pt x="6" y="6"/>
                    <a:pt x="5" y="6"/>
                  </a:cubicBezTo>
                  <a:cubicBezTo>
                    <a:pt x="3" y="6"/>
                    <a:pt x="2" y="5"/>
                    <a:pt x="2" y="3"/>
                  </a:cubicBezTo>
                  <a:cubicBezTo>
                    <a:pt x="2" y="2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8"/>
            <p:cNvSpPr>
              <a:spLocks noChangeAspect="1"/>
            </p:cNvSpPr>
            <p:nvPr userDrawn="1"/>
          </p:nvSpPr>
          <p:spPr bwMode="auto">
            <a:xfrm>
              <a:off x="320" y="3907"/>
              <a:ext cx="20" cy="29"/>
            </a:xfrm>
            <a:custGeom>
              <a:avLst/>
              <a:gdLst>
                <a:gd name="T0" fmla="*/ 0 w 16"/>
                <a:gd name="T1" fmla="*/ 2147483647 h 22"/>
                <a:gd name="T2" fmla="*/ 0 w 16"/>
                <a:gd name="T3" fmla="*/ 2147483647 h 22"/>
                <a:gd name="T4" fmla="*/ 0 w 16"/>
                <a:gd name="T5" fmla="*/ 2147483647 h 22"/>
                <a:gd name="T6" fmla="*/ 2147483647 w 16"/>
                <a:gd name="T7" fmla="*/ 2147483647 h 22"/>
                <a:gd name="T8" fmla="*/ 2147483647 w 16"/>
                <a:gd name="T9" fmla="*/ 2147483647 h 22"/>
                <a:gd name="T10" fmla="*/ 2147483647 w 16"/>
                <a:gd name="T11" fmla="*/ 2147483647 h 22"/>
                <a:gd name="T12" fmla="*/ 2147483647 w 16"/>
                <a:gd name="T13" fmla="*/ 2147483647 h 22"/>
                <a:gd name="T14" fmla="*/ 2147483647 w 16"/>
                <a:gd name="T15" fmla="*/ 2147483647 h 22"/>
                <a:gd name="T16" fmla="*/ 0 w 16"/>
                <a:gd name="T17" fmla="*/ 2147483647 h 22"/>
                <a:gd name="T18" fmla="*/ 2147483647 w 16"/>
                <a:gd name="T19" fmla="*/ 0 h 22"/>
                <a:gd name="T20" fmla="*/ 2147483647 w 16"/>
                <a:gd name="T21" fmla="*/ 1 h 22"/>
                <a:gd name="T22" fmla="*/ 2147483647 w 16"/>
                <a:gd name="T23" fmla="*/ 2147483647 h 22"/>
                <a:gd name="T24" fmla="*/ 2147483647 w 16"/>
                <a:gd name="T25" fmla="*/ 2147483647 h 22"/>
                <a:gd name="T26" fmla="*/ 2147483647 w 16"/>
                <a:gd name="T27" fmla="*/ 2147483647 h 22"/>
                <a:gd name="T28" fmla="*/ 2147483647 w 16"/>
                <a:gd name="T29" fmla="*/ 2147483647 h 22"/>
                <a:gd name="T30" fmla="*/ 2147483647 w 16"/>
                <a:gd name="T31" fmla="*/ 2147483647 h 22"/>
                <a:gd name="T32" fmla="*/ 2147483647 w 16"/>
                <a:gd name="T33" fmla="*/ 2147483647 h 22"/>
                <a:gd name="T34" fmla="*/ 2147483647 w 16"/>
                <a:gd name="T35" fmla="*/ 2147483647 h 22"/>
                <a:gd name="T36" fmla="*/ 2147483647 w 16"/>
                <a:gd name="T37" fmla="*/ 2147483647 h 22"/>
                <a:gd name="T38" fmla="*/ 2147483647 w 16"/>
                <a:gd name="T39" fmla="*/ 2147483647 h 22"/>
                <a:gd name="T40" fmla="*/ 2147483647 w 16"/>
                <a:gd name="T41" fmla="*/ 2147483647 h 22"/>
                <a:gd name="T42" fmla="*/ 2147483647 w 16"/>
                <a:gd name="T43" fmla="*/ 2147483647 h 22"/>
                <a:gd name="T44" fmla="*/ 0 w 16"/>
                <a:gd name="T45" fmla="*/ 2147483647 h 22"/>
                <a:gd name="T46" fmla="*/ 0 w 16"/>
                <a:gd name="T47" fmla="*/ 2147483647 h 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6" h="22">
                  <a:moveTo>
                    <a:pt x="0" y="20"/>
                  </a:moveTo>
                  <a:cubicBezTo>
                    <a:pt x="0" y="19"/>
                    <a:pt x="0" y="17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7"/>
                    <a:pt x="2" y="18"/>
                  </a:cubicBezTo>
                  <a:cubicBezTo>
                    <a:pt x="3" y="18"/>
                    <a:pt x="5" y="20"/>
                    <a:pt x="8" y="20"/>
                  </a:cubicBezTo>
                  <a:cubicBezTo>
                    <a:pt x="10" y="20"/>
                    <a:pt x="12" y="19"/>
                    <a:pt x="12" y="16"/>
                  </a:cubicBezTo>
                  <a:cubicBezTo>
                    <a:pt x="12" y="10"/>
                    <a:pt x="0" y="15"/>
                    <a:pt x="0" y="7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0" y="0"/>
                    <a:pt x="13" y="1"/>
                    <a:pt x="14" y="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3"/>
                    <a:pt x="14" y="5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4"/>
                    <a:pt x="12" y="4"/>
                  </a:cubicBezTo>
                  <a:cubicBezTo>
                    <a:pt x="12" y="3"/>
                    <a:pt x="10" y="2"/>
                    <a:pt x="8" y="2"/>
                  </a:cubicBezTo>
                  <a:cubicBezTo>
                    <a:pt x="5" y="2"/>
                    <a:pt x="4" y="3"/>
                    <a:pt x="4" y="5"/>
                  </a:cubicBezTo>
                  <a:cubicBezTo>
                    <a:pt x="4" y="8"/>
                    <a:pt x="5" y="8"/>
                    <a:pt x="10" y="9"/>
                  </a:cubicBezTo>
                  <a:cubicBezTo>
                    <a:pt x="14" y="10"/>
                    <a:pt x="16" y="11"/>
                    <a:pt x="16" y="14"/>
                  </a:cubicBezTo>
                  <a:cubicBezTo>
                    <a:pt x="16" y="19"/>
                    <a:pt x="12" y="22"/>
                    <a:pt x="7" y="22"/>
                  </a:cubicBezTo>
                  <a:cubicBezTo>
                    <a:pt x="4" y="22"/>
                    <a:pt x="2" y="21"/>
                    <a:pt x="0" y="21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9"/>
            <p:cNvSpPr>
              <a:spLocks noChangeAspect="1" noEditPoints="1"/>
            </p:cNvSpPr>
            <p:nvPr userDrawn="1"/>
          </p:nvSpPr>
          <p:spPr bwMode="auto">
            <a:xfrm>
              <a:off x="346" y="3894"/>
              <a:ext cx="14" cy="40"/>
            </a:xfrm>
            <a:custGeom>
              <a:avLst/>
              <a:gdLst>
                <a:gd name="T0" fmla="*/ 0 w 11"/>
                <a:gd name="T1" fmla="*/ 2147483647 h 31"/>
                <a:gd name="T2" fmla="*/ 0 w 11"/>
                <a:gd name="T3" fmla="*/ 2147483647 h 31"/>
                <a:gd name="T4" fmla="*/ 2147483647 w 11"/>
                <a:gd name="T5" fmla="*/ 2147483647 h 31"/>
                <a:gd name="T6" fmla="*/ 2147483647 w 11"/>
                <a:gd name="T7" fmla="*/ 2147483647 h 31"/>
                <a:gd name="T8" fmla="*/ 2147483647 w 11"/>
                <a:gd name="T9" fmla="*/ 2147483647 h 31"/>
                <a:gd name="T10" fmla="*/ 2147483647 w 11"/>
                <a:gd name="T11" fmla="*/ 2147483647 h 31"/>
                <a:gd name="T12" fmla="*/ 2147483647 w 11"/>
                <a:gd name="T13" fmla="*/ 2147483647 h 31"/>
                <a:gd name="T14" fmla="*/ 2147483647 w 11"/>
                <a:gd name="T15" fmla="*/ 2147483647 h 31"/>
                <a:gd name="T16" fmla="*/ 2147483647 w 11"/>
                <a:gd name="T17" fmla="*/ 2147483647 h 31"/>
                <a:gd name="T18" fmla="*/ 2147483647 w 11"/>
                <a:gd name="T19" fmla="*/ 2147483647 h 31"/>
                <a:gd name="T20" fmla="*/ 2147483647 w 11"/>
                <a:gd name="T21" fmla="*/ 2147483647 h 31"/>
                <a:gd name="T22" fmla="*/ 2147483647 w 11"/>
                <a:gd name="T23" fmla="*/ 2147483647 h 31"/>
                <a:gd name="T24" fmla="*/ 0 w 11"/>
                <a:gd name="T25" fmla="*/ 2147483647 h 31"/>
                <a:gd name="T26" fmla="*/ 0 w 11"/>
                <a:gd name="T27" fmla="*/ 2147483647 h 31"/>
                <a:gd name="T28" fmla="*/ 0 w 11"/>
                <a:gd name="T29" fmla="*/ 2147483647 h 31"/>
                <a:gd name="T30" fmla="*/ 0 w 11"/>
                <a:gd name="T31" fmla="*/ 2147483647 h 31"/>
                <a:gd name="T32" fmla="*/ 2147483647 w 11"/>
                <a:gd name="T33" fmla="*/ 2147483647 h 31"/>
                <a:gd name="T34" fmla="*/ 2147483647 w 11"/>
                <a:gd name="T35" fmla="*/ 2147483647 h 31"/>
                <a:gd name="T36" fmla="*/ 2147483647 w 11"/>
                <a:gd name="T37" fmla="*/ 2147483647 h 31"/>
                <a:gd name="T38" fmla="*/ 2147483647 w 11"/>
                <a:gd name="T39" fmla="*/ 2147483647 h 31"/>
                <a:gd name="T40" fmla="*/ 0 w 11"/>
                <a:gd name="T41" fmla="*/ 2147483647 h 31"/>
                <a:gd name="T42" fmla="*/ 0 w 11"/>
                <a:gd name="T43" fmla="*/ 2147483647 h 31"/>
                <a:gd name="T44" fmla="*/ 0 w 11"/>
                <a:gd name="T45" fmla="*/ 2147483647 h 31"/>
                <a:gd name="T46" fmla="*/ 2147483647 w 11"/>
                <a:gd name="T47" fmla="*/ 0 h 31"/>
                <a:gd name="T48" fmla="*/ 2147483647 w 11"/>
                <a:gd name="T49" fmla="*/ 2147483647 h 31"/>
                <a:gd name="T50" fmla="*/ 2147483647 w 11"/>
                <a:gd name="T51" fmla="*/ 2147483647 h 31"/>
                <a:gd name="T52" fmla="*/ 2147483647 w 11"/>
                <a:gd name="T53" fmla="*/ 2147483647 h 31"/>
                <a:gd name="T54" fmla="*/ 2147483647 w 11"/>
                <a:gd name="T55" fmla="*/ 0 h 3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" h="31"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4" y="12"/>
                    <a:pt x="7" y="10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8" y="15"/>
                    <a:pt x="8" y="17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7"/>
                    <a:pt x="8" y="29"/>
                    <a:pt x="8" y="29"/>
                  </a:cubicBezTo>
                  <a:cubicBezTo>
                    <a:pt x="8" y="29"/>
                    <a:pt x="9" y="30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9" y="31"/>
                    <a:pt x="8" y="31"/>
                    <a:pt x="6" y="31"/>
                  </a:cubicBezTo>
                  <a:cubicBezTo>
                    <a:pt x="4" y="31"/>
                    <a:pt x="2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30"/>
                    <a:pt x="3" y="29"/>
                    <a:pt x="3" y="29"/>
                  </a:cubicBezTo>
                  <a:cubicBezTo>
                    <a:pt x="3" y="29"/>
                    <a:pt x="3" y="27"/>
                    <a:pt x="3" y="24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5"/>
                    <a:pt x="3" y="14"/>
                    <a:pt x="3" y="14"/>
                  </a:cubicBezTo>
                  <a:cubicBezTo>
                    <a:pt x="3" y="14"/>
                    <a:pt x="1" y="14"/>
                    <a:pt x="0" y="14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12"/>
                  </a:lnTo>
                  <a:close/>
                  <a:moveTo>
                    <a:pt x="5" y="0"/>
                  </a:moveTo>
                  <a:cubicBezTo>
                    <a:pt x="7" y="0"/>
                    <a:pt x="8" y="2"/>
                    <a:pt x="8" y="3"/>
                  </a:cubicBezTo>
                  <a:cubicBezTo>
                    <a:pt x="8" y="5"/>
                    <a:pt x="7" y="6"/>
                    <a:pt x="5" y="6"/>
                  </a:cubicBezTo>
                  <a:cubicBezTo>
                    <a:pt x="4" y="6"/>
                    <a:pt x="3" y="5"/>
                    <a:pt x="3" y="3"/>
                  </a:cubicBezTo>
                  <a:cubicBezTo>
                    <a:pt x="3" y="2"/>
                    <a:pt x="4" y="0"/>
                    <a:pt x="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0"/>
            <p:cNvSpPr>
              <a:spLocks noChangeAspect="1" noEditPoints="1"/>
            </p:cNvSpPr>
            <p:nvPr userDrawn="1"/>
          </p:nvSpPr>
          <p:spPr bwMode="auto">
            <a:xfrm>
              <a:off x="365" y="3907"/>
              <a:ext cx="27" cy="29"/>
            </a:xfrm>
            <a:custGeom>
              <a:avLst/>
              <a:gdLst>
                <a:gd name="T0" fmla="*/ 2147483647 w 21"/>
                <a:gd name="T1" fmla="*/ 0 h 22"/>
                <a:gd name="T2" fmla="*/ 2147483647 w 21"/>
                <a:gd name="T3" fmla="*/ 2147483647 h 22"/>
                <a:gd name="T4" fmla="*/ 2147483647 w 21"/>
                <a:gd name="T5" fmla="*/ 2147483647 h 22"/>
                <a:gd name="T6" fmla="*/ 0 w 21"/>
                <a:gd name="T7" fmla="*/ 2147483647 h 22"/>
                <a:gd name="T8" fmla="*/ 2147483647 w 21"/>
                <a:gd name="T9" fmla="*/ 0 h 22"/>
                <a:gd name="T10" fmla="*/ 2147483647 w 21"/>
                <a:gd name="T11" fmla="*/ 2147483647 h 22"/>
                <a:gd name="T12" fmla="*/ 2147483647 w 21"/>
                <a:gd name="T13" fmla="*/ 2147483647 h 22"/>
                <a:gd name="T14" fmla="*/ 2147483647 w 21"/>
                <a:gd name="T15" fmla="*/ 2147483647 h 22"/>
                <a:gd name="T16" fmla="*/ 2147483647 w 21"/>
                <a:gd name="T17" fmla="*/ 2147483647 h 22"/>
                <a:gd name="T18" fmla="*/ 2147483647 w 21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22">
                  <a:moveTo>
                    <a:pt x="11" y="0"/>
                  </a:moveTo>
                  <a:cubicBezTo>
                    <a:pt x="19" y="0"/>
                    <a:pt x="21" y="6"/>
                    <a:pt x="21" y="11"/>
                  </a:cubicBezTo>
                  <a:cubicBezTo>
                    <a:pt x="21" y="18"/>
                    <a:pt x="16" y="22"/>
                    <a:pt x="11" y="22"/>
                  </a:cubicBezTo>
                  <a:cubicBezTo>
                    <a:pt x="3" y="22"/>
                    <a:pt x="0" y="17"/>
                    <a:pt x="0" y="12"/>
                  </a:cubicBezTo>
                  <a:cubicBezTo>
                    <a:pt x="0" y="5"/>
                    <a:pt x="4" y="0"/>
                    <a:pt x="11" y="0"/>
                  </a:cubicBezTo>
                  <a:close/>
                  <a:moveTo>
                    <a:pt x="11" y="2"/>
                  </a:moveTo>
                  <a:cubicBezTo>
                    <a:pt x="7" y="2"/>
                    <a:pt x="5" y="5"/>
                    <a:pt x="5" y="10"/>
                  </a:cubicBezTo>
                  <a:cubicBezTo>
                    <a:pt x="5" y="16"/>
                    <a:pt x="7" y="20"/>
                    <a:pt x="11" y="20"/>
                  </a:cubicBezTo>
                  <a:cubicBezTo>
                    <a:pt x="15" y="20"/>
                    <a:pt x="17" y="17"/>
                    <a:pt x="17" y="12"/>
                  </a:cubicBezTo>
                  <a:cubicBezTo>
                    <a:pt x="17" y="5"/>
                    <a:pt x="14" y="2"/>
                    <a:pt x="11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1"/>
            <p:cNvSpPr>
              <a:spLocks noChangeAspect="1"/>
            </p:cNvSpPr>
            <p:nvPr userDrawn="1"/>
          </p:nvSpPr>
          <p:spPr bwMode="auto">
            <a:xfrm>
              <a:off x="399" y="3907"/>
              <a:ext cx="30" cy="27"/>
            </a:xfrm>
            <a:custGeom>
              <a:avLst/>
              <a:gdLst>
                <a:gd name="T0" fmla="*/ 2147483647 w 24"/>
                <a:gd name="T1" fmla="*/ 1 h 21"/>
                <a:gd name="T2" fmla="*/ 2147483647 w 24"/>
                <a:gd name="T3" fmla="*/ 0 h 21"/>
                <a:gd name="T4" fmla="*/ 2147483647 w 24"/>
                <a:gd name="T5" fmla="*/ 2147483647 h 21"/>
                <a:gd name="T6" fmla="*/ 2147483647 w 24"/>
                <a:gd name="T7" fmla="*/ 2147483647 h 21"/>
                <a:gd name="T8" fmla="*/ 2147483647 w 24"/>
                <a:gd name="T9" fmla="*/ 2147483647 h 21"/>
                <a:gd name="T10" fmla="*/ 2147483647 w 24"/>
                <a:gd name="T11" fmla="*/ 2147483647 h 21"/>
                <a:gd name="T12" fmla="*/ 2147483647 w 24"/>
                <a:gd name="T13" fmla="*/ 2147483647 h 21"/>
                <a:gd name="T14" fmla="*/ 2147483647 w 24"/>
                <a:gd name="T15" fmla="*/ 2147483647 h 21"/>
                <a:gd name="T16" fmla="*/ 2147483647 w 24"/>
                <a:gd name="T17" fmla="*/ 2147483647 h 21"/>
                <a:gd name="T18" fmla="*/ 2147483647 w 24"/>
                <a:gd name="T19" fmla="*/ 2147483647 h 21"/>
                <a:gd name="T20" fmla="*/ 2147483647 w 24"/>
                <a:gd name="T21" fmla="*/ 2147483647 h 21"/>
                <a:gd name="T22" fmla="*/ 2147483647 w 24"/>
                <a:gd name="T23" fmla="*/ 2147483647 h 21"/>
                <a:gd name="T24" fmla="*/ 2147483647 w 24"/>
                <a:gd name="T25" fmla="*/ 2147483647 h 21"/>
                <a:gd name="T26" fmla="*/ 2147483647 w 24"/>
                <a:gd name="T27" fmla="*/ 2147483647 h 21"/>
                <a:gd name="T28" fmla="*/ 2147483647 w 24"/>
                <a:gd name="T29" fmla="*/ 2147483647 h 21"/>
                <a:gd name="T30" fmla="*/ 2147483647 w 24"/>
                <a:gd name="T31" fmla="*/ 2147483647 h 21"/>
                <a:gd name="T32" fmla="*/ 2147483647 w 24"/>
                <a:gd name="T33" fmla="*/ 2147483647 h 21"/>
                <a:gd name="T34" fmla="*/ 2147483647 w 24"/>
                <a:gd name="T35" fmla="*/ 2147483647 h 21"/>
                <a:gd name="T36" fmla="*/ 2147483647 w 24"/>
                <a:gd name="T37" fmla="*/ 2147483647 h 21"/>
                <a:gd name="T38" fmla="*/ 2147483647 w 24"/>
                <a:gd name="T39" fmla="*/ 2147483647 h 21"/>
                <a:gd name="T40" fmla="*/ 2147483647 w 24"/>
                <a:gd name="T41" fmla="*/ 2147483647 h 21"/>
                <a:gd name="T42" fmla="*/ 0 w 24"/>
                <a:gd name="T43" fmla="*/ 2147483647 h 21"/>
                <a:gd name="T44" fmla="*/ 0 w 24"/>
                <a:gd name="T45" fmla="*/ 2147483647 h 21"/>
                <a:gd name="T46" fmla="*/ 0 w 24"/>
                <a:gd name="T47" fmla="*/ 2147483647 h 21"/>
                <a:gd name="T48" fmla="*/ 0 w 24"/>
                <a:gd name="T49" fmla="*/ 2147483647 h 21"/>
                <a:gd name="T50" fmla="*/ 2147483647 w 24"/>
                <a:gd name="T51" fmla="*/ 2147483647 h 21"/>
                <a:gd name="T52" fmla="*/ 2147483647 w 24"/>
                <a:gd name="T53" fmla="*/ 2147483647 h 21"/>
                <a:gd name="T54" fmla="*/ 2147483647 w 24"/>
                <a:gd name="T55" fmla="*/ 2147483647 h 21"/>
                <a:gd name="T56" fmla="*/ 2147483647 w 24"/>
                <a:gd name="T57" fmla="*/ 2147483647 h 21"/>
                <a:gd name="T58" fmla="*/ 0 w 24"/>
                <a:gd name="T59" fmla="*/ 2147483647 h 21"/>
                <a:gd name="T60" fmla="*/ 0 w 24"/>
                <a:gd name="T61" fmla="*/ 2147483647 h 21"/>
                <a:gd name="T62" fmla="*/ 0 w 24"/>
                <a:gd name="T63" fmla="*/ 2147483647 h 21"/>
                <a:gd name="T64" fmla="*/ 0 w 24"/>
                <a:gd name="T65" fmla="*/ 2147483647 h 21"/>
                <a:gd name="T66" fmla="*/ 2147483647 w 24"/>
                <a:gd name="T67" fmla="*/ 0 h 21"/>
                <a:gd name="T68" fmla="*/ 2147483647 w 24"/>
                <a:gd name="T69" fmla="*/ 1 h 21"/>
                <a:gd name="T70" fmla="*/ 2147483647 w 24"/>
                <a:gd name="T71" fmla="*/ 2147483647 h 21"/>
                <a:gd name="T72" fmla="*/ 2147483647 w 24"/>
                <a:gd name="T73" fmla="*/ 1 h 2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" h="21">
                  <a:moveTo>
                    <a:pt x="11" y="1"/>
                  </a:moveTo>
                  <a:cubicBezTo>
                    <a:pt x="12" y="1"/>
                    <a:pt x="13" y="0"/>
                    <a:pt x="15" y="0"/>
                  </a:cubicBezTo>
                  <a:cubicBezTo>
                    <a:pt x="19" y="0"/>
                    <a:pt x="21" y="3"/>
                    <a:pt x="21" y="7"/>
                  </a:cubicBezTo>
                  <a:cubicBezTo>
                    <a:pt x="21" y="10"/>
                    <a:pt x="21" y="14"/>
                    <a:pt x="21" y="18"/>
                  </a:cubicBezTo>
                  <a:cubicBezTo>
                    <a:pt x="21" y="20"/>
                    <a:pt x="22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3" y="21"/>
                    <a:pt x="22" y="21"/>
                    <a:pt x="21" y="21"/>
                  </a:cubicBezTo>
                  <a:cubicBezTo>
                    <a:pt x="19" y="21"/>
                    <a:pt x="18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18"/>
                    <a:pt x="17" y="15"/>
                    <a:pt x="17" y="11"/>
                  </a:cubicBezTo>
                  <a:cubicBezTo>
                    <a:pt x="17" y="7"/>
                    <a:pt x="17" y="4"/>
                    <a:pt x="13" y="4"/>
                  </a:cubicBezTo>
                  <a:cubicBezTo>
                    <a:pt x="10" y="4"/>
                    <a:pt x="8" y="5"/>
                    <a:pt x="8" y="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7"/>
                    <a:pt x="8" y="19"/>
                    <a:pt x="8" y="19"/>
                  </a:cubicBezTo>
                  <a:cubicBezTo>
                    <a:pt x="8" y="19"/>
                    <a:pt x="9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9" y="21"/>
                    <a:pt x="7" y="21"/>
                    <a:pt x="5" y="21"/>
                  </a:cubicBezTo>
                  <a:cubicBezTo>
                    <a:pt x="3" y="21"/>
                    <a:pt x="2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" y="20"/>
                    <a:pt x="3" y="19"/>
                    <a:pt x="3" y="19"/>
                  </a:cubicBezTo>
                  <a:cubicBezTo>
                    <a:pt x="3" y="19"/>
                    <a:pt x="3" y="17"/>
                    <a:pt x="3" y="14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2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4" y="2"/>
                    <a:pt x="7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7" y="3"/>
                    <a:pt x="7" y="4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2"/>
            <p:cNvSpPr>
              <a:spLocks noChangeAspect="1" noEditPoints="1"/>
            </p:cNvSpPr>
            <p:nvPr userDrawn="1"/>
          </p:nvSpPr>
          <p:spPr bwMode="auto">
            <a:xfrm>
              <a:off x="452" y="3907"/>
              <a:ext cx="27" cy="29"/>
            </a:xfrm>
            <a:custGeom>
              <a:avLst/>
              <a:gdLst>
                <a:gd name="T0" fmla="*/ 2147483647 w 21"/>
                <a:gd name="T1" fmla="*/ 0 h 22"/>
                <a:gd name="T2" fmla="*/ 2147483647 w 21"/>
                <a:gd name="T3" fmla="*/ 2147483647 h 22"/>
                <a:gd name="T4" fmla="*/ 2147483647 w 21"/>
                <a:gd name="T5" fmla="*/ 2147483647 h 22"/>
                <a:gd name="T6" fmla="*/ 0 w 21"/>
                <a:gd name="T7" fmla="*/ 2147483647 h 22"/>
                <a:gd name="T8" fmla="*/ 2147483647 w 21"/>
                <a:gd name="T9" fmla="*/ 0 h 22"/>
                <a:gd name="T10" fmla="*/ 2147483647 w 21"/>
                <a:gd name="T11" fmla="*/ 2147483647 h 22"/>
                <a:gd name="T12" fmla="*/ 2147483647 w 21"/>
                <a:gd name="T13" fmla="*/ 2147483647 h 22"/>
                <a:gd name="T14" fmla="*/ 2147483647 w 21"/>
                <a:gd name="T15" fmla="*/ 2147483647 h 22"/>
                <a:gd name="T16" fmla="*/ 2147483647 w 21"/>
                <a:gd name="T17" fmla="*/ 2147483647 h 22"/>
                <a:gd name="T18" fmla="*/ 2147483647 w 21"/>
                <a:gd name="T19" fmla="*/ 214748364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22">
                  <a:moveTo>
                    <a:pt x="11" y="0"/>
                  </a:moveTo>
                  <a:cubicBezTo>
                    <a:pt x="18" y="0"/>
                    <a:pt x="21" y="6"/>
                    <a:pt x="21" y="11"/>
                  </a:cubicBezTo>
                  <a:cubicBezTo>
                    <a:pt x="21" y="18"/>
                    <a:pt x="16" y="22"/>
                    <a:pt x="10" y="22"/>
                  </a:cubicBezTo>
                  <a:cubicBezTo>
                    <a:pt x="3" y="22"/>
                    <a:pt x="0" y="17"/>
                    <a:pt x="0" y="12"/>
                  </a:cubicBezTo>
                  <a:cubicBezTo>
                    <a:pt x="0" y="5"/>
                    <a:pt x="4" y="0"/>
                    <a:pt x="11" y="0"/>
                  </a:cubicBezTo>
                  <a:close/>
                  <a:moveTo>
                    <a:pt x="10" y="2"/>
                  </a:moveTo>
                  <a:cubicBezTo>
                    <a:pt x="7" y="2"/>
                    <a:pt x="5" y="5"/>
                    <a:pt x="5" y="10"/>
                  </a:cubicBezTo>
                  <a:cubicBezTo>
                    <a:pt x="5" y="16"/>
                    <a:pt x="7" y="20"/>
                    <a:pt x="11" y="20"/>
                  </a:cubicBezTo>
                  <a:cubicBezTo>
                    <a:pt x="15" y="20"/>
                    <a:pt x="16" y="17"/>
                    <a:pt x="16" y="12"/>
                  </a:cubicBezTo>
                  <a:cubicBezTo>
                    <a:pt x="16" y="5"/>
                    <a:pt x="14" y="2"/>
                    <a:pt x="10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3"/>
            <p:cNvSpPr>
              <a:spLocks noChangeAspect="1"/>
            </p:cNvSpPr>
            <p:nvPr userDrawn="1"/>
          </p:nvSpPr>
          <p:spPr bwMode="auto">
            <a:xfrm>
              <a:off x="484" y="3893"/>
              <a:ext cx="19" cy="41"/>
            </a:xfrm>
            <a:custGeom>
              <a:avLst/>
              <a:gdLst>
                <a:gd name="T0" fmla="*/ 0 w 15"/>
                <a:gd name="T1" fmla="*/ 2147483647 h 32"/>
                <a:gd name="T2" fmla="*/ 0 w 15"/>
                <a:gd name="T3" fmla="*/ 2147483647 h 32"/>
                <a:gd name="T4" fmla="*/ 2147483647 w 15"/>
                <a:gd name="T5" fmla="*/ 2147483647 h 32"/>
                <a:gd name="T6" fmla="*/ 2147483647 w 15"/>
                <a:gd name="T7" fmla="*/ 2147483647 h 32"/>
                <a:gd name="T8" fmla="*/ 2147483647 w 15"/>
                <a:gd name="T9" fmla="*/ 2147483647 h 32"/>
                <a:gd name="T10" fmla="*/ 2147483647 w 15"/>
                <a:gd name="T11" fmla="*/ 0 h 32"/>
                <a:gd name="T12" fmla="*/ 2147483647 w 15"/>
                <a:gd name="T13" fmla="*/ 0 h 32"/>
                <a:gd name="T14" fmla="*/ 2147483647 w 15"/>
                <a:gd name="T15" fmla="*/ 2147483647 h 32"/>
                <a:gd name="T16" fmla="*/ 2147483647 w 15"/>
                <a:gd name="T17" fmla="*/ 2147483647 h 32"/>
                <a:gd name="T18" fmla="*/ 2147483647 w 15"/>
                <a:gd name="T19" fmla="*/ 2147483647 h 32"/>
                <a:gd name="T20" fmla="*/ 2147483647 w 15"/>
                <a:gd name="T21" fmla="*/ 2147483647 h 32"/>
                <a:gd name="T22" fmla="*/ 2147483647 w 15"/>
                <a:gd name="T23" fmla="*/ 2147483647 h 32"/>
                <a:gd name="T24" fmla="*/ 2147483647 w 15"/>
                <a:gd name="T25" fmla="*/ 2147483647 h 32"/>
                <a:gd name="T26" fmla="*/ 2147483647 w 15"/>
                <a:gd name="T27" fmla="*/ 2147483647 h 32"/>
                <a:gd name="T28" fmla="*/ 2147483647 w 15"/>
                <a:gd name="T29" fmla="*/ 2147483647 h 32"/>
                <a:gd name="T30" fmla="*/ 2147483647 w 15"/>
                <a:gd name="T31" fmla="*/ 2147483647 h 32"/>
                <a:gd name="T32" fmla="*/ 2147483647 w 15"/>
                <a:gd name="T33" fmla="*/ 2147483647 h 32"/>
                <a:gd name="T34" fmla="*/ 2147483647 w 15"/>
                <a:gd name="T35" fmla="*/ 2147483647 h 32"/>
                <a:gd name="T36" fmla="*/ 2147483647 w 15"/>
                <a:gd name="T37" fmla="*/ 2147483647 h 32"/>
                <a:gd name="T38" fmla="*/ 2147483647 w 15"/>
                <a:gd name="T39" fmla="*/ 2147483647 h 32"/>
                <a:gd name="T40" fmla="*/ 2147483647 w 15"/>
                <a:gd name="T41" fmla="*/ 2147483647 h 32"/>
                <a:gd name="T42" fmla="*/ 2147483647 w 15"/>
                <a:gd name="T43" fmla="*/ 2147483647 h 32"/>
                <a:gd name="T44" fmla="*/ 2147483647 w 15"/>
                <a:gd name="T45" fmla="*/ 2147483647 h 32"/>
                <a:gd name="T46" fmla="*/ 2147483647 w 15"/>
                <a:gd name="T47" fmla="*/ 2147483647 h 32"/>
                <a:gd name="T48" fmla="*/ 0 w 15"/>
                <a:gd name="T49" fmla="*/ 2147483647 h 32"/>
                <a:gd name="T50" fmla="*/ 0 w 15"/>
                <a:gd name="T51" fmla="*/ 2147483647 h 32"/>
                <a:gd name="T52" fmla="*/ 0 w 15"/>
                <a:gd name="T53" fmla="*/ 2147483647 h 32"/>
                <a:gd name="T54" fmla="*/ 0 w 15"/>
                <a:gd name="T55" fmla="*/ 2147483647 h 32"/>
                <a:gd name="T56" fmla="*/ 2147483647 w 15"/>
                <a:gd name="T57" fmla="*/ 2147483647 h 32"/>
                <a:gd name="T58" fmla="*/ 2147483647 w 15"/>
                <a:gd name="T59" fmla="*/ 2147483647 h 32"/>
                <a:gd name="T60" fmla="*/ 2147483647 w 15"/>
                <a:gd name="T61" fmla="*/ 2147483647 h 32"/>
                <a:gd name="T62" fmla="*/ 2147483647 w 15"/>
                <a:gd name="T63" fmla="*/ 2147483647 h 32"/>
                <a:gd name="T64" fmla="*/ 0 w 15"/>
                <a:gd name="T65" fmla="*/ 2147483647 h 32"/>
                <a:gd name="T66" fmla="*/ 0 w 15"/>
                <a:gd name="T67" fmla="*/ 2147483647 h 32"/>
                <a:gd name="T68" fmla="*/ 0 w 15"/>
                <a:gd name="T69" fmla="*/ 2147483647 h 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5" h="32"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4" y="8"/>
                    <a:pt x="4" y="7"/>
                    <a:pt x="5" y="5"/>
                  </a:cubicBezTo>
                  <a:cubicBezTo>
                    <a:pt x="10" y="0"/>
                    <a:pt x="11" y="0"/>
                    <a:pt x="13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5" y="2"/>
                    <a:pt x="15" y="3"/>
                    <a:pt x="15" y="4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4"/>
                    <a:pt x="12" y="3"/>
                    <a:pt x="11" y="3"/>
                  </a:cubicBezTo>
                  <a:cubicBezTo>
                    <a:pt x="9" y="3"/>
                    <a:pt x="8" y="4"/>
                    <a:pt x="8" y="6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1" y="13"/>
                    <a:pt x="12" y="13"/>
                    <a:pt x="14" y="12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4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5"/>
                    <a:pt x="10" y="15"/>
                    <a:pt x="8" y="1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8"/>
                    <a:pt x="8" y="30"/>
                    <a:pt x="8" y="30"/>
                  </a:cubicBezTo>
                  <a:cubicBezTo>
                    <a:pt x="9" y="30"/>
                    <a:pt x="10" y="31"/>
                    <a:pt x="12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0" y="32"/>
                    <a:pt x="8" y="32"/>
                    <a:pt x="6" y="32"/>
                  </a:cubicBezTo>
                  <a:cubicBezTo>
                    <a:pt x="4" y="32"/>
                    <a:pt x="2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" y="31"/>
                    <a:pt x="3" y="30"/>
                    <a:pt x="3" y="30"/>
                  </a:cubicBezTo>
                  <a:cubicBezTo>
                    <a:pt x="4" y="30"/>
                    <a:pt x="4" y="28"/>
                    <a:pt x="4" y="25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7"/>
                    <a:pt x="4" y="16"/>
                    <a:pt x="4" y="15"/>
                  </a:cubicBezTo>
                  <a:cubicBezTo>
                    <a:pt x="3" y="15"/>
                    <a:pt x="1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4"/>
            <p:cNvSpPr>
              <a:spLocks noChangeAspect="1" noEditPoints="1"/>
            </p:cNvSpPr>
            <p:nvPr userDrawn="1"/>
          </p:nvSpPr>
          <p:spPr bwMode="auto">
            <a:xfrm>
              <a:off x="204" y="4098"/>
              <a:ext cx="55" cy="57"/>
            </a:xfrm>
            <a:custGeom>
              <a:avLst/>
              <a:gdLst>
                <a:gd name="T0" fmla="*/ 2147483647 w 43"/>
                <a:gd name="T1" fmla="*/ 2147483647 h 44"/>
                <a:gd name="T2" fmla="*/ 2147483647 w 43"/>
                <a:gd name="T3" fmla="*/ 2147483647 h 44"/>
                <a:gd name="T4" fmla="*/ 2147483647 w 43"/>
                <a:gd name="T5" fmla="*/ 2147483647 h 44"/>
                <a:gd name="T6" fmla="*/ 2147483647 w 43"/>
                <a:gd name="T7" fmla="*/ 2147483647 h 44"/>
                <a:gd name="T8" fmla="*/ 2147483647 w 43"/>
                <a:gd name="T9" fmla="*/ 2147483647 h 44"/>
                <a:gd name="T10" fmla="*/ 2147483647 w 43"/>
                <a:gd name="T11" fmla="*/ 2147483647 h 44"/>
                <a:gd name="T12" fmla="*/ 2147483647 w 43"/>
                <a:gd name="T13" fmla="*/ 2147483647 h 44"/>
                <a:gd name="T14" fmla="*/ 2147483647 w 43"/>
                <a:gd name="T15" fmla="*/ 2147483647 h 44"/>
                <a:gd name="T16" fmla="*/ 2147483647 w 43"/>
                <a:gd name="T17" fmla="*/ 2147483647 h 44"/>
                <a:gd name="T18" fmla="*/ 2147483647 w 43"/>
                <a:gd name="T19" fmla="*/ 2147483647 h 44"/>
                <a:gd name="T20" fmla="*/ 2147483647 w 43"/>
                <a:gd name="T21" fmla="*/ 2147483647 h 44"/>
                <a:gd name="T22" fmla="*/ 2147483647 w 43"/>
                <a:gd name="T23" fmla="*/ 2147483647 h 44"/>
                <a:gd name="T24" fmla="*/ 0 w 43"/>
                <a:gd name="T25" fmla="*/ 2147483647 h 44"/>
                <a:gd name="T26" fmla="*/ 2147483647 w 43"/>
                <a:gd name="T27" fmla="*/ 2147483647 h 44"/>
                <a:gd name="T28" fmla="*/ 2147483647 w 43"/>
                <a:gd name="T29" fmla="*/ 2147483647 h 44"/>
                <a:gd name="T30" fmla="*/ 2147483647 w 43"/>
                <a:gd name="T31" fmla="*/ 2147483647 h 44"/>
                <a:gd name="T32" fmla="*/ 2147483647 w 43"/>
                <a:gd name="T33" fmla="*/ 2147483647 h 44"/>
                <a:gd name="T34" fmla="*/ 2147483647 w 43"/>
                <a:gd name="T35" fmla="*/ 0 h 44"/>
                <a:gd name="T36" fmla="*/ 2147483647 w 43"/>
                <a:gd name="T37" fmla="*/ 2147483647 h 44"/>
                <a:gd name="T38" fmla="*/ 2147483647 w 43"/>
                <a:gd name="T39" fmla="*/ 2147483647 h 44"/>
                <a:gd name="T40" fmla="*/ 2147483647 w 43"/>
                <a:gd name="T41" fmla="*/ 2147483647 h 44"/>
                <a:gd name="T42" fmla="*/ 2147483647 w 43"/>
                <a:gd name="T43" fmla="*/ 2147483647 h 44"/>
                <a:gd name="T44" fmla="*/ 2147483647 w 43"/>
                <a:gd name="T45" fmla="*/ 2147483647 h 44"/>
                <a:gd name="T46" fmla="*/ 2147483647 w 43"/>
                <a:gd name="T47" fmla="*/ 2147483647 h 44"/>
                <a:gd name="T48" fmla="*/ 2147483647 w 43"/>
                <a:gd name="T49" fmla="*/ 2147483647 h 44"/>
                <a:gd name="T50" fmla="*/ 2147483647 w 43"/>
                <a:gd name="T51" fmla="*/ 2147483647 h 44"/>
                <a:gd name="T52" fmla="*/ 2147483647 w 43"/>
                <a:gd name="T53" fmla="*/ 2147483647 h 44"/>
                <a:gd name="T54" fmla="*/ 2147483647 w 43"/>
                <a:gd name="T55" fmla="*/ 2147483647 h 44"/>
                <a:gd name="T56" fmla="*/ 2147483647 w 43"/>
                <a:gd name="T57" fmla="*/ 2147483647 h 44"/>
                <a:gd name="T58" fmla="*/ 2147483647 w 43"/>
                <a:gd name="T59" fmla="*/ 2147483647 h 44"/>
                <a:gd name="T60" fmla="*/ 2147483647 w 43"/>
                <a:gd name="T61" fmla="*/ 2147483647 h 44"/>
                <a:gd name="T62" fmla="*/ 2147483647 w 43"/>
                <a:gd name="T63" fmla="*/ 2147483647 h 44"/>
                <a:gd name="T64" fmla="*/ 2147483647 w 43"/>
                <a:gd name="T65" fmla="*/ 2147483647 h 44"/>
                <a:gd name="T66" fmla="*/ 2147483647 w 43"/>
                <a:gd name="T67" fmla="*/ 2147483647 h 44"/>
                <a:gd name="T68" fmla="*/ 2147483647 w 43"/>
                <a:gd name="T69" fmla="*/ 2147483647 h 44"/>
                <a:gd name="T70" fmla="*/ 2147483647 w 43"/>
                <a:gd name="T71" fmla="*/ 2147483647 h 44"/>
                <a:gd name="T72" fmla="*/ 2147483647 w 43"/>
                <a:gd name="T73" fmla="*/ 2147483647 h 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3" h="44">
                  <a:moveTo>
                    <a:pt x="37" y="17"/>
                  </a:moveTo>
                  <a:cubicBezTo>
                    <a:pt x="43" y="18"/>
                    <a:pt x="43" y="18"/>
                    <a:pt x="43" y="18"/>
                  </a:cubicBezTo>
                  <a:cubicBezTo>
                    <a:pt x="42" y="24"/>
                    <a:pt x="39" y="30"/>
                    <a:pt x="35" y="34"/>
                  </a:cubicBezTo>
                  <a:cubicBezTo>
                    <a:pt x="37" y="36"/>
                    <a:pt x="38" y="37"/>
                    <a:pt x="39" y="37"/>
                  </a:cubicBezTo>
                  <a:cubicBezTo>
                    <a:pt x="39" y="38"/>
                    <a:pt x="40" y="38"/>
                    <a:pt x="41" y="38"/>
                  </a:cubicBezTo>
                  <a:cubicBezTo>
                    <a:pt x="42" y="38"/>
                    <a:pt x="42" y="38"/>
                    <a:pt x="43" y="38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8" y="44"/>
                    <a:pt x="36" y="43"/>
                    <a:pt x="35" y="43"/>
                  </a:cubicBezTo>
                  <a:cubicBezTo>
                    <a:pt x="34" y="42"/>
                    <a:pt x="32" y="41"/>
                    <a:pt x="30" y="39"/>
                  </a:cubicBezTo>
                  <a:cubicBezTo>
                    <a:pt x="26" y="42"/>
                    <a:pt x="21" y="44"/>
                    <a:pt x="16" y="44"/>
                  </a:cubicBezTo>
                  <a:cubicBezTo>
                    <a:pt x="12" y="44"/>
                    <a:pt x="8" y="42"/>
                    <a:pt x="5" y="40"/>
                  </a:cubicBezTo>
                  <a:cubicBezTo>
                    <a:pt x="2" y="37"/>
                    <a:pt x="0" y="34"/>
                    <a:pt x="0" y="30"/>
                  </a:cubicBezTo>
                  <a:cubicBezTo>
                    <a:pt x="0" y="28"/>
                    <a:pt x="1" y="26"/>
                    <a:pt x="2" y="23"/>
                  </a:cubicBezTo>
                  <a:cubicBezTo>
                    <a:pt x="4" y="21"/>
                    <a:pt x="7" y="19"/>
                    <a:pt x="11" y="17"/>
                  </a:cubicBezTo>
                  <a:cubicBezTo>
                    <a:pt x="9" y="14"/>
                    <a:pt x="8" y="12"/>
                    <a:pt x="8" y="9"/>
                  </a:cubicBezTo>
                  <a:cubicBezTo>
                    <a:pt x="8" y="6"/>
                    <a:pt x="9" y="4"/>
                    <a:pt x="11" y="2"/>
                  </a:cubicBezTo>
                  <a:cubicBezTo>
                    <a:pt x="13" y="1"/>
                    <a:pt x="16" y="0"/>
                    <a:pt x="19" y="0"/>
                  </a:cubicBezTo>
                  <a:cubicBezTo>
                    <a:pt x="22" y="0"/>
                    <a:pt x="25" y="1"/>
                    <a:pt x="27" y="2"/>
                  </a:cubicBezTo>
                  <a:cubicBezTo>
                    <a:pt x="29" y="4"/>
                    <a:pt x="30" y="6"/>
                    <a:pt x="30" y="9"/>
                  </a:cubicBezTo>
                  <a:cubicBezTo>
                    <a:pt x="30" y="11"/>
                    <a:pt x="30" y="13"/>
                    <a:pt x="28" y="15"/>
                  </a:cubicBezTo>
                  <a:cubicBezTo>
                    <a:pt x="27" y="17"/>
                    <a:pt x="25" y="18"/>
                    <a:pt x="22" y="19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4" y="26"/>
                    <a:pt x="36" y="22"/>
                    <a:pt x="37" y="17"/>
                  </a:cubicBezTo>
                  <a:close/>
                  <a:moveTo>
                    <a:pt x="15" y="22"/>
                  </a:moveTo>
                  <a:cubicBezTo>
                    <a:pt x="11" y="24"/>
                    <a:pt x="9" y="26"/>
                    <a:pt x="9" y="30"/>
                  </a:cubicBezTo>
                  <a:cubicBezTo>
                    <a:pt x="9" y="32"/>
                    <a:pt x="10" y="34"/>
                    <a:pt x="11" y="35"/>
                  </a:cubicBezTo>
                  <a:cubicBezTo>
                    <a:pt x="13" y="37"/>
                    <a:pt x="15" y="37"/>
                    <a:pt x="18" y="37"/>
                  </a:cubicBezTo>
                  <a:cubicBezTo>
                    <a:pt x="21" y="37"/>
                    <a:pt x="24" y="36"/>
                    <a:pt x="26" y="34"/>
                  </a:cubicBezTo>
                  <a:lnTo>
                    <a:pt x="15" y="22"/>
                  </a:lnTo>
                  <a:close/>
                  <a:moveTo>
                    <a:pt x="18" y="15"/>
                  </a:moveTo>
                  <a:cubicBezTo>
                    <a:pt x="22" y="13"/>
                    <a:pt x="24" y="11"/>
                    <a:pt x="24" y="9"/>
                  </a:cubicBezTo>
                  <a:cubicBezTo>
                    <a:pt x="24" y="8"/>
                    <a:pt x="23" y="7"/>
                    <a:pt x="23" y="6"/>
                  </a:cubicBezTo>
                  <a:cubicBezTo>
                    <a:pt x="22" y="6"/>
                    <a:pt x="21" y="5"/>
                    <a:pt x="19" y="5"/>
                  </a:cubicBezTo>
                  <a:cubicBezTo>
                    <a:pt x="18" y="5"/>
                    <a:pt x="17" y="6"/>
                    <a:pt x="16" y="6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5" y="11"/>
                    <a:pt x="16" y="13"/>
                    <a:pt x="18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5"/>
            <p:cNvSpPr>
              <a:spLocks noChangeAspect="1"/>
            </p:cNvSpPr>
            <p:nvPr userDrawn="1"/>
          </p:nvSpPr>
          <p:spPr bwMode="auto">
            <a:xfrm>
              <a:off x="299" y="4085"/>
              <a:ext cx="51" cy="69"/>
            </a:xfrm>
            <a:custGeom>
              <a:avLst/>
              <a:gdLst>
                <a:gd name="T0" fmla="*/ 1 w 92"/>
                <a:gd name="T1" fmla="*/ 1 h 125"/>
                <a:gd name="T2" fmla="*/ 1 w 92"/>
                <a:gd name="T3" fmla="*/ 1 h 125"/>
                <a:gd name="T4" fmla="*/ 1 w 92"/>
                <a:gd name="T5" fmla="*/ 1 h 125"/>
                <a:gd name="T6" fmla="*/ 1 w 92"/>
                <a:gd name="T7" fmla="*/ 1 h 125"/>
                <a:gd name="T8" fmla="*/ 1 w 92"/>
                <a:gd name="T9" fmla="*/ 1 h 125"/>
                <a:gd name="T10" fmla="*/ 0 w 92"/>
                <a:gd name="T11" fmla="*/ 1 h 125"/>
                <a:gd name="T12" fmla="*/ 0 w 92"/>
                <a:gd name="T13" fmla="*/ 0 h 125"/>
                <a:gd name="T14" fmla="*/ 1 w 92"/>
                <a:gd name="T15" fmla="*/ 0 h 125"/>
                <a:gd name="T16" fmla="*/ 1 w 92"/>
                <a:gd name="T17" fmla="*/ 1 h 125"/>
                <a:gd name="T18" fmla="*/ 1 w 92"/>
                <a:gd name="T19" fmla="*/ 1 h 125"/>
                <a:gd name="T20" fmla="*/ 1 w 92"/>
                <a:gd name="T21" fmla="*/ 0 h 125"/>
                <a:gd name="T22" fmla="*/ 1 w 92"/>
                <a:gd name="T23" fmla="*/ 0 h 125"/>
                <a:gd name="T24" fmla="*/ 1 w 92"/>
                <a:gd name="T25" fmla="*/ 1 h 1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2" h="125">
                  <a:moveTo>
                    <a:pt x="92" y="125"/>
                  </a:moveTo>
                  <a:lnTo>
                    <a:pt x="71" y="125"/>
                  </a:lnTo>
                  <a:lnTo>
                    <a:pt x="71" y="71"/>
                  </a:lnTo>
                  <a:lnTo>
                    <a:pt x="21" y="71"/>
                  </a:lnTo>
                  <a:lnTo>
                    <a:pt x="21" y="125"/>
                  </a:lnTo>
                  <a:lnTo>
                    <a:pt x="0" y="125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52"/>
                  </a:lnTo>
                  <a:lnTo>
                    <a:pt x="71" y="52"/>
                  </a:lnTo>
                  <a:lnTo>
                    <a:pt x="71" y="0"/>
                  </a:lnTo>
                  <a:lnTo>
                    <a:pt x="92" y="0"/>
                  </a:lnTo>
                  <a:lnTo>
                    <a:pt x="92" y="1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6"/>
            <p:cNvSpPr>
              <a:spLocks noChangeAspect="1"/>
            </p:cNvSpPr>
            <p:nvPr userDrawn="1"/>
          </p:nvSpPr>
          <p:spPr bwMode="auto">
            <a:xfrm>
              <a:off x="368" y="4085"/>
              <a:ext cx="45" cy="69"/>
            </a:xfrm>
            <a:custGeom>
              <a:avLst/>
              <a:gdLst>
                <a:gd name="T0" fmla="*/ 1 w 83"/>
                <a:gd name="T1" fmla="*/ 1 h 125"/>
                <a:gd name="T2" fmla="*/ 0 w 83"/>
                <a:gd name="T3" fmla="*/ 1 h 125"/>
                <a:gd name="T4" fmla="*/ 0 w 83"/>
                <a:gd name="T5" fmla="*/ 0 h 125"/>
                <a:gd name="T6" fmla="*/ 1 w 83"/>
                <a:gd name="T7" fmla="*/ 0 h 125"/>
                <a:gd name="T8" fmla="*/ 1 w 83"/>
                <a:gd name="T9" fmla="*/ 1 h 125"/>
                <a:gd name="T10" fmla="*/ 1 w 83"/>
                <a:gd name="T11" fmla="*/ 1 h 125"/>
                <a:gd name="T12" fmla="*/ 1 w 83"/>
                <a:gd name="T13" fmla="*/ 1 h 125"/>
                <a:gd name="T14" fmla="*/ 1 w 83"/>
                <a:gd name="T15" fmla="*/ 1 h 125"/>
                <a:gd name="T16" fmla="*/ 1 w 83"/>
                <a:gd name="T17" fmla="*/ 1 h 125"/>
                <a:gd name="T18" fmla="*/ 1 w 83"/>
                <a:gd name="T19" fmla="*/ 1 h 125"/>
                <a:gd name="T20" fmla="*/ 1 w 83"/>
                <a:gd name="T21" fmla="*/ 1 h 125"/>
                <a:gd name="T22" fmla="*/ 1 w 83"/>
                <a:gd name="T23" fmla="*/ 1 h 125"/>
                <a:gd name="T24" fmla="*/ 1 w 83"/>
                <a:gd name="T25" fmla="*/ 1 h 1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3" h="125">
                  <a:moveTo>
                    <a:pt x="83" y="125"/>
                  </a:moveTo>
                  <a:lnTo>
                    <a:pt x="0" y="125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19"/>
                  </a:lnTo>
                  <a:lnTo>
                    <a:pt x="24" y="19"/>
                  </a:lnTo>
                  <a:lnTo>
                    <a:pt x="24" y="52"/>
                  </a:lnTo>
                  <a:lnTo>
                    <a:pt x="69" y="52"/>
                  </a:lnTo>
                  <a:lnTo>
                    <a:pt x="69" y="71"/>
                  </a:lnTo>
                  <a:lnTo>
                    <a:pt x="24" y="71"/>
                  </a:lnTo>
                  <a:lnTo>
                    <a:pt x="24" y="106"/>
                  </a:lnTo>
                  <a:lnTo>
                    <a:pt x="83" y="106"/>
                  </a:lnTo>
                  <a:lnTo>
                    <a:pt x="83" y="1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7"/>
            <p:cNvSpPr>
              <a:spLocks noChangeAspect="1" noEditPoints="1"/>
            </p:cNvSpPr>
            <p:nvPr userDrawn="1"/>
          </p:nvSpPr>
          <p:spPr bwMode="auto">
            <a:xfrm>
              <a:off x="426" y="4085"/>
              <a:ext cx="52" cy="69"/>
            </a:xfrm>
            <a:custGeom>
              <a:avLst/>
              <a:gdLst>
                <a:gd name="T0" fmla="*/ 2147483647 w 40"/>
                <a:gd name="T1" fmla="*/ 2147483647 h 53"/>
                <a:gd name="T2" fmla="*/ 0 w 40"/>
                <a:gd name="T3" fmla="*/ 2147483647 h 53"/>
                <a:gd name="T4" fmla="*/ 0 w 40"/>
                <a:gd name="T5" fmla="*/ 0 h 53"/>
                <a:gd name="T6" fmla="*/ 2147483647 w 40"/>
                <a:gd name="T7" fmla="*/ 0 h 53"/>
                <a:gd name="T8" fmla="*/ 2147483647 w 40"/>
                <a:gd name="T9" fmla="*/ 2147483647 h 53"/>
                <a:gd name="T10" fmla="*/ 2147483647 w 40"/>
                <a:gd name="T11" fmla="*/ 2147483647 h 53"/>
                <a:gd name="T12" fmla="*/ 2147483647 w 40"/>
                <a:gd name="T13" fmla="*/ 2147483647 h 53"/>
                <a:gd name="T14" fmla="*/ 2147483647 w 40"/>
                <a:gd name="T15" fmla="*/ 2147483647 h 53"/>
                <a:gd name="T16" fmla="*/ 2147483647 w 40"/>
                <a:gd name="T17" fmla="*/ 2147483647 h 53"/>
                <a:gd name="T18" fmla="*/ 2147483647 w 40"/>
                <a:gd name="T19" fmla="*/ 2147483647 h 53"/>
                <a:gd name="T20" fmla="*/ 2147483647 w 40"/>
                <a:gd name="T21" fmla="*/ 2147483647 h 53"/>
                <a:gd name="T22" fmla="*/ 2147483647 w 40"/>
                <a:gd name="T23" fmla="*/ 2147483647 h 53"/>
                <a:gd name="T24" fmla="*/ 2147483647 w 40"/>
                <a:gd name="T25" fmla="*/ 2147483647 h 53"/>
                <a:gd name="T26" fmla="*/ 2147483647 w 40"/>
                <a:gd name="T27" fmla="*/ 2147483647 h 53"/>
                <a:gd name="T28" fmla="*/ 2147483647 w 40"/>
                <a:gd name="T29" fmla="*/ 2147483647 h 53"/>
                <a:gd name="T30" fmla="*/ 2147483647 w 40"/>
                <a:gd name="T31" fmla="*/ 2147483647 h 53"/>
                <a:gd name="T32" fmla="*/ 2147483647 w 40"/>
                <a:gd name="T33" fmla="*/ 2147483647 h 53"/>
                <a:gd name="T34" fmla="*/ 2147483647 w 40"/>
                <a:gd name="T35" fmla="*/ 2147483647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0" h="53">
                  <a:moveTo>
                    <a:pt x="9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8" y="0"/>
                    <a:pt x="33" y="1"/>
                    <a:pt x="36" y="4"/>
                  </a:cubicBezTo>
                  <a:cubicBezTo>
                    <a:pt x="39" y="8"/>
                    <a:pt x="40" y="11"/>
                    <a:pt x="40" y="16"/>
                  </a:cubicBezTo>
                  <a:cubicBezTo>
                    <a:pt x="40" y="20"/>
                    <a:pt x="38" y="24"/>
                    <a:pt x="35" y="27"/>
                  </a:cubicBezTo>
                  <a:cubicBezTo>
                    <a:pt x="32" y="30"/>
                    <a:pt x="28" y="32"/>
                    <a:pt x="23" y="32"/>
                  </a:cubicBezTo>
                  <a:cubicBezTo>
                    <a:pt x="9" y="32"/>
                    <a:pt x="9" y="32"/>
                    <a:pt x="9" y="32"/>
                  </a:cubicBezTo>
                  <a:lnTo>
                    <a:pt x="9" y="53"/>
                  </a:lnTo>
                  <a:close/>
                  <a:moveTo>
                    <a:pt x="9" y="24"/>
                  </a:moveTo>
                  <a:cubicBezTo>
                    <a:pt x="21" y="24"/>
                    <a:pt x="21" y="24"/>
                    <a:pt x="21" y="24"/>
                  </a:cubicBezTo>
                  <a:cubicBezTo>
                    <a:pt x="24" y="24"/>
                    <a:pt x="26" y="23"/>
                    <a:pt x="28" y="21"/>
                  </a:cubicBezTo>
                  <a:cubicBezTo>
                    <a:pt x="29" y="20"/>
                    <a:pt x="30" y="18"/>
                    <a:pt x="30" y="16"/>
                  </a:cubicBezTo>
                  <a:cubicBezTo>
                    <a:pt x="30" y="13"/>
                    <a:pt x="29" y="12"/>
                    <a:pt x="28" y="10"/>
                  </a:cubicBezTo>
                  <a:cubicBezTo>
                    <a:pt x="26" y="8"/>
                    <a:pt x="24" y="8"/>
                    <a:pt x="20" y="8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9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8"/>
            <p:cNvSpPr>
              <a:spLocks noChangeAspect="1" noEditPoints="1"/>
            </p:cNvSpPr>
            <p:nvPr userDrawn="1"/>
          </p:nvSpPr>
          <p:spPr bwMode="auto">
            <a:xfrm>
              <a:off x="479" y="4085"/>
              <a:ext cx="60" cy="69"/>
            </a:xfrm>
            <a:custGeom>
              <a:avLst/>
              <a:gdLst>
                <a:gd name="T0" fmla="*/ 1 w 111"/>
                <a:gd name="T1" fmla="*/ 1 h 125"/>
                <a:gd name="T2" fmla="*/ 1 w 111"/>
                <a:gd name="T3" fmla="*/ 1 h 125"/>
                <a:gd name="T4" fmla="*/ 1 w 111"/>
                <a:gd name="T5" fmla="*/ 1 h 125"/>
                <a:gd name="T6" fmla="*/ 1 w 111"/>
                <a:gd name="T7" fmla="*/ 1 h 125"/>
                <a:gd name="T8" fmla="*/ 1 w 111"/>
                <a:gd name="T9" fmla="*/ 1 h 125"/>
                <a:gd name="T10" fmla="*/ 0 w 111"/>
                <a:gd name="T11" fmla="*/ 1 h 125"/>
                <a:gd name="T12" fmla="*/ 1 w 111"/>
                <a:gd name="T13" fmla="*/ 0 h 125"/>
                <a:gd name="T14" fmla="*/ 1 w 111"/>
                <a:gd name="T15" fmla="*/ 0 h 125"/>
                <a:gd name="T16" fmla="*/ 1 w 111"/>
                <a:gd name="T17" fmla="*/ 1 h 125"/>
                <a:gd name="T18" fmla="*/ 1 w 111"/>
                <a:gd name="T19" fmla="*/ 1 h 125"/>
                <a:gd name="T20" fmla="*/ 1 w 111"/>
                <a:gd name="T21" fmla="*/ 1 h 125"/>
                <a:gd name="T22" fmla="*/ 1 w 111"/>
                <a:gd name="T23" fmla="*/ 1 h 125"/>
                <a:gd name="T24" fmla="*/ 1 w 111"/>
                <a:gd name="T25" fmla="*/ 1 h 1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1" h="125">
                  <a:moveTo>
                    <a:pt x="111" y="125"/>
                  </a:moveTo>
                  <a:lnTo>
                    <a:pt x="88" y="125"/>
                  </a:lnTo>
                  <a:lnTo>
                    <a:pt x="78" y="95"/>
                  </a:lnTo>
                  <a:lnTo>
                    <a:pt x="29" y="95"/>
                  </a:lnTo>
                  <a:lnTo>
                    <a:pt x="19" y="125"/>
                  </a:lnTo>
                  <a:lnTo>
                    <a:pt x="0" y="125"/>
                  </a:lnTo>
                  <a:lnTo>
                    <a:pt x="40" y="0"/>
                  </a:lnTo>
                  <a:lnTo>
                    <a:pt x="69" y="0"/>
                  </a:lnTo>
                  <a:lnTo>
                    <a:pt x="111" y="125"/>
                  </a:lnTo>
                  <a:close/>
                  <a:moveTo>
                    <a:pt x="71" y="78"/>
                  </a:moveTo>
                  <a:lnTo>
                    <a:pt x="52" y="21"/>
                  </a:lnTo>
                  <a:lnTo>
                    <a:pt x="33" y="78"/>
                  </a:lnTo>
                  <a:lnTo>
                    <a:pt x="7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9"/>
            <p:cNvSpPr>
              <a:spLocks noChangeAspect="1"/>
            </p:cNvSpPr>
            <p:nvPr userDrawn="1"/>
          </p:nvSpPr>
          <p:spPr bwMode="auto">
            <a:xfrm>
              <a:off x="537" y="4085"/>
              <a:ext cx="50" cy="69"/>
            </a:xfrm>
            <a:custGeom>
              <a:avLst/>
              <a:gdLst>
                <a:gd name="T0" fmla="*/ 1 w 93"/>
                <a:gd name="T1" fmla="*/ 1 h 125"/>
                <a:gd name="T2" fmla="*/ 1 w 93"/>
                <a:gd name="T3" fmla="*/ 1 h 125"/>
                <a:gd name="T4" fmla="*/ 1 w 93"/>
                <a:gd name="T5" fmla="*/ 1 h 125"/>
                <a:gd name="T6" fmla="*/ 0 w 93"/>
                <a:gd name="T7" fmla="*/ 1 h 125"/>
                <a:gd name="T8" fmla="*/ 0 w 93"/>
                <a:gd name="T9" fmla="*/ 0 h 125"/>
                <a:gd name="T10" fmla="*/ 1 w 93"/>
                <a:gd name="T11" fmla="*/ 0 h 125"/>
                <a:gd name="T12" fmla="*/ 1 w 93"/>
                <a:gd name="T13" fmla="*/ 1 h 125"/>
                <a:gd name="T14" fmla="*/ 1 w 93"/>
                <a:gd name="T15" fmla="*/ 1 h 125"/>
                <a:gd name="T16" fmla="*/ 1 w 93"/>
                <a:gd name="T17" fmla="*/ 1 h 1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3" h="125">
                  <a:moveTo>
                    <a:pt x="59" y="125"/>
                  </a:moveTo>
                  <a:lnTo>
                    <a:pt x="36" y="125"/>
                  </a:lnTo>
                  <a:lnTo>
                    <a:pt x="36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93" y="0"/>
                  </a:lnTo>
                  <a:lnTo>
                    <a:pt x="93" y="19"/>
                  </a:lnTo>
                  <a:lnTo>
                    <a:pt x="59" y="19"/>
                  </a:lnTo>
                  <a:lnTo>
                    <a:pt x="59" y="1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0"/>
            <p:cNvSpPr>
              <a:spLocks noChangeAspect="1" noEditPoints="1"/>
            </p:cNvSpPr>
            <p:nvPr userDrawn="1"/>
          </p:nvSpPr>
          <p:spPr bwMode="auto">
            <a:xfrm>
              <a:off x="592" y="4084"/>
              <a:ext cx="58" cy="71"/>
            </a:xfrm>
            <a:custGeom>
              <a:avLst/>
              <a:gdLst>
                <a:gd name="T0" fmla="*/ 2147483647 w 45"/>
                <a:gd name="T1" fmla="*/ 2147483647 h 55"/>
                <a:gd name="T2" fmla="*/ 2147483647 w 45"/>
                <a:gd name="T3" fmla="*/ 2147483647 h 55"/>
                <a:gd name="T4" fmla="*/ 0 w 45"/>
                <a:gd name="T5" fmla="*/ 2147483647 h 55"/>
                <a:gd name="T6" fmla="*/ 2147483647 w 45"/>
                <a:gd name="T7" fmla="*/ 2147483647 h 55"/>
                <a:gd name="T8" fmla="*/ 2147483647 w 45"/>
                <a:gd name="T9" fmla="*/ 0 h 55"/>
                <a:gd name="T10" fmla="*/ 2147483647 w 45"/>
                <a:gd name="T11" fmla="*/ 2147483647 h 55"/>
                <a:gd name="T12" fmla="*/ 2147483647 w 45"/>
                <a:gd name="T13" fmla="*/ 2147483647 h 55"/>
                <a:gd name="T14" fmla="*/ 2147483647 w 45"/>
                <a:gd name="T15" fmla="*/ 2147483647 h 55"/>
                <a:gd name="T16" fmla="*/ 2147483647 w 45"/>
                <a:gd name="T17" fmla="*/ 2147483647 h 55"/>
                <a:gd name="T18" fmla="*/ 2147483647 w 45"/>
                <a:gd name="T19" fmla="*/ 2147483647 h 55"/>
                <a:gd name="T20" fmla="*/ 2147483647 w 45"/>
                <a:gd name="T21" fmla="*/ 2147483647 h 55"/>
                <a:gd name="T22" fmla="*/ 2147483647 w 45"/>
                <a:gd name="T23" fmla="*/ 2147483647 h 55"/>
                <a:gd name="T24" fmla="*/ 2147483647 w 45"/>
                <a:gd name="T25" fmla="*/ 2147483647 h 55"/>
                <a:gd name="T26" fmla="*/ 2147483647 w 45"/>
                <a:gd name="T27" fmla="*/ 2147483647 h 55"/>
                <a:gd name="T28" fmla="*/ 2147483647 w 45"/>
                <a:gd name="T29" fmla="*/ 2147483647 h 55"/>
                <a:gd name="T30" fmla="*/ 2147483647 w 45"/>
                <a:gd name="T31" fmla="*/ 2147483647 h 55"/>
                <a:gd name="T32" fmla="*/ 2147483647 w 45"/>
                <a:gd name="T33" fmla="*/ 2147483647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55">
                  <a:moveTo>
                    <a:pt x="22" y="55"/>
                  </a:moveTo>
                  <a:cubicBezTo>
                    <a:pt x="15" y="55"/>
                    <a:pt x="10" y="52"/>
                    <a:pt x="6" y="47"/>
                  </a:cubicBezTo>
                  <a:cubicBezTo>
                    <a:pt x="2" y="42"/>
                    <a:pt x="0" y="35"/>
                    <a:pt x="0" y="27"/>
                  </a:cubicBezTo>
                  <a:cubicBezTo>
                    <a:pt x="0" y="19"/>
                    <a:pt x="2" y="13"/>
                    <a:pt x="6" y="8"/>
                  </a:cubicBezTo>
                  <a:cubicBezTo>
                    <a:pt x="10" y="3"/>
                    <a:pt x="16" y="0"/>
                    <a:pt x="23" y="0"/>
                  </a:cubicBezTo>
                  <a:cubicBezTo>
                    <a:pt x="30" y="0"/>
                    <a:pt x="35" y="3"/>
                    <a:pt x="39" y="8"/>
                  </a:cubicBezTo>
                  <a:cubicBezTo>
                    <a:pt x="43" y="13"/>
                    <a:pt x="45" y="19"/>
                    <a:pt x="45" y="27"/>
                  </a:cubicBezTo>
                  <a:cubicBezTo>
                    <a:pt x="45" y="36"/>
                    <a:pt x="43" y="42"/>
                    <a:pt x="39" y="47"/>
                  </a:cubicBezTo>
                  <a:cubicBezTo>
                    <a:pt x="35" y="52"/>
                    <a:pt x="29" y="55"/>
                    <a:pt x="22" y="55"/>
                  </a:cubicBezTo>
                  <a:close/>
                  <a:moveTo>
                    <a:pt x="22" y="47"/>
                  </a:moveTo>
                  <a:cubicBezTo>
                    <a:pt x="26" y="47"/>
                    <a:pt x="29" y="46"/>
                    <a:pt x="31" y="43"/>
                  </a:cubicBezTo>
                  <a:cubicBezTo>
                    <a:pt x="34" y="40"/>
                    <a:pt x="35" y="35"/>
                    <a:pt x="35" y="27"/>
                  </a:cubicBezTo>
                  <a:cubicBezTo>
                    <a:pt x="35" y="21"/>
                    <a:pt x="34" y="16"/>
                    <a:pt x="32" y="13"/>
                  </a:cubicBezTo>
                  <a:cubicBezTo>
                    <a:pt x="30" y="9"/>
                    <a:pt x="27" y="8"/>
                    <a:pt x="23" y="8"/>
                  </a:cubicBezTo>
                  <a:cubicBezTo>
                    <a:pt x="14" y="8"/>
                    <a:pt x="10" y="14"/>
                    <a:pt x="10" y="28"/>
                  </a:cubicBezTo>
                  <a:cubicBezTo>
                    <a:pt x="10" y="34"/>
                    <a:pt x="11" y="39"/>
                    <a:pt x="13" y="42"/>
                  </a:cubicBezTo>
                  <a:cubicBezTo>
                    <a:pt x="16" y="45"/>
                    <a:pt x="19" y="47"/>
                    <a:pt x="22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1"/>
            <p:cNvSpPr>
              <a:spLocks noChangeAspect="1"/>
            </p:cNvSpPr>
            <p:nvPr userDrawn="1"/>
          </p:nvSpPr>
          <p:spPr bwMode="auto">
            <a:xfrm>
              <a:off x="665" y="4085"/>
              <a:ext cx="42" cy="69"/>
            </a:xfrm>
            <a:custGeom>
              <a:avLst/>
              <a:gdLst>
                <a:gd name="T0" fmla="*/ 1 w 78"/>
                <a:gd name="T1" fmla="*/ 1 h 125"/>
                <a:gd name="T2" fmla="*/ 0 w 78"/>
                <a:gd name="T3" fmla="*/ 1 h 125"/>
                <a:gd name="T4" fmla="*/ 0 w 78"/>
                <a:gd name="T5" fmla="*/ 0 h 125"/>
                <a:gd name="T6" fmla="*/ 1 w 78"/>
                <a:gd name="T7" fmla="*/ 0 h 125"/>
                <a:gd name="T8" fmla="*/ 1 w 78"/>
                <a:gd name="T9" fmla="*/ 1 h 125"/>
                <a:gd name="T10" fmla="*/ 1 w 78"/>
                <a:gd name="T11" fmla="*/ 1 h 125"/>
                <a:gd name="T12" fmla="*/ 1 w 78"/>
                <a:gd name="T13" fmla="*/ 1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" h="125">
                  <a:moveTo>
                    <a:pt x="78" y="125"/>
                  </a:moveTo>
                  <a:lnTo>
                    <a:pt x="0" y="12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104"/>
                  </a:lnTo>
                  <a:lnTo>
                    <a:pt x="78" y="104"/>
                  </a:lnTo>
                  <a:lnTo>
                    <a:pt x="78" y="1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2"/>
            <p:cNvSpPr>
              <a:spLocks noChangeAspect="1" noEditPoints="1"/>
            </p:cNvSpPr>
            <p:nvPr userDrawn="1"/>
          </p:nvSpPr>
          <p:spPr bwMode="auto">
            <a:xfrm>
              <a:off x="714" y="4084"/>
              <a:ext cx="58" cy="71"/>
            </a:xfrm>
            <a:custGeom>
              <a:avLst/>
              <a:gdLst>
                <a:gd name="T0" fmla="*/ 2147483647 w 45"/>
                <a:gd name="T1" fmla="*/ 2147483647 h 55"/>
                <a:gd name="T2" fmla="*/ 2147483647 w 45"/>
                <a:gd name="T3" fmla="*/ 2147483647 h 55"/>
                <a:gd name="T4" fmla="*/ 0 w 45"/>
                <a:gd name="T5" fmla="*/ 2147483647 h 55"/>
                <a:gd name="T6" fmla="*/ 2147483647 w 45"/>
                <a:gd name="T7" fmla="*/ 2147483647 h 55"/>
                <a:gd name="T8" fmla="*/ 2147483647 w 45"/>
                <a:gd name="T9" fmla="*/ 0 h 55"/>
                <a:gd name="T10" fmla="*/ 2147483647 w 45"/>
                <a:gd name="T11" fmla="*/ 2147483647 h 55"/>
                <a:gd name="T12" fmla="*/ 2147483647 w 45"/>
                <a:gd name="T13" fmla="*/ 2147483647 h 55"/>
                <a:gd name="T14" fmla="*/ 2147483647 w 45"/>
                <a:gd name="T15" fmla="*/ 2147483647 h 55"/>
                <a:gd name="T16" fmla="*/ 2147483647 w 45"/>
                <a:gd name="T17" fmla="*/ 2147483647 h 55"/>
                <a:gd name="T18" fmla="*/ 2147483647 w 45"/>
                <a:gd name="T19" fmla="*/ 2147483647 h 55"/>
                <a:gd name="T20" fmla="*/ 2147483647 w 45"/>
                <a:gd name="T21" fmla="*/ 2147483647 h 55"/>
                <a:gd name="T22" fmla="*/ 2147483647 w 45"/>
                <a:gd name="T23" fmla="*/ 2147483647 h 55"/>
                <a:gd name="T24" fmla="*/ 2147483647 w 45"/>
                <a:gd name="T25" fmla="*/ 2147483647 h 55"/>
                <a:gd name="T26" fmla="*/ 2147483647 w 45"/>
                <a:gd name="T27" fmla="*/ 2147483647 h 55"/>
                <a:gd name="T28" fmla="*/ 2147483647 w 45"/>
                <a:gd name="T29" fmla="*/ 2147483647 h 55"/>
                <a:gd name="T30" fmla="*/ 2147483647 w 45"/>
                <a:gd name="T31" fmla="*/ 2147483647 h 55"/>
                <a:gd name="T32" fmla="*/ 2147483647 w 45"/>
                <a:gd name="T33" fmla="*/ 2147483647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55">
                  <a:moveTo>
                    <a:pt x="22" y="55"/>
                  </a:moveTo>
                  <a:cubicBezTo>
                    <a:pt x="15" y="55"/>
                    <a:pt x="10" y="52"/>
                    <a:pt x="6" y="47"/>
                  </a:cubicBezTo>
                  <a:cubicBezTo>
                    <a:pt x="2" y="42"/>
                    <a:pt x="0" y="35"/>
                    <a:pt x="0" y="27"/>
                  </a:cubicBezTo>
                  <a:cubicBezTo>
                    <a:pt x="0" y="19"/>
                    <a:pt x="2" y="13"/>
                    <a:pt x="6" y="8"/>
                  </a:cubicBezTo>
                  <a:cubicBezTo>
                    <a:pt x="10" y="3"/>
                    <a:pt x="16" y="0"/>
                    <a:pt x="23" y="0"/>
                  </a:cubicBezTo>
                  <a:cubicBezTo>
                    <a:pt x="30" y="0"/>
                    <a:pt x="35" y="3"/>
                    <a:pt x="39" y="8"/>
                  </a:cubicBezTo>
                  <a:cubicBezTo>
                    <a:pt x="43" y="13"/>
                    <a:pt x="45" y="19"/>
                    <a:pt x="45" y="27"/>
                  </a:cubicBezTo>
                  <a:cubicBezTo>
                    <a:pt x="45" y="36"/>
                    <a:pt x="43" y="42"/>
                    <a:pt x="39" y="47"/>
                  </a:cubicBezTo>
                  <a:cubicBezTo>
                    <a:pt x="35" y="52"/>
                    <a:pt x="29" y="55"/>
                    <a:pt x="22" y="55"/>
                  </a:cubicBezTo>
                  <a:close/>
                  <a:moveTo>
                    <a:pt x="22" y="47"/>
                  </a:moveTo>
                  <a:cubicBezTo>
                    <a:pt x="26" y="47"/>
                    <a:pt x="29" y="46"/>
                    <a:pt x="31" y="43"/>
                  </a:cubicBezTo>
                  <a:cubicBezTo>
                    <a:pt x="34" y="40"/>
                    <a:pt x="35" y="35"/>
                    <a:pt x="35" y="27"/>
                  </a:cubicBezTo>
                  <a:cubicBezTo>
                    <a:pt x="35" y="21"/>
                    <a:pt x="34" y="16"/>
                    <a:pt x="32" y="13"/>
                  </a:cubicBezTo>
                  <a:cubicBezTo>
                    <a:pt x="30" y="9"/>
                    <a:pt x="27" y="8"/>
                    <a:pt x="23" y="8"/>
                  </a:cubicBezTo>
                  <a:cubicBezTo>
                    <a:pt x="14" y="8"/>
                    <a:pt x="10" y="14"/>
                    <a:pt x="10" y="28"/>
                  </a:cubicBezTo>
                  <a:cubicBezTo>
                    <a:pt x="10" y="34"/>
                    <a:pt x="11" y="39"/>
                    <a:pt x="13" y="42"/>
                  </a:cubicBezTo>
                  <a:cubicBezTo>
                    <a:pt x="15" y="45"/>
                    <a:pt x="18" y="47"/>
                    <a:pt x="22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3"/>
            <p:cNvSpPr>
              <a:spLocks noChangeAspect="1"/>
            </p:cNvSpPr>
            <p:nvPr userDrawn="1"/>
          </p:nvSpPr>
          <p:spPr bwMode="auto">
            <a:xfrm>
              <a:off x="782" y="4084"/>
              <a:ext cx="57" cy="71"/>
            </a:xfrm>
            <a:custGeom>
              <a:avLst/>
              <a:gdLst>
                <a:gd name="T0" fmla="*/ 2147483647 w 44"/>
                <a:gd name="T1" fmla="*/ 2147483647 h 55"/>
                <a:gd name="T2" fmla="*/ 2147483647 w 44"/>
                <a:gd name="T3" fmla="*/ 2147483647 h 55"/>
                <a:gd name="T4" fmla="*/ 2147483647 w 44"/>
                <a:gd name="T5" fmla="*/ 2147483647 h 55"/>
                <a:gd name="T6" fmla="*/ 2147483647 w 44"/>
                <a:gd name="T7" fmla="*/ 2147483647 h 55"/>
                <a:gd name="T8" fmla="*/ 2147483647 w 44"/>
                <a:gd name="T9" fmla="*/ 2147483647 h 55"/>
                <a:gd name="T10" fmla="*/ 2147483647 w 44"/>
                <a:gd name="T11" fmla="*/ 2147483647 h 55"/>
                <a:gd name="T12" fmla="*/ 0 w 44"/>
                <a:gd name="T13" fmla="*/ 2147483647 h 55"/>
                <a:gd name="T14" fmla="*/ 2147483647 w 44"/>
                <a:gd name="T15" fmla="*/ 2147483647 h 55"/>
                <a:gd name="T16" fmla="*/ 2147483647 w 44"/>
                <a:gd name="T17" fmla="*/ 0 h 55"/>
                <a:gd name="T18" fmla="*/ 2147483647 w 44"/>
                <a:gd name="T19" fmla="*/ 2147483647 h 55"/>
                <a:gd name="T20" fmla="*/ 2147483647 w 44"/>
                <a:gd name="T21" fmla="*/ 2147483647 h 55"/>
                <a:gd name="T22" fmla="*/ 2147483647 w 44"/>
                <a:gd name="T23" fmla="*/ 2147483647 h 55"/>
                <a:gd name="T24" fmla="*/ 2147483647 w 44"/>
                <a:gd name="T25" fmla="*/ 2147483647 h 55"/>
                <a:gd name="T26" fmla="*/ 2147483647 w 44"/>
                <a:gd name="T27" fmla="*/ 2147483647 h 55"/>
                <a:gd name="T28" fmla="*/ 2147483647 w 44"/>
                <a:gd name="T29" fmla="*/ 2147483647 h 55"/>
                <a:gd name="T30" fmla="*/ 2147483647 w 44"/>
                <a:gd name="T31" fmla="*/ 2147483647 h 55"/>
                <a:gd name="T32" fmla="*/ 2147483647 w 44"/>
                <a:gd name="T33" fmla="*/ 2147483647 h 55"/>
                <a:gd name="T34" fmla="*/ 2147483647 w 44"/>
                <a:gd name="T35" fmla="*/ 2147483647 h 55"/>
                <a:gd name="T36" fmla="*/ 2147483647 w 44"/>
                <a:gd name="T37" fmla="*/ 2147483647 h 55"/>
                <a:gd name="T38" fmla="*/ 2147483647 w 44"/>
                <a:gd name="T39" fmla="*/ 2147483647 h 55"/>
                <a:gd name="T40" fmla="*/ 2147483647 w 44"/>
                <a:gd name="T41" fmla="*/ 2147483647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4" h="55">
                  <a:moveTo>
                    <a:pt x="44" y="27"/>
                  </a:moveTo>
                  <a:cubicBezTo>
                    <a:pt x="44" y="54"/>
                    <a:pt x="44" y="54"/>
                    <a:pt x="44" y="54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3" y="52"/>
                    <a:pt x="29" y="55"/>
                    <a:pt x="22" y="55"/>
                  </a:cubicBezTo>
                  <a:cubicBezTo>
                    <a:pt x="15" y="55"/>
                    <a:pt x="9" y="52"/>
                    <a:pt x="6" y="47"/>
                  </a:cubicBezTo>
                  <a:cubicBezTo>
                    <a:pt x="2" y="41"/>
                    <a:pt x="0" y="35"/>
                    <a:pt x="0" y="27"/>
                  </a:cubicBezTo>
                  <a:cubicBezTo>
                    <a:pt x="0" y="20"/>
                    <a:pt x="2" y="13"/>
                    <a:pt x="6" y="8"/>
                  </a:cubicBezTo>
                  <a:cubicBezTo>
                    <a:pt x="10" y="3"/>
                    <a:pt x="16" y="0"/>
                    <a:pt x="23" y="0"/>
                  </a:cubicBezTo>
                  <a:cubicBezTo>
                    <a:pt x="29" y="0"/>
                    <a:pt x="33" y="1"/>
                    <a:pt x="36" y="5"/>
                  </a:cubicBezTo>
                  <a:cubicBezTo>
                    <a:pt x="40" y="8"/>
                    <a:pt x="42" y="12"/>
                    <a:pt x="43" y="16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3" y="11"/>
                    <a:pt x="29" y="8"/>
                    <a:pt x="23" y="8"/>
                  </a:cubicBezTo>
                  <a:cubicBezTo>
                    <a:pt x="20" y="8"/>
                    <a:pt x="17" y="9"/>
                    <a:pt x="14" y="13"/>
                  </a:cubicBezTo>
                  <a:cubicBezTo>
                    <a:pt x="12" y="16"/>
                    <a:pt x="11" y="20"/>
                    <a:pt x="11" y="27"/>
                  </a:cubicBezTo>
                  <a:cubicBezTo>
                    <a:pt x="11" y="40"/>
                    <a:pt x="15" y="47"/>
                    <a:pt x="23" y="47"/>
                  </a:cubicBezTo>
                  <a:cubicBezTo>
                    <a:pt x="26" y="47"/>
                    <a:pt x="29" y="46"/>
                    <a:pt x="31" y="44"/>
                  </a:cubicBezTo>
                  <a:cubicBezTo>
                    <a:pt x="34" y="41"/>
                    <a:pt x="35" y="38"/>
                    <a:pt x="35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27"/>
                    <a:pt x="24" y="27"/>
                    <a:pt x="24" y="27"/>
                  </a:cubicBezTo>
                  <a:lnTo>
                    <a:pt x="44" y="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4"/>
            <p:cNvSpPr>
              <a:spLocks noChangeAspect="1"/>
            </p:cNvSpPr>
            <p:nvPr userDrawn="1"/>
          </p:nvSpPr>
          <p:spPr bwMode="auto">
            <a:xfrm>
              <a:off x="843" y="4085"/>
              <a:ext cx="58" cy="69"/>
            </a:xfrm>
            <a:custGeom>
              <a:avLst/>
              <a:gdLst>
                <a:gd name="T0" fmla="*/ 1 w 106"/>
                <a:gd name="T1" fmla="*/ 1 h 125"/>
                <a:gd name="T2" fmla="*/ 1 w 106"/>
                <a:gd name="T3" fmla="*/ 1 h 125"/>
                <a:gd name="T4" fmla="*/ 1 w 106"/>
                <a:gd name="T5" fmla="*/ 1 h 125"/>
                <a:gd name="T6" fmla="*/ 0 w 106"/>
                <a:gd name="T7" fmla="*/ 0 h 125"/>
                <a:gd name="T8" fmla="*/ 1 w 106"/>
                <a:gd name="T9" fmla="*/ 0 h 125"/>
                <a:gd name="T10" fmla="*/ 1 w 106"/>
                <a:gd name="T11" fmla="*/ 1 h 125"/>
                <a:gd name="T12" fmla="*/ 1 w 106"/>
                <a:gd name="T13" fmla="*/ 0 h 125"/>
                <a:gd name="T14" fmla="*/ 1 w 106"/>
                <a:gd name="T15" fmla="*/ 0 h 125"/>
                <a:gd name="T16" fmla="*/ 1 w 106"/>
                <a:gd name="T17" fmla="*/ 1 h 125"/>
                <a:gd name="T18" fmla="*/ 1 w 106"/>
                <a:gd name="T19" fmla="*/ 1 h 1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6" h="125">
                  <a:moveTo>
                    <a:pt x="66" y="125"/>
                  </a:moveTo>
                  <a:lnTo>
                    <a:pt x="43" y="125"/>
                  </a:lnTo>
                  <a:lnTo>
                    <a:pt x="43" y="73"/>
                  </a:lnTo>
                  <a:lnTo>
                    <a:pt x="0" y="0"/>
                  </a:lnTo>
                  <a:lnTo>
                    <a:pt x="26" y="0"/>
                  </a:lnTo>
                  <a:lnTo>
                    <a:pt x="57" y="52"/>
                  </a:lnTo>
                  <a:lnTo>
                    <a:pt x="85" y="0"/>
                  </a:lnTo>
                  <a:lnTo>
                    <a:pt x="106" y="0"/>
                  </a:lnTo>
                  <a:lnTo>
                    <a:pt x="66" y="73"/>
                  </a:lnTo>
                  <a:lnTo>
                    <a:pt x="66" y="1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5"/>
            <p:cNvSpPr>
              <a:spLocks noChangeAspect="1"/>
            </p:cNvSpPr>
            <p:nvPr userDrawn="1"/>
          </p:nvSpPr>
          <p:spPr bwMode="auto">
            <a:xfrm>
              <a:off x="201" y="3983"/>
              <a:ext cx="57" cy="71"/>
            </a:xfrm>
            <a:custGeom>
              <a:avLst/>
              <a:gdLst>
                <a:gd name="T0" fmla="*/ 2147483647 w 44"/>
                <a:gd name="T1" fmla="*/ 2147483647 h 55"/>
                <a:gd name="T2" fmla="*/ 2147483647 w 44"/>
                <a:gd name="T3" fmla="*/ 2147483647 h 55"/>
                <a:gd name="T4" fmla="*/ 2147483647 w 44"/>
                <a:gd name="T5" fmla="*/ 2147483647 h 55"/>
                <a:gd name="T6" fmla="*/ 2147483647 w 44"/>
                <a:gd name="T7" fmla="*/ 2147483647 h 55"/>
                <a:gd name="T8" fmla="*/ 2147483647 w 44"/>
                <a:gd name="T9" fmla="*/ 2147483647 h 55"/>
                <a:gd name="T10" fmla="*/ 2147483647 w 44"/>
                <a:gd name="T11" fmla="*/ 2147483647 h 55"/>
                <a:gd name="T12" fmla="*/ 0 w 44"/>
                <a:gd name="T13" fmla="*/ 2147483647 h 55"/>
                <a:gd name="T14" fmla="*/ 2147483647 w 44"/>
                <a:gd name="T15" fmla="*/ 2147483647 h 55"/>
                <a:gd name="T16" fmla="*/ 2147483647 w 44"/>
                <a:gd name="T17" fmla="*/ 0 h 55"/>
                <a:gd name="T18" fmla="*/ 2147483647 w 44"/>
                <a:gd name="T19" fmla="*/ 2147483647 h 55"/>
                <a:gd name="T20" fmla="*/ 2147483647 w 44"/>
                <a:gd name="T21" fmla="*/ 2147483647 h 55"/>
                <a:gd name="T22" fmla="*/ 2147483647 w 44"/>
                <a:gd name="T23" fmla="*/ 2147483647 h 55"/>
                <a:gd name="T24" fmla="*/ 2147483647 w 44"/>
                <a:gd name="T25" fmla="*/ 2147483647 h 55"/>
                <a:gd name="T26" fmla="*/ 2147483647 w 44"/>
                <a:gd name="T27" fmla="*/ 2147483647 h 55"/>
                <a:gd name="T28" fmla="*/ 2147483647 w 44"/>
                <a:gd name="T29" fmla="*/ 2147483647 h 55"/>
                <a:gd name="T30" fmla="*/ 2147483647 w 44"/>
                <a:gd name="T31" fmla="*/ 2147483647 h 55"/>
                <a:gd name="T32" fmla="*/ 2147483647 w 44"/>
                <a:gd name="T33" fmla="*/ 2147483647 h 55"/>
                <a:gd name="T34" fmla="*/ 2147483647 w 44"/>
                <a:gd name="T35" fmla="*/ 2147483647 h 55"/>
                <a:gd name="T36" fmla="*/ 2147483647 w 44"/>
                <a:gd name="T37" fmla="*/ 2147483647 h 55"/>
                <a:gd name="T38" fmla="*/ 2147483647 w 44"/>
                <a:gd name="T39" fmla="*/ 2147483647 h 55"/>
                <a:gd name="T40" fmla="*/ 2147483647 w 44"/>
                <a:gd name="T41" fmla="*/ 2147483647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4" h="55">
                  <a:moveTo>
                    <a:pt x="44" y="27"/>
                  </a:moveTo>
                  <a:cubicBezTo>
                    <a:pt x="44" y="54"/>
                    <a:pt x="44" y="54"/>
                    <a:pt x="44" y="54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3" y="52"/>
                    <a:pt x="28" y="55"/>
                    <a:pt x="22" y="55"/>
                  </a:cubicBezTo>
                  <a:cubicBezTo>
                    <a:pt x="15" y="55"/>
                    <a:pt x="9" y="52"/>
                    <a:pt x="6" y="47"/>
                  </a:cubicBezTo>
                  <a:cubicBezTo>
                    <a:pt x="2" y="41"/>
                    <a:pt x="0" y="35"/>
                    <a:pt x="0" y="27"/>
                  </a:cubicBezTo>
                  <a:cubicBezTo>
                    <a:pt x="0" y="20"/>
                    <a:pt x="2" y="13"/>
                    <a:pt x="6" y="8"/>
                  </a:cubicBezTo>
                  <a:cubicBezTo>
                    <a:pt x="10" y="3"/>
                    <a:pt x="16" y="0"/>
                    <a:pt x="23" y="0"/>
                  </a:cubicBezTo>
                  <a:cubicBezTo>
                    <a:pt x="28" y="0"/>
                    <a:pt x="33" y="1"/>
                    <a:pt x="36" y="5"/>
                  </a:cubicBezTo>
                  <a:cubicBezTo>
                    <a:pt x="40" y="8"/>
                    <a:pt x="42" y="11"/>
                    <a:pt x="43" y="16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3" y="11"/>
                    <a:pt x="29" y="8"/>
                    <a:pt x="23" y="8"/>
                  </a:cubicBezTo>
                  <a:cubicBezTo>
                    <a:pt x="20" y="8"/>
                    <a:pt x="16" y="9"/>
                    <a:pt x="14" y="12"/>
                  </a:cubicBezTo>
                  <a:cubicBezTo>
                    <a:pt x="12" y="16"/>
                    <a:pt x="11" y="20"/>
                    <a:pt x="11" y="27"/>
                  </a:cubicBezTo>
                  <a:cubicBezTo>
                    <a:pt x="11" y="40"/>
                    <a:pt x="15" y="47"/>
                    <a:pt x="23" y="47"/>
                  </a:cubicBezTo>
                  <a:cubicBezTo>
                    <a:pt x="26" y="47"/>
                    <a:pt x="29" y="46"/>
                    <a:pt x="31" y="43"/>
                  </a:cubicBezTo>
                  <a:cubicBezTo>
                    <a:pt x="33" y="41"/>
                    <a:pt x="35" y="38"/>
                    <a:pt x="35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27"/>
                    <a:pt x="24" y="27"/>
                    <a:pt x="24" y="27"/>
                  </a:cubicBezTo>
                  <a:lnTo>
                    <a:pt x="44" y="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6"/>
            <p:cNvSpPr>
              <a:spLocks noChangeAspect="1" noEditPoints="1"/>
            </p:cNvSpPr>
            <p:nvPr userDrawn="1"/>
          </p:nvSpPr>
          <p:spPr bwMode="auto">
            <a:xfrm>
              <a:off x="267" y="3985"/>
              <a:ext cx="62" cy="68"/>
            </a:xfrm>
            <a:custGeom>
              <a:avLst/>
              <a:gdLst>
                <a:gd name="T0" fmla="*/ 1 w 113"/>
                <a:gd name="T1" fmla="*/ 1 h 125"/>
                <a:gd name="T2" fmla="*/ 1 w 113"/>
                <a:gd name="T3" fmla="*/ 1 h 125"/>
                <a:gd name="T4" fmla="*/ 1 w 113"/>
                <a:gd name="T5" fmla="*/ 1 h 125"/>
                <a:gd name="T6" fmla="*/ 1 w 113"/>
                <a:gd name="T7" fmla="*/ 1 h 125"/>
                <a:gd name="T8" fmla="*/ 1 w 113"/>
                <a:gd name="T9" fmla="*/ 1 h 125"/>
                <a:gd name="T10" fmla="*/ 0 w 113"/>
                <a:gd name="T11" fmla="*/ 1 h 125"/>
                <a:gd name="T12" fmla="*/ 1 w 113"/>
                <a:gd name="T13" fmla="*/ 0 h 125"/>
                <a:gd name="T14" fmla="*/ 1 w 113"/>
                <a:gd name="T15" fmla="*/ 0 h 125"/>
                <a:gd name="T16" fmla="*/ 1 w 113"/>
                <a:gd name="T17" fmla="*/ 1 h 125"/>
                <a:gd name="T18" fmla="*/ 1 w 113"/>
                <a:gd name="T19" fmla="*/ 1 h 125"/>
                <a:gd name="T20" fmla="*/ 1 w 113"/>
                <a:gd name="T21" fmla="*/ 1 h 125"/>
                <a:gd name="T22" fmla="*/ 1 w 113"/>
                <a:gd name="T23" fmla="*/ 1 h 125"/>
                <a:gd name="T24" fmla="*/ 1 w 113"/>
                <a:gd name="T25" fmla="*/ 1 h 1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3" h="125">
                  <a:moveTo>
                    <a:pt x="113" y="125"/>
                  </a:moveTo>
                  <a:lnTo>
                    <a:pt x="87" y="125"/>
                  </a:lnTo>
                  <a:lnTo>
                    <a:pt x="78" y="94"/>
                  </a:lnTo>
                  <a:lnTo>
                    <a:pt x="31" y="94"/>
                  </a:lnTo>
                  <a:lnTo>
                    <a:pt x="19" y="125"/>
                  </a:lnTo>
                  <a:lnTo>
                    <a:pt x="0" y="125"/>
                  </a:lnTo>
                  <a:lnTo>
                    <a:pt x="42" y="0"/>
                  </a:lnTo>
                  <a:lnTo>
                    <a:pt x="71" y="0"/>
                  </a:lnTo>
                  <a:lnTo>
                    <a:pt x="113" y="125"/>
                  </a:lnTo>
                  <a:close/>
                  <a:moveTo>
                    <a:pt x="73" y="78"/>
                  </a:moveTo>
                  <a:lnTo>
                    <a:pt x="54" y="21"/>
                  </a:lnTo>
                  <a:lnTo>
                    <a:pt x="35" y="78"/>
                  </a:lnTo>
                  <a:lnTo>
                    <a:pt x="73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7"/>
            <p:cNvSpPr>
              <a:spLocks noChangeAspect="1"/>
            </p:cNvSpPr>
            <p:nvPr userDrawn="1"/>
          </p:nvSpPr>
          <p:spPr bwMode="auto">
            <a:xfrm>
              <a:off x="333" y="3983"/>
              <a:ext cx="55" cy="71"/>
            </a:xfrm>
            <a:custGeom>
              <a:avLst/>
              <a:gdLst>
                <a:gd name="T0" fmla="*/ 0 w 43"/>
                <a:gd name="T1" fmla="*/ 2147483647 h 55"/>
                <a:gd name="T2" fmla="*/ 2147483647 w 43"/>
                <a:gd name="T3" fmla="*/ 2147483647 h 55"/>
                <a:gd name="T4" fmla="*/ 2147483647 w 43"/>
                <a:gd name="T5" fmla="*/ 2147483647 h 55"/>
                <a:gd name="T6" fmla="*/ 2147483647 w 43"/>
                <a:gd name="T7" fmla="*/ 2147483647 h 55"/>
                <a:gd name="T8" fmla="*/ 2147483647 w 43"/>
                <a:gd name="T9" fmla="*/ 2147483647 h 55"/>
                <a:gd name="T10" fmla="*/ 2147483647 w 43"/>
                <a:gd name="T11" fmla="*/ 2147483647 h 55"/>
                <a:gd name="T12" fmla="*/ 2147483647 w 43"/>
                <a:gd name="T13" fmla="*/ 2147483647 h 55"/>
                <a:gd name="T14" fmla="*/ 2147483647 w 43"/>
                <a:gd name="T15" fmla="*/ 2147483647 h 55"/>
                <a:gd name="T16" fmla="*/ 2147483647 w 43"/>
                <a:gd name="T17" fmla="*/ 2147483647 h 55"/>
                <a:gd name="T18" fmla="*/ 2147483647 w 43"/>
                <a:gd name="T19" fmla="*/ 2147483647 h 55"/>
                <a:gd name="T20" fmla="*/ 2147483647 w 43"/>
                <a:gd name="T21" fmla="*/ 2147483647 h 55"/>
                <a:gd name="T22" fmla="*/ 2147483647 w 43"/>
                <a:gd name="T23" fmla="*/ 2147483647 h 55"/>
                <a:gd name="T24" fmla="*/ 2147483647 w 43"/>
                <a:gd name="T25" fmla="*/ 0 h 55"/>
                <a:gd name="T26" fmla="*/ 2147483647 w 43"/>
                <a:gd name="T27" fmla="*/ 2147483647 h 55"/>
                <a:gd name="T28" fmla="*/ 2147483647 w 43"/>
                <a:gd name="T29" fmla="*/ 2147483647 h 55"/>
                <a:gd name="T30" fmla="*/ 2147483647 w 43"/>
                <a:gd name="T31" fmla="*/ 2147483647 h 55"/>
                <a:gd name="T32" fmla="*/ 2147483647 w 43"/>
                <a:gd name="T33" fmla="*/ 2147483647 h 55"/>
                <a:gd name="T34" fmla="*/ 2147483647 w 43"/>
                <a:gd name="T35" fmla="*/ 2147483647 h 55"/>
                <a:gd name="T36" fmla="*/ 2147483647 w 43"/>
                <a:gd name="T37" fmla="*/ 2147483647 h 55"/>
                <a:gd name="T38" fmla="*/ 2147483647 w 43"/>
                <a:gd name="T39" fmla="*/ 2147483647 h 55"/>
                <a:gd name="T40" fmla="*/ 2147483647 w 43"/>
                <a:gd name="T41" fmla="*/ 2147483647 h 55"/>
                <a:gd name="T42" fmla="*/ 2147483647 w 43"/>
                <a:gd name="T43" fmla="*/ 2147483647 h 55"/>
                <a:gd name="T44" fmla="*/ 2147483647 w 43"/>
                <a:gd name="T45" fmla="*/ 2147483647 h 55"/>
                <a:gd name="T46" fmla="*/ 2147483647 w 43"/>
                <a:gd name="T47" fmla="*/ 2147483647 h 55"/>
                <a:gd name="T48" fmla="*/ 2147483647 w 43"/>
                <a:gd name="T49" fmla="*/ 2147483647 h 55"/>
                <a:gd name="T50" fmla="*/ 2147483647 w 43"/>
                <a:gd name="T51" fmla="*/ 2147483647 h 55"/>
                <a:gd name="T52" fmla="*/ 0 w 43"/>
                <a:gd name="T53" fmla="*/ 2147483647 h 5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3" h="55">
                  <a:moveTo>
                    <a:pt x="0" y="41"/>
                  </a:moveTo>
                  <a:cubicBezTo>
                    <a:pt x="9" y="39"/>
                    <a:pt x="9" y="39"/>
                    <a:pt x="9" y="39"/>
                  </a:cubicBezTo>
                  <a:cubicBezTo>
                    <a:pt x="10" y="44"/>
                    <a:pt x="14" y="47"/>
                    <a:pt x="22" y="47"/>
                  </a:cubicBezTo>
                  <a:cubicBezTo>
                    <a:pt x="25" y="47"/>
                    <a:pt x="28" y="46"/>
                    <a:pt x="30" y="45"/>
                  </a:cubicBezTo>
                  <a:cubicBezTo>
                    <a:pt x="31" y="44"/>
                    <a:pt x="32" y="42"/>
                    <a:pt x="32" y="40"/>
                  </a:cubicBezTo>
                  <a:cubicBezTo>
                    <a:pt x="32" y="39"/>
                    <a:pt x="32" y="37"/>
                    <a:pt x="31" y="36"/>
                  </a:cubicBezTo>
                  <a:cubicBezTo>
                    <a:pt x="30" y="35"/>
                    <a:pt x="29" y="34"/>
                    <a:pt x="26" y="33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2" y="29"/>
                    <a:pt x="10" y="28"/>
                    <a:pt x="8" y="27"/>
                  </a:cubicBezTo>
                  <a:cubicBezTo>
                    <a:pt x="6" y="26"/>
                    <a:pt x="5" y="24"/>
                    <a:pt x="4" y="22"/>
                  </a:cubicBezTo>
                  <a:cubicBezTo>
                    <a:pt x="3" y="20"/>
                    <a:pt x="2" y="18"/>
                    <a:pt x="2" y="16"/>
                  </a:cubicBezTo>
                  <a:cubicBezTo>
                    <a:pt x="2" y="11"/>
                    <a:pt x="4" y="7"/>
                    <a:pt x="8" y="4"/>
                  </a:cubicBezTo>
                  <a:cubicBezTo>
                    <a:pt x="11" y="1"/>
                    <a:pt x="16" y="0"/>
                    <a:pt x="21" y="0"/>
                  </a:cubicBezTo>
                  <a:cubicBezTo>
                    <a:pt x="26" y="0"/>
                    <a:pt x="30" y="1"/>
                    <a:pt x="34" y="3"/>
                  </a:cubicBezTo>
                  <a:cubicBezTo>
                    <a:pt x="37" y="5"/>
                    <a:pt x="39" y="8"/>
                    <a:pt x="40" y="11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0"/>
                    <a:pt x="27" y="8"/>
                    <a:pt x="21" y="8"/>
                  </a:cubicBezTo>
                  <a:cubicBezTo>
                    <a:pt x="18" y="8"/>
                    <a:pt x="16" y="8"/>
                    <a:pt x="15" y="9"/>
                  </a:cubicBezTo>
                  <a:cubicBezTo>
                    <a:pt x="13" y="11"/>
                    <a:pt x="12" y="12"/>
                    <a:pt x="12" y="14"/>
                  </a:cubicBezTo>
                  <a:cubicBezTo>
                    <a:pt x="12" y="17"/>
                    <a:pt x="15" y="19"/>
                    <a:pt x="20" y="21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4" y="24"/>
                    <a:pt x="38" y="26"/>
                    <a:pt x="40" y="29"/>
                  </a:cubicBezTo>
                  <a:cubicBezTo>
                    <a:pt x="42" y="32"/>
                    <a:pt x="43" y="35"/>
                    <a:pt x="43" y="38"/>
                  </a:cubicBezTo>
                  <a:cubicBezTo>
                    <a:pt x="43" y="43"/>
                    <a:pt x="41" y="47"/>
                    <a:pt x="37" y="50"/>
                  </a:cubicBezTo>
                  <a:cubicBezTo>
                    <a:pt x="33" y="53"/>
                    <a:pt x="28" y="55"/>
                    <a:pt x="21" y="55"/>
                  </a:cubicBezTo>
                  <a:cubicBezTo>
                    <a:pt x="16" y="55"/>
                    <a:pt x="11" y="54"/>
                    <a:pt x="7" y="51"/>
                  </a:cubicBezTo>
                  <a:cubicBezTo>
                    <a:pt x="3" y="49"/>
                    <a:pt x="1" y="46"/>
                    <a:pt x="0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8"/>
            <p:cNvSpPr>
              <a:spLocks noChangeAspect="1"/>
            </p:cNvSpPr>
            <p:nvPr userDrawn="1"/>
          </p:nvSpPr>
          <p:spPr bwMode="auto">
            <a:xfrm>
              <a:off x="393" y="3985"/>
              <a:ext cx="51" cy="68"/>
            </a:xfrm>
            <a:custGeom>
              <a:avLst/>
              <a:gdLst>
                <a:gd name="T0" fmla="*/ 1 w 92"/>
                <a:gd name="T1" fmla="*/ 1 h 125"/>
                <a:gd name="T2" fmla="*/ 1 w 92"/>
                <a:gd name="T3" fmla="*/ 1 h 125"/>
                <a:gd name="T4" fmla="*/ 1 w 92"/>
                <a:gd name="T5" fmla="*/ 1 h 125"/>
                <a:gd name="T6" fmla="*/ 0 w 92"/>
                <a:gd name="T7" fmla="*/ 1 h 125"/>
                <a:gd name="T8" fmla="*/ 0 w 92"/>
                <a:gd name="T9" fmla="*/ 0 h 125"/>
                <a:gd name="T10" fmla="*/ 1 w 92"/>
                <a:gd name="T11" fmla="*/ 0 h 125"/>
                <a:gd name="T12" fmla="*/ 1 w 92"/>
                <a:gd name="T13" fmla="*/ 1 h 125"/>
                <a:gd name="T14" fmla="*/ 1 w 92"/>
                <a:gd name="T15" fmla="*/ 1 h 125"/>
                <a:gd name="T16" fmla="*/ 1 w 92"/>
                <a:gd name="T17" fmla="*/ 1 h 1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2" h="125">
                  <a:moveTo>
                    <a:pt x="57" y="125"/>
                  </a:moveTo>
                  <a:lnTo>
                    <a:pt x="33" y="125"/>
                  </a:lnTo>
                  <a:lnTo>
                    <a:pt x="33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92" y="0"/>
                  </a:lnTo>
                  <a:lnTo>
                    <a:pt x="92" y="19"/>
                  </a:lnTo>
                  <a:lnTo>
                    <a:pt x="57" y="19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9"/>
            <p:cNvSpPr>
              <a:spLocks noChangeAspect="1" noEditPoints="1"/>
            </p:cNvSpPr>
            <p:nvPr userDrawn="1"/>
          </p:nvSpPr>
          <p:spPr bwMode="auto">
            <a:xfrm>
              <a:off x="453" y="3985"/>
              <a:ext cx="54" cy="68"/>
            </a:xfrm>
            <a:custGeom>
              <a:avLst/>
              <a:gdLst>
                <a:gd name="T0" fmla="*/ 2147483647 w 42"/>
                <a:gd name="T1" fmla="*/ 2147483647 h 53"/>
                <a:gd name="T2" fmla="*/ 2147483647 w 42"/>
                <a:gd name="T3" fmla="*/ 2147483647 h 53"/>
                <a:gd name="T4" fmla="*/ 2147483647 w 42"/>
                <a:gd name="T5" fmla="*/ 2147483647 h 53"/>
                <a:gd name="T6" fmla="*/ 2147483647 w 42"/>
                <a:gd name="T7" fmla="*/ 2147483647 h 53"/>
                <a:gd name="T8" fmla="*/ 2147483647 w 42"/>
                <a:gd name="T9" fmla="*/ 2147483647 h 53"/>
                <a:gd name="T10" fmla="*/ 0 w 42"/>
                <a:gd name="T11" fmla="*/ 2147483647 h 53"/>
                <a:gd name="T12" fmla="*/ 0 w 42"/>
                <a:gd name="T13" fmla="*/ 0 h 53"/>
                <a:gd name="T14" fmla="*/ 2147483647 w 42"/>
                <a:gd name="T15" fmla="*/ 0 h 53"/>
                <a:gd name="T16" fmla="*/ 2147483647 w 42"/>
                <a:gd name="T17" fmla="*/ 2147483647 h 53"/>
                <a:gd name="T18" fmla="*/ 2147483647 w 42"/>
                <a:gd name="T19" fmla="*/ 2147483647 h 53"/>
                <a:gd name="T20" fmla="*/ 2147483647 w 42"/>
                <a:gd name="T21" fmla="*/ 2147483647 h 53"/>
                <a:gd name="T22" fmla="*/ 2147483647 w 42"/>
                <a:gd name="T23" fmla="*/ 2147483647 h 53"/>
                <a:gd name="T24" fmla="*/ 2147483647 w 42"/>
                <a:gd name="T25" fmla="*/ 2147483647 h 53"/>
                <a:gd name="T26" fmla="*/ 2147483647 w 42"/>
                <a:gd name="T27" fmla="*/ 2147483647 h 53"/>
                <a:gd name="T28" fmla="*/ 2147483647 w 42"/>
                <a:gd name="T29" fmla="*/ 2147483647 h 53"/>
                <a:gd name="T30" fmla="*/ 2147483647 w 42"/>
                <a:gd name="T31" fmla="*/ 2147483647 h 53"/>
                <a:gd name="T32" fmla="*/ 2147483647 w 42"/>
                <a:gd name="T33" fmla="*/ 2147483647 h 53"/>
                <a:gd name="T34" fmla="*/ 2147483647 w 42"/>
                <a:gd name="T35" fmla="*/ 2147483647 h 53"/>
                <a:gd name="T36" fmla="*/ 2147483647 w 42"/>
                <a:gd name="T37" fmla="*/ 2147483647 h 53"/>
                <a:gd name="T38" fmla="*/ 2147483647 w 42"/>
                <a:gd name="T39" fmla="*/ 2147483647 h 5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2" h="53">
                  <a:moveTo>
                    <a:pt x="42" y="53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0" y="0"/>
                    <a:pt x="35" y="1"/>
                    <a:pt x="38" y="4"/>
                  </a:cubicBezTo>
                  <a:cubicBezTo>
                    <a:pt x="41" y="7"/>
                    <a:pt x="42" y="11"/>
                    <a:pt x="42" y="15"/>
                  </a:cubicBezTo>
                  <a:cubicBezTo>
                    <a:pt x="42" y="22"/>
                    <a:pt x="39" y="27"/>
                    <a:pt x="33" y="29"/>
                  </a:cubicBezTo>
                  <a:lnTo>
                    <a:pt x="42" y="53"/>
                  </a:lnTo>
                  <a:close/>
                  <a:moveTo>
                    <a:pt x="10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6" y="23"/>
                    <a:pt x="28" y="23"/>
                    <a:pt x="30" y="21"/>
                  </a:cubicBezTo>
                  <a:cubicBezTo>
                    <a:pt x="31" y="20"/>
                    <a:pt x="32" y="18"/>
                    <a:pt x="32" y="15"/>
                  </a:cubicBezTo>
                  <a:cubicBezTo>
                    <a:pt x="32" y="13"/>
                    <a:pt x="31" y="11"/>
                    <a:pt x="30" y="9"/>
                  </a:cubicBezTo>
                  <a:cubicBezTo>
                    <a:pt x="28" y="8"/>
                    <a:pt x="26" y="7"/>
                    <a:pt x="23" y="7"/>
                  </a:cubicBezTo>
                  <a:cubicBezTo>
                    <a:pt x="10" y="7"/>
                    <a:pt x="10" y="7"/>
                    <a:pt x="10" y="7"/>
                  </a:cubicBezTo>
                  <a:lnTo>
                    <a:pt x="10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50"/>
            <p:cNvSpPr>
              <a:spLocks noChangeAspect="1" noEditPoints="1"/>
            </p:cNvSpPr>
            <p:nvPr userDrawn="1"/>
          </p:nvSpPr>
          <p:spPr bwMode="auto">
            <a:xfrm>
              <a:off x="518" y="3983"/>
              <a:ext cx="59" cy="71"/>
            </a:xfrm>
            <a:custGeom>
              <a:avLst/>
              <a:gdLst>
                <a:gd name="T0" fmla="*/ 2147483647 w 46"/>
                <a:gd name="T1" fmla="*/ 2147483647 h 55"/>
                <a:gd name="T2" fmla="*/ 2147483647 w 46"/>
                <a:gd name="T3" fmla="*/ 2147483647 h 55"/>
                <a:gd name="T4" fmla="*/ 0 w 46"/>
                <a:gd name="T5" fmla="*/ 2147483647 h 55"/>
                <a:gd name="T6" fmla="*/ 2147483647 w 46"/>
                <a:gd name="T7" fmla="*/ 2147483647 h 55"/>
                <a:gd name="T8" fmla="*/ 2147483647 w 46"/>
                <a:gd name="T9" fmla="*/ 0 h 55"/>
                <a:gd name="T10" fmla="*/ 2147483647 w 46"/>
                <a:gd name="T11" fmla="*/ 2147483647 h 55"/>
                <a:gd name="T12" fmla="*/ 2147483647 w 46"/>
                <a:gd name="T13" fmla="*/ 2147483647 h 55"/>
                <a:gd name="T14" fmla="*/ 2147483647 w 46"/>
                <a:gd name="T15" fmla="*/ 2147483647 h 55"/>
                <a:gd name="T16" fmla="*/ 2147483647 w 46"/>
                <a:gd name="T17" fmla="*/ 2147483647 h 55"/>
                <a:gd name="T18" fmla="*/ 2147483647 w 46"/>
                <a:gd name="T19" fmla="*/ 2147483647 h 55"/>
                <a:gd name="T20" fmla="*/ 2147483647 w 46"/>
                <a:gd name="T21" fmla="*/ 2147483647 h 55"/>
                <a:gd name="T22" fmla="*/ 2147483647 w 46"/>
                <a:gd name="T23" fmla="*/ 2147483647 h 55"/>
                <a:gd name="T24" fmla="*/ 2147483647 w 46"/>
                <a:gd name="T25" fmla="*/ 2147483647 h 55"/>
                <a:gd name="T26" fmla="*/ 2147483647 w 46"/>
                <a:gd name="T27" fmla="*/ 2147483647 h 55"/>
                <a:gd name="T28" fmla="*/ 2147483647 w 46"/>
                <a:gd name="T29" fmla="*/ 2147483647 h 55"/>
                <a:gd name="T30" fmla="*/ 2147483647 w 46"/>
                <a:gd name="T31" fmla="*/ 2147483647 h 55"/>
                <a:gd name="T32" fmla="*/ 2147483647 w 46"/>
                <a:gd name="T33" fmla="*/ 2147483647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6" h="55">
                  <a:moveTo>
                    <a:pt x="23" y="55"/>
                  </a:moveTo>
                  <a:cubicBezTo>
                    <a:pt x="16" y="55"/>
                    <a:pt x="10" y="52"/>
                    <a:pt x="6" y="47"/>
                  </a:cubicBezTo>
                  <a:cubicBezTo>
                    <a:pt x="2" y="42"/>
                    <a:pt x="0" y="35"/>
                    <a:pt x="0" y="27"/>
                  </a:cubicBezTo>
                  <a:cubicBezTo>
                    <a:pt x="0" y="19"/>
                    <a:pt x="2" y="13"/>
                    <a:pt x="7" y="8"/>
                  </a:cubicBezTo>
                  <a:cubicBezTo>
                    <a:pt x="11" y="2"/>
                    <a:pt x="16" y="0"/>
                    <a:pt x="23" y="0"/>
                  </a:cubicBezTo>
                  <a:cubicBezTo>
                    <a:pt x="30" y="0"/>
                    <a:pt x="36" y="2"/>
                    <a:pt x="40" y="8"/>
                  </a:cubicBezTo>
                  <a:cubicBezTo>
                    <a:pt x="44" y="13"/>
                    <a:pt x="46" y="19"/>
                    <a:pt x="46" y="27"/>
                  </a:cubicBezTo>
                  <a:cubicBezTo>
                    <a:pt x="46" y="35"/>
                    <a:pt x="44" y="42"/>
                    <a:pt x="39" y="47"/>
                  </a:cubicBezTo>
                  <a:cubicBezTo>
                    <a:pt x="35" y="52"/>
                    <a:pt x="30" y="55"/>
                    <a:pt x="23" y="55"/>
                  </a:cubicBezTo>
                  <a:close/>
                  <a:moveTo>
                    <a:pt x="23" y="47"/>
                  </a:moveTo>
                  <a:cubicBezTo>
                    <a:pt x="26" y="47"/>
                    <a:pt x="29" y="46"/>
                    <a:pt x="32" y="43"/>
                  </a:cubicBezTo>
                  <a:cubicBezTo>
                    <a:pt x="34" y="40"/>
                    <a:pt x="35" y="35"/>
                    <a:pt x="35" y="27"/>
                  </a:cubicBezTo>
                  <a:cubicBezTo>
                    <a:pt x="35" y="21"/>
                    <a:pt x="34" y="16"/>
                    <a:pt x="32" y="13"/>
                  </a:cubicBezTo>
                  <a:cubicBezTo>
                    <a:pt x="30" y="9"/>
                    <a:pt x="27" y="8"/>
                    <a:pt x="23" y="8"/>
                  </a:cubicBezTo>
                  <a:cubicBezTo>
                    <a:pt x="15" y="8"/>
                    <a:pt x="11" y="14"/>
                    <a:pt x="11" y="27"/>
                  </a:cubicBezTo>
                  <a:cubicBezTo>
                    <a:pt x="11" y="34"/>
                    <a:pt x="12" y="39"/>
                    <a:pt x="14" y="42"/>
                  </a:cubicBezTo>
                  <a:cubicBezTo>
                    <a:pt x="16" y="45"/>
                    <a:pt x="19" y="47"/>
                    <a:pt x="23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1"/>
            <p:cNvSpPr>
              <a:spLocks noChangeAspect="1"/>
            </p:cNvSpPr>
            <p:nvPr userDrawn="1"/>
          </p:nvSpPr>
          <p:spPr bwMode="auto">
            <a:xfrm>
              <a:off x="591" y="3985"/>
              <a:ext cx="44" cy="68"/>
            </a:xfrm>
            <a:custGeom>
              <a:avLst/>
              <a:gdLst>
                <a:gd name="T0" fmla="*/ 1 w 80"/>
                <a:gd name="T1" fmla="*/ 1 h 125"/>
                <a:gd name="T2" fmla="*/ 0 w 80"/>
                <a:gd name="T3" fmla="*/ 1 h 125"/>
                <a:gd name="T4" fmla="*/ 0 w 80"/>
                <a:gd name="T5" fmla="*/ 0 h 125"/>
                <a:gd name="T6" fmla="*/ 1 w 80"/>
                <a:gd name="T7" fmla="*/ 0 h 125"/>
                <a:gd name="T8" fmla="*/ 1 w 80"/>
                <a:gd name="T9" fmla="*/ 1 h 125"/>
                <a:gd name="T10" fmla="*/ 1 w 80"/>
                <a:gd name="T11" fmla="*/ 1 h 125"/>
                <a:gd name="T12" fmla="*/ 1 w 80"/>
                <a:gd name="T13" fmla="*/ 1 h 125"/>
                <a:gd name="T14" fmla="*/ 1 w 80"/>
                <a:gd name="T15" fmla="*/ 1 h 125"/>
                <a:gd name="T16" fmla="*/ 1 w 80"/>
                <a:gd name="T17" fmla="*/ 1 h 125"/>
                <a:gd name="T18" fmla="*/ 1 w 80"/>
                <a:gd name="T19" fmla="*/ 1 h 125"/>
                <a:gd name="T20" fmla="*/ 1 w 80"/>
                <a:gd name="T21" fmla="*/ 1 h 125"/>
                <a:gd name="T22" fmla="*/ 1 w 80"/>
                <a:gd name="T23" fmla="*/ 1 h 125"/>
                <a:gd name="T24" fmla="*/ 1 w 80"/>
                <a:gd name="T25" fmla="*/ 1 h 1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0" h="125">
                  <a:moveTo>
                    <a:pt x="80" y="125"/>
                  </a:moveTo>
                  <a:lnTo>
                    <a:pt x="0" y="125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19"/>
                  </a:lnTo>
                  <a:lnTo>
                    <a:pt x="21" y="19"/>
                  </a:lnTo>
                  <a:lnTo>
                    <a:pt x="21" y="52"/>
                  </a:lnTo>
                  <a:lnTo>
                    <a:pt x="68" y="52"/>
                  </a:lnTo>
                  <a:lnTo>
                    <a:pt x="68" y="71"/>
                  </a:lnTo>
                  <a:lnTo>
                    <a:pt x="21" y="71"/>
                  </a:lnTo>
                  <a:lnTo>
                    <a:pt x="21" y="106"/>
                  </a:lnTo>
                  <a:lnTo>
                    <a:pt x="80" y="106"/>
                  </a:lnTo>
                  <a:lnTo>
                    <a:pt x="80" y="1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2"/>
            <p:cNvSpPr>
              <a:spLocks noChangeAspect="1"/>
            </p:cNvSpPr>
            <p:nvPr userDrawn="1"/>
          </p:nvSpPr>
          <p:spPr bwMode="auto">
            <a:xfrm>
              <a:off x="649" y="3985"/>
              <a:ext cx="52" cy="68"/>
            </a:xfrm>
            <a:custGeom>
              <a:avLst/>
              <a:gdLst>
                <a:gd name="T0" fmla="*/ 2147483647 w 40"/>
                <a:gd name="T1" fmla="*/ 2147483647 h 53"/>
                <a:gd name="T2" fmla="*/ 2147483647 w 40"/>
                <a:gd name="T3" fmla="*/ 2147483647 h 53"/>
                <a:gd name="T4" fmla="*/ 2147483647 w 40"/>
                <a:gd name="T5" fmla="*/ 2147483647 h 53"/>
                <a:gd name="T6" fmla="*/ 2147483647 w 40"/>
                <a:gd name="T7" fmla="*/ 2147483647 h 53"/>
                <a:gd name="T8" fmla="*/ 2147483647 w 40"/>
                <a:gd name="T9" fmla="*/ 2147483647 h 53"/>
                <a:gd name="T10" fmla="*/ 2147483647 w 40"/>
                <a:gd name="T11" fmla="*/ 2147483647 h 53"/>
                <a:gd name="T12" fmla="*/ 0 w 40"/>
                <a:gd name="T13" fmla="*/ 2147483647 h 53"/>
                <a:gd name="T14" fmla="*/ 0 w 40"/>
                <a:gd name="T15" fmla="*/ 0 h 53"/>
                <a:gd name="T16" fmla="*/ 2147483647 w 40"/>
                <a:gd name="T17" fmla="*/ 0 h 53"/>
                <a:gd name="T18" fmla="*/ 2147483647 w 40"/>
                <a:gd name="T19" fmla="*/ 2147483647 h 53"/>
                <a:gd name="T20" fmla="*/ 2147483647 w 40"/>
                <a:gd name="T21" fmla="*/ 2147483647 h 53"/>
                <a:gd name="T22" fmla="*/ 2147483647 w 40"/>
                <a:gd name="T23" fmla="*/ 0 h 53"/>
                <a:gd name="T24" fmla="*/ 2147483647 w 40"/>
                <a:gd name="T25" fmla="*/ 0 h 53"/>
                <a:gd name="T26" fmla="*/ 2147483647 w 40"/>
                <a:gd name="T27" fmla="*/ 2147483647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0" h="53">
                  <a:moveTo>
                    <a:pt x="40" y="53"/>
                  </a:moveTo>
                  <a:cubicBezTo>
                    <a:pt x="31" y="53"/>
                    <a:pt x="31" y="53"/>
                    <a:pt x="31" y="53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9" y="18"/>
                    <a:pt x="9" y="16"/>
                  </a:cubicBezTo>
                  <a:cubicBezTo>
                    <a:pt x="8" y="16"/>
                    <a:pt x="8" y="15"/>
                    <a:pt x="7" y="14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31"/>
                    <a:pt x="30" y="33"/>
                    <a:pt x="32" y="37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40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3"/>
            <p:cNvSpPr>
              <a:spLocks noChangeAspect="1"/>
            </p:cNvSpPr>
            <p:nvPr userDrawn="1"/>
          </p:nvSpPr>
          <p:spPr bwMode="auto">
            <a:xfrm>
              <a:off x="711" y="3985"/>
              <a:ext cx="49" cy="68"/>
            </a:xfrm>
            <a:custGeom>
              <a:avLst/>
              <a:gdLst>
                <a:gd name="T0" fmla="*/ 1 w 90"/>
                <a:gd name="T1" fmla="*/ 1 h 125"/>
                <a:gd name="T2" fmla="*/ 1 w 90"/>
                <a:gd name="T3" fmla="*/ 1 h 125"/>
                <a:gd name="T4" fmla="*/ 1 w 90"/>
                <a:gd name="T5" fmla="*/ 1 h 125"/>
                <a:gd name="T6" fmla="*/ 0 w 90"/>
                <a:gd name="T7" fmla="*/ 1 h 125"/>
                <a:gd name="T8" fmla="*/ 0 w 90"/>
                <a:gd name="T9" fmla="*/ 0 h 125"/>
                <a:gd name="T10" fmla="*/ 1 w 90"/>
                <a:gd name="T11" fmla="*/ 0 h 125"/>
                <a:gd name="T12" fmla="*/ 1 w 90"/>
                <a:gd name="T13" fmla="*/ 1 h 125"/>
                <a:gd name="T14" fmla="*/ 1 w 90"/>
                <a:gd name="T15" fmla="*/ 1 h 125"/>
                <a:gd name="T16" fmla="*/ 1 w 90"/>
                <a:gd name="T17" fmla="*/ 1 h 1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" h="125">
                  <a:moveTo>
                    <a:pt x="57" y="125"/>
                  </a:moveTo>
                  <a:lnTo>
                    <a:pt x="33" y="125"/>
                  </a:lnTo>
                  <a:lnTo>
                    <a:pt x="33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19"/>
                  </a:lnTo>
                  <a:lnTo>
                    <a:pt x="57" y="19"/>
                  </a:lnTo>
                  <a:lnTo>
                    <a:pt x="57" y="1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4"/>
            <p:cNvSpPr>
              <a:spLocks noChangeAspect="1"/>
            </p:cNvSpPr>
            <p:nvPr userDrawn="1"/>
          </p:nvSpPr>
          <p:spPr bwMode="auto">
            <a:xfrm>
              <a:off x="771" y="3985"/>
              <a:ext cx="45" cy="68"/>
            </a:xfrm>
            <a:custGeom>
              <a:avLst/>
              <a:gdLst>
                <a:gd name="T0" fmla="*/ 1 w 83"/>
                <a:gd name="T1" fmla="*/ 1 h 125"/>
                <a:gd name="T2" fmla="*/ 0 w 83"/>
                <a:gd name="T3" fmla="*/ 1 h 125"/>
                <a:gd name="T4" fmla="*/ 0 w 83"/>
                <a:gd name="T5" fmla="*/ 0 h 125"/>
                <a:gd name="T6" fmla="*/ 1 w 83"/>
                <a:gd name="T7" fmla="*/ 0 h 125"/>
                <a:gd name="T8" fmla="*/ 1 w 83"/>
                <a:gd name="T9" fmla="*/ 1 h 125"/>
                <a:gd name="T10" fmla="*/ 1 w 83"/>
                <a:gd name="T11" fmla="*/ 1 h 125"/>
                <a:gd name="T12" fmla="*/ 1 w 83"/>
                <a:gd name="T13" fmla="*/ 1 h 125"/>
                <a:gd name="T14" fmla="*/ 1 w 83"/>
                <a:gd name="T15" fmla="*/ 1 h 125"/>
                <a:gd name="T16" fmla="*/ 1 w 83"/>
                <a:gd name="T17" fmla="*/ 1 h 125"/>
                <a:gd name="T18" fmla="*/ 1 w 83"/>
                <a:gd name="T19" fmla="*/ 1 h 125"/>
                <a:gd name="T20" fmla="*/ 1 w 83"/>
                <a:gd name="T21" fmla="*/ 1 h 125"/>
                <a:gd name="T22" fmla="*/ 1 w 83"/>
                <a:gd name="T23" fmla="*/ 1 h 125"/>
                <a:gd name="T24" fmla="*/ 1 w 83"/>
                <a:gd name="T25" fmla="*/ 1 h 1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3" h="125">
                  <a:moveTo>
                    <a:pt x="83" y="125"/>
                  </a:moveTo>
                  <a:lnTo>
                    <a:pt x="0" y="125"/>
                  </a:lnTo>
                  <a:lnTo>
                    <a:pt x="0" y="0"/>
                  </a:lnTo>
                  <a:lnTo>
                    <a:pt x="83" y="0"/>
                  </a:lnTo>
                  <a:lnTo>
                    <a:pt x="83" y="19"/>
                  </a:lnTo>
                  <a:lnTo>
                    <a:pt x="24" y="19"/>
                  </a:lnTo>
                  <a:lnTo>
                    <a:pt x="24" y="52"/>
                  </a:lnTo>
                  <a:lnTo>
                    <a:pt x="71" y="52"/>
                  </a:lnTo>
                  <a:lnTo>
                    <a:pt x="71" y="71"/>
                  </a:lnTo>
                  <a:lnTo>
                    <a:pt x="24" y="71"/>
                  </a:lnTo>
                  <a:lnTo>
                    <a:pt x="24" y="106"/>
                  </a:lnTo>
                  <a:lnTo>
                    <a:pt x="83" y="106"/>
                  </a:lnTo>
                  <a:lnTo>
                    <a:pt x="83" y="1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5"/>
            <p:cNvSpPr>
              <a:spLocks noChangeAspect="1" noEditPoints="1"/>
            </p:cNvSpPr>
            <p:nvPr userDrawn="1"/>
          </p:nvSpPr>
          <p:spPr bwMode="auto">
            <a:xfrm>
              <a:off x="829" y="3985"/>
              <a:ext cx="54" cy="68"/>
            </a:xfrm>
            <a:custGeom>
              <a:avLst/>
              <a:gdLst>
                <a:gd name="T0" fmla="*/ 2147483647 w 42"/>
                <a:gd name="T1" fmla="*/ 2147483647 h 53"/>
                <a:gd name="T2" fmla="*/ 2147483647 w 42"/>
                <a:gd name="T3" fmla="*/ 2147483647 h 53"/>
                <a:gd name="T4" fmla="*/ 2147483647 w 42"/>
                <a:gd name="T5" fmla="*/ 2147483647 h 53"/>
                <a:gd name="T6" fmla="*/ 2147483647 w 42"/>
                <a:gd name="T7" fmla="*/ 2147483647 h 53"/>
                <a:gd name="T8" fmla="*/ 2147483647 w 42"/>
                <a:gd name="T9" fmla="*/ 2147483647 h 53"/>
                <a:gd name="T10" fmla="*/ 0 w 42"/>
                <a:gd name="T11" fmla="*/ 2147483647 h 53"/>
                <a:gd name="T12" fmla="*/ 0 w 42"/>
                <a:gd name="T13" fmla="*/ 0 h 53"/>
                <a:gd name="T14" fmla="*/ 2147483647 w 42"/>
                <a:gd name="T15" fmla="*/ 0 h 53"/>
                <a:gd name="T16" fmla="*/ 2147483647 w 42"/>
                <a:gd name="T17" fmla="*/ 2147483647 h 53"/>
                <a:gd name="T18" fmla="*/ 2147483647 w 42"/>
                <a:gd name="T19" fmla="*/ 2147483647 h 53"/>
                <a:gd name="T20" fmla="*/ 2147483647 w 42"/>
                <a:gd name="T21" fmla="*/ 2147483647 h 53"/>
                <a:gd name="T22" fmla="*/ 2147483647 w 42"/>
                <a:gd name="T23" fmla="*/ 2147483647 h 53"/>
                <a:gd name="T24" fmla="*/ 2147483647 w 42"/>
                <a:gd name="T25" fmla="*/ 2147483647 h 53"/>
                <a:gd name="T26" fmla="*/ 2147483647 w 42"/>
                <a:gd name="T27" fmla="*/ 2147483647 h 53"/>
                <a:gd name="T28" fmla="*/ 2147483647 w 42"/>
                <a:gd name="T29" fmla="*/ 2147483647 h 53"/>
                <a:gd name="T30" fmla="*/ 2147483647 w 42"/>
                <a:gd name="T31" fmla="*/ 2147483647 h 53"/>
                <a:gd name="T32" fmla="*/ 2147483647 w 42"/>
                <a:gd name="T33" fmla="*/ 2147483647 h 53"/>
                <a:gd name="T34" fmla="*/ 2147483647 w 42"/>
                <a:gd name="T35" fmla="*/ 2147483647 h 53"/>
                <a:gd name="T36" fmla="*/ 2147483647 w 42"/>
                <a:gd name="T37" fmla="*/ 2147483647 h 53"/>
                <a:gd name="T38" fmla="*/ 2147483647 w 42"/>
                <a:gd name="T39" fmla="*/ 2147483647 h 5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2" h="53">
                  <a:moveTo>
                    <a:pt x="42" y="53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0" y="0"/>
                    <a:pt x="34" y="1"/>
                    <a:pt x="38" y="4"/>
                  </a:cubicBezTo>
                  <a:cubicBezTo>
                    <a:pt x="41" y="7"/>
                    <a:pt x="42" y="11"/>
                    <a:pt x="42" y="15"/>
                  </a:cubicBezTo>
                  <a:cubicBezTo>
                    <a:pt x="42" y="22"/>
                    <a:pt x="39" y="27"/>
                    <a:pt x="32" y="29"/>
                  </a:cubicBezTo>
                  <a:lnTo>
                    <a:pt x="42" y="53"/>
                  </a:lnTo>
                  <a:close/>
                  <a:moveTo>
                    <a:pt x="10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5" y="23"/>
                    <a:pt x="28" y="23"/>
                    <a:pt x="29" y="21"/>
                  </a:cubicBezTo>
                  <a:cubicBezTo>
                    <a:pt x="31" y="20"/>
                    <a:pt x="32" y="18"/>
                    <a:pt x="32" y="15"/>
                  </a:cubicBezTo>
                  <a:cubicBezTo>
                    <a:pt x="32" y="13"/>
                    <a:pt x="31" y="11"/>
                    <a:pt x="30" y="9"/>
                  </a:cubicBezTo>
                  <a:cubicBezTo>
                    <a:pt x="28" y="8"/>
                    <a:pt x="26" y="7"/>
                    <a:pt x="23" y="7"/>
                  </a:cubicBezTo>
                  <a:cubicBezTo>
                    <a:pt x="10" y="7"/>
                    <a:pt x="10" y="7"/>
                    <a:pt x="10" y="7"/>
                  </a:cubicBezTo>
                  <a:lnTo>
                    <a:pt x="10" y="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6"/>
            <p:cNvSpPr>
              <a:spLocks noChangeAspect="1" noEditPoints="1"/>
            </p:cNvSpPr>
            <p:nvPr userDrawn="1"/>
          </p:nvSpPr>
          <p:spPr bwMode="auto">
            <a:xfrm>
              <a:off x="893" y="3983"/>
              <a:ext cx="59" cy="71"/>
            </a:xfrm>
            <a:custGeom>
              <a:avLst/>
              <a:gdLst>
                <a:gd name="T0" fmla="*/ 2147483647 w 45"/>
                <a:gd name="T1" fmla="*/ 2147483647 h 55"/>
                <a:gd name="T2" fmla="*/ 2147483647 w 45"/>
                <a:gd name="T3" fmla="*/ 2147483647 h 55"/>
                <a:gd name="T4" fmla="*/ 0 w 45"/>
                <a:gd name="T5" fmla="*/ 2147483647 h 55"/>
                <a:gd name="T6" fmla="*/ 2147483647 w 45"/>
                <a:gd name="T7" fmla="*/ 2147483647 h 55"/>
                <a:gd name="T8" fmla="*/ 2147483647 w 45"/>
                <a:gd name="T9" fmla="*/ 0 h 55"/>
                <a:gd name="T10" fmla="*/ 2147483647 w 45"/>
                <a:gd name="T11" fmla="*/ 2147483647 h 55"/>
                <a:gd name="T12" fmla="*/ 2147483647 w 45"/>
                <a:gd name="T13" fmla="*/ 2147483647 h 55"/>
                <a:gd name="T14" fmla="*/ 2147483647 w 45"/>
                <a:gd name="T15" fmla="*/ 2147483647 h 55"/>
                <a:gd name="T16" fmla="*/ 2147483647 w 45"/>
                <a:gd name="T17" fmla="*/ 2147483647 h 55"/>
                <a:gd name="T18" fmla="*/ 2147483647 w 45"/>
                <a:gd name="T19" fmla="*/ 2147483647 h 55"/>
                <a:gd name="T20" fmla="*/ 2147483647 w 45"/>
                <a:gd name="T21" fmla="*/ 2147483647 h 55"/>
                <a:gd name="T22" fmla="*/ 2147483647 w 45"/>
                <a:gd name="T23" fmla="*/ 2147483647 h 55"/>
                <a:gd name="T24" fmla="*/ 2147483647 w 45"/>
                <a:gd name="T25" fmla="*/ 2147483647 h 55"/>
                <a:gd name="T26" fmla="*/ 2147483647 w 45"/>
                <a:gd name="T27" fmla="*/ 2147483647 h 55"/>
                <a:gd name="T28" fmla="*/ 2147483647 w 45"/>
                <a:gd name="T29" fmla="*/ 2147483647 h 55"/>
                <a:gd name="T30" fmla="*/ 2147483647 w 45"/>
                <a:gd name="T31" fmla="*/ 2147483647 h 55"/>
                <a:gd name="T32" fmla="*/ 2147483647 w 45"/>
                <a:gd name="T33" fmla="*/ 2147483647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55">
                  <a:moveTo>
                    <a:pt x="23" y="55"/>
                  </a:moveTo>
                  <a:cubicBezTo>
                    <a:pt x="15" y="55"/>
                    <a:pt x="10" y="52"/>
                    <a:pt x="6" y="47"/>
                  </a:cubicBezTo>
                  <a:cubicBezTo>
                    <a:pt x="2" y="42"/>
                    <a:pt x="0" y="35"/>
                    <a:pt x="0" y="27"/>
                  </a:cubicBezTo>
                  <a:cubicBezTo>
                    <a:pt x="0" y="19"/>
                    <a:pt x="2" y="13"/>
                    <a:pt x="6" y="8"/>
                  </a:cubicBezTo>
                  <a:cubicBezTo>
                    <a:pt x="11" y="2"/>
                    <a:pt x="16" y="0"/>
                    <a:pt x="23" y="0"/>
                  </a:cubicBezTo>
                  <a:cubicBezTo>
                    <a:pt x="30" y="0"/>
                    <a:pt x="35" y="2"/>
                    <a:pt x="39" y="8"/>
                  </a:cubicBezTo>
                  <a:cubicBezTo>
                    <a:pt x="43" y="13"/>
                    <a:pt x="45" y="19"/>
                    <a:pt x="45" y="27"/>
                  </a:cubicBezTo>
                  <a:cubicBezTo>
                    <a:pt x="45" y="35"/>
                    <a:pt x="43" y="42"/>
                    <a:pt x="39" y="47"/>
                  </a:cubicBezTo>
                  <a:cubicBezTo>
                    <a:pt x="35" y="52"/>
                    <a:pt x="29" y="55"/>
                    <a:pt x="23" y="55"/>
                  </a:cubicBezTo>
                  <a:close/>
                  <a:moveTo>
                    <a:pt x="23" y="47"/>
                  </a:moveTo>
                  <a:cubicBezTo>
                    <a:pt x="26" y="47"/>
                    <a:pt x="29" y="46"/>
                    <a:pt x="31" y="43"/>
                  </a:cubicBezTo>
                  <a:cubicBezTo>
                    <a:pt x="34" y="40"/>
                    <a:pt x="35" y="35"/>
                    <a:pt x="35" y="27"/>
                  </a:cubicBezTo>
                  <a:cubicBezTo>
                    <a:pt x="35" y="21"/>
                    <a:pt x="34" y="16"/>
                    <a:pt x="32" y="13"/>
                  </a:cubicBezTo>
                  <a:cubicBezTo>
                    <a:pt x="30" y="9"/>
                    <a:pt x="27" y="8"/>
                    <a:pt x="23" y="8"/>
                  </a:cubicBezTo>
                  <a:cubicBezTo>
                    <a:pt x="15" y="8"/>
                    <a:pt x="10" y="14"/>
                    <a:pt x="10" y="27"/>
                  </a:cubicBezTo>
                  <a:cubicBezTo>
                    <a:pt x="10" y="34"/>
                    <a:pt x="12" y="39"/>
                    <a:pt x="14" y="42"/>
                  </a:cubicBezTo>
                  <a:cubicBezTo>
                    <a:pt x="16" y="45"/>
                    <a:pt x="19" y="47"/>
                    <a:pt x="23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7"/>
            <p:cNvSpPr>
              <a:spLocks noChangeAspect="1"/>
            </p:cNvSpPr>
            <p:nvPr userDrawn="1"/>
          </p:nvSpPr>
          <p:spPr bwMode="auto">
            <a:xfrm>
              <a:off x="965" y="3985"/>
              <a:ext cx="43" cy="68"/>
            </a:xfrm>
            <a:custGeom>
              <a:avLst/>
              <a:gdLst>
                <a:gd name="T0" fmla="*/ 1 w 78"/>
                <a:gd name="T1" fmla="*/ 1 h 125"/>
                <a:gd name="T2" fmla="*/ 0 w 78"/>
                <a:gd name="T3" fmla="*/ 1 h 125"/>
                <a:gd name="T4" fmla="*/ 0 w 78"/>
                <a:gd name="T5" fmla="*/ 0 h 125"/>
                <a:gd name="T6" fmla="*/ 1 w 78"/>
                <a:gd name="T7" fmla="*/ 0 h 125"/>
                <a:gd name="T8" fmla="*/ 1 w 78"/>
                <a:gd name="T9" fmla="*/ 1 h 125"/>
                <a:gd name="T10" fmla="*/ 1 w 78"/>
                <a:gd name="T11" fmla="*/ 1 h 125"/>
                <a:gd name="T12" fmla="*/ 1 w 78"/>
                <a:gd name="T13" fmla="*/ 1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" h="125">
                  <a:moveTo>
                    <a:pt x="78" y="125"/>
                  </a:moveTo>
                  <a:lnTo>
                    <a:pt x="0" y="125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104"/>
                  </a:lnTo>
                  <a:lnTo>
                    <a:pt x="78" y="104"/>
                  </a:lnTo>
                  <a:lnTo>
                    <a:pt x="78" y="1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8"/>
            <p:cNvSpPr>
              <a:spLocks noChangeAspect="1" noEditPoints="1"/>
            </p:cNvSpPr>
            <p:nvPr userDrawn="1"/>
          </p:nvSpPr>
          <p:spPr bwMode="auto">
            <a:xfrm>
              <a:off x="1014" y="3983"/>
              <a:ext cx="59" cy="71"/>
            </a:xfrm>
            <a:custGeom>
              <a:avLst/>
              <a:gdLst>
                <a:gd name="T0" fmla="*/ 2147483647 w 45"/>
                <a:gd name="T1" fmla="*/ 2147483647 h 55"/>
                <a:gd name="T2" fmla="*/ 2147483647 w 45"/>
                <a:gd name="T3" fmla="*/ 2147483647 h 55"/>
                <a:gd name="T4" fmla="*/ 0 w 45"/>
                <a:gd name="T5" fmla="*/ 2147483647 h 55"/>
                <a:gd name="T6" fmla="*/ 2147483647 w 45"/>
                <a:gd name="T7" fmla="*/ 2147483647 h 55"/>
                <a:gd name="T8" fmla="*/ 2147483647 w 45"/>
                <a:gd name="T9" fmla="*/ 0 h 55"/>
                <a:gd name="T10" fmla="*/ 2147483647 w 45"/>
                <a:gd name="T11" fmla="*/ 2147483647 h 55"/>
                <a:gd name="T12" fmla="*/ 2147483647 w 45"/>
                <a:gd name="T13" fmla="*/ 2147483647 h 55"/>
                <a:gd name="T14" fmla="*/ 2147483647 w 45"/>
                <a:gd name="T15" fmla="*/ 2147483647 h 55"/>
                <a:gd name="T16" fmla="*/ 2147483647 w 45"/>
                <a:gd name="T17" fmla="*/ 2147483647 h 55"/>
                <a:gd name="T18" fmla="*/ 2147483647 w 45"/>
                <a:gd name="T19" fmla="*/ 2147483647 h 55"/>
                <a:gd name="T20" fmla="*/ 2147483647 w 45"/>
                <a:gd name="T21" fmla="*/ 2147483647 h 55"/>
                <a:gd name="T22" fmla="*/ 2147483647 w 45"/>
                <a:gd name="T23" fmla="*/ 2147483647 h 55"/>
                <a:gd name="T24" fmla="*/ 2147483647 w 45"/>
                <a:gd name="T25" fmla="*/ 2147483647 h 55"/>
                <a:gd name="T26" fmla="*/ 2147483647 w 45"/>
                <a:gd name="T27" fmla="*/ 2147483647 h 55"/>
                <a:gd name="T28" fmla="*/ 2147483647 w 45"/>
                <a:gd name="T29" fmla="*/ 2147483647 h 55"/>
                <a:gd name="T30" fmla="*/ 2147483647 w 45"/>
                <a:gd name="T31" fmla="*/ 2147483647 h 55"/>
                <a:gd name="T32" fmla="*/ 2147483647 w 45"/>
                <a:gd name="T33" fmla="*/ 2147483647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" h="55">
                  <a:moveTo>
                    <a:pt x="22" y="55"/>
                  </a:moveTo>
                  <a:cubicBezTo>
                    <a:pt x="15" y="55"/>
                    <a:pt x="10" y="52"/>
                    <a:pt x="6" y="47"/>
                  </a:cubicBezTo>
                  <a:cubicBezTo>
                    <a:pt x="2" y="42"/>
                    <a:pt x="0" y="35"/>
                    <a:pt x="0" y="27"/>
                  </a:cubicBezTo>
                  <a:cubicBezTo>
                    <a:pt x="0" y="19"/>
                    <a:pt x="2" y="13"/>
                    <a:pt x="6" y="8"/>
                  </a:cubicBezTo>
                  <a:cubicBezTo>
                    <a:pt x="10" y="2"/>
                    <a:pt x="16" y="0"/>
                    <a:pt x="23" y="0"/>
                  </a:cubicBezTo>
                  <a:cubicBezTo>
                    <a:pt x="30" y="0"/>
                    <a:pt x="35" y="2"/>
                    <a:pt x="39" y="8"/>
                  </a:cubicBezTo>
                  <a:cubicBezTo>
                    <a:pt x="43" y="13"/>
                    <a:pt x="45" y="19"/>
                    <a:pt x="45" y="27"/>
                  </a:cubicBezTo>
                  <a:cubicBezTo>
                    <a:pt x="45" y="35"/>
                    <a:pt x="43" y="42"/>
                    <a:pt x="39" y="47"/>
                  </a:cubicBezTo>
                  <a:cubicBezTo>
                    <a:pt x="35" y="52"/>
                    <a:pt x="29" y="55"/>
                    <a:pt x="22" y="55"/>
                  </a:cubicBezTo>
                  <a:close/>
                  <a:moveTo>
                    <a:pt x="23" y="47"/>
                  </a:moveTo>
                  <a:cubicBezTo>
                    <a:pt x="26" y="47"/>
                    <a:pt x="29" y="46"/>
                    <a:pt x="31" y="43"/>
                  </a:cubicBezTo>
                  <a:cubicBezTo>
                    <a:pt x="34" y="40"/>
                    <a:pt x="35" y="35"/>
                    <a:pt x="35" y="27"/>
                  </a:cubicBezTo>
                  <a:cubicBezTo>
                    <a:pt x="35" y="21"/>
                    <a:pt x="34" y="16"/>
                    <a:pt x="32" y="13"/>
                  </a:cubicBezTo>
                  <a:cubicBezTo>
                    <a:pt x="30" y="9"/>
                    <a:pt x="27" y="8"/>
                    <a:pt x="23" y="8"/>
                  </a:cubicBezTo>
                  <a:cubicBezTo>
                    <a:pt x="15" y="8"/>
                    <a:pt x="10" y="14"/>
                    <a:pt x="10" y="27"/>
                  </a:cubicBezTo>
                  <a:cubicBezTo>
                    <a:pt x="10" y="34"/>
                    <a:pt x="11" y="39"/>
                    <a:pt x="14" y="42"/>
                  </a:cubicBezTo>
                  <a:cubicBezTo>
                    <a:pt x="16" y="45"/>
                    <a:pt x="19" y="47"/>
                    <a:pt x="23" y="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9"/>
            <p:cNvSpPr>
              <a:spLocks noChangeAspect="1"/>
            </p:cNvSpPr>
            <p:nvPr userDrawn="1"/>
          </p:nvSpPr>
          <p:spPr bwMode="auto">
            <a:xfrm>
              <a:off x="1084" y="3983"/>
              <a:ext cx="56" cy="71"/>
            </a:xfrm>
            <a:custGeom>
              <a:avLst/>
              <a:gdLst>
                <a:gd name="T0" fmla="*/ 2147483647 w 43"/>
                <a:gd name="T1" fmla="*/ 2147483647 h 55"/>
                <a:gd name="T2" fmla="*/ 2147483647 w 43"/>
                <a:gd name="T3" fmla="*/ 2147483647 h 55"/>
                <a:gd name="T4" fmla="*/ 2147483647 w 43"/>
                <a:gd name="T5" fmla="*/ 2147483647 h 55"/>
                <a:gd name="T6" fmla="*/ 2147483647 w 43"/>
                <a:gd name="T7" fmla="*/ 2147483647 h 55"/>
                <a:gd name="T8" fmla="*/ 2147483647 w 43"/>
                <a:gd name="T9" fmla="*/ 2147483647 h 55"/>
                <a:gd name="T10" fmla="*/ 2147483647 w 43"/>
                <a:gd name="T11" fmla="*/ 2147483647 h 55"/>
                <a:gd name="T12" fmla="*/ 0 w 43"/>
                <a:gd name="T13" fmla="*/ 2147483647 h 55"/>
                <a:gd name="T14" fmla="*/ 2147483647 w 43"/>
                <a:gd name="T15" fmla="*/ 2147483647 h 55"/>
                <a:gd name="T16" fmla="*/ 2147483647 w 43"/>
                <a:gd name="T17" fmla="*/ 0 h 55"/>
                <a:gd name="T18" fmla="*/ 2147483647 w 43"/>
                <a:gd name="T19" fmla="*/ 2147483647 h 55"/>
                <a:gd name="T20" fmla="*/ 2147483647 w 43"/>
                <a:gd name="T21" fmla="*/ 2147483647 h 55"/>
                <a:gd name="T22" fmla="*/ 2147483647 w 43"/>
                <a:gd name="T23" fmla="*/ 2147483647 h 55"/>
                <a:gd name="T24" fmla="*/ 2147483647 w 43"/>
                <a:gd name="T25" fmla="*/ 2147483647 h 55"/>
                <a:gd name="T26" fmla="*/ 2147483647 w 43"/>
                <a:gd name="T27" fmla="*/ 2147483647 h 55"/>
                <a:gd name="T28" fmla="*/ 2147483647 w 43"/>
                <a:gd name="T29" fmla="*/ 2147483647 h 55"/>
                <a:gd name="T30" fmla="*/ 2147483647 w 43"/>
                <a:gd name="T31" fmla="*/ 2147483647 h 55"/>
                <a:gd name="T32" fmla="*/ 2147483647 w 43"/>
                <a:gd name="T33" fmla="*/ 2147483647 h 55"/>
                <a:gd name="T34" fmla="*/ 2147483647 w 43"/>
                <a:gd name="T35" fmla="*/ 2147483647 h 55"/>
                <a:gd name="T36" fmla="*/ 2147483647 w 43"/>
                <a:gd name="T37" fmla="*/ 2147483647 h 55"/>
                <a:gd name="T38" fmla="*/ 2147483647 w 43"/>
                <a:gd name="T39" fmla="*/ 2147483647 h 55"/>
                <a:gd name="T40" fmla="*/ 2147483647 w 43"/>
                <a:gd name="T41" fmla="*/ 2147483647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3" h="55">
                  <a:moveTo>
                    <a:pt x="43" y="27"/>
                  </a:moveTo>
                  <a:cubicBezTo>
                    <a:pt x="43" y="54"/>
                    <a:pt x="43" y="54"/>
                    <a:pt x="43" y="54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2" y="52"/>
                    <a:pt x="28" y="55"/>
                    <a:pt x="21" y="55"/>
                  </a:cubicBezTo>
                  <a:cubicBezTo>
                    <a:pt x="14" y="55"/>
                    <a:pt x="8" y="52"/>
                    <a:pt x="5" y="47"/>
                  </a:cubicBezTo>
                  <a:cubicBezTo>
                    <a:pt x="1" y="41"/>
                    <a:pt x="0" y="35"/>
                    <a:pt x="0" y="27"/>
                  </a:cubicBezTo>
                  <a:cubicBezTo>
                    <a:pt x="0" y="20"/>
                    <a:pt x="2" y="13"/>
                    <a:pt x="6" y="8"/>
                  </a:cubicBezTo>
                  <a:cubicBezTo>
                    <a:pt x="10" y="3"/>
                    <a:pt x="15" y="0"/>
                    <a:pt x="22" y="0"/>
                  </a:cubicBezTo>
                  <a:cubicBezTo>
                    <a:pt x="28" y="0"/>
                    <a:pt x="32" y="1"/>
                    <a:pt x="36" y="5"/>
                  </a:cubicBezTo>
                  <a:cubicBezTo>
                    <a:pt x="39" y="8"/>
                    <a:pt x="41" y="11"/>
                    <a:pt x="42" y="16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2" y="11"/>
                    <a:pt x="28" y="8"/>
                    <a:pt x="23" y="8"/>
                  </a:cubicBezTo>
                  <a:cubicBezTo>
                    <a:pt x="19" y="8"/>
                    <a:pt x="16" y="9"/>
                    <a:pt x="13" y="12"/>
                  </a:cubicBezTo>
                  <a:cubicBezTo>
                    <a:pt x="11" y="16"/>
                    <a:pt x="10" y="20"/>
                    <a:pt x="10" y="27"/>
                  </a:cubicBezTo>
                  <a:cubicBezTo>
                    <a:pt x="10" y="40"/>
                    <a:pt x="14" y="47"/>
                    <a:pt x="22" y="47"/>
                  </a:cubicBezTo>
                  <a:cubicBezTo>
                    <a:pt x="26" y="47"/>
                    <a:pt x="28" y="46"/>
                    <a:pt x="31" y="43"/>
                  </a:cubicBezTo>
                  <a:cubicBezTo>
                    <a:pt x="33" y="41"/>
                    <a:pt x="34" y="38"/>
                    <a:pt x="34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27"/>
                    <a:pt x="23" y="27"/>
                    <a:pt x="23" y="27"/>
                  </a:cubicBezTo>
                  <a:lnTo>
                    <a:pt x="43" y="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60"/>
            <p:cNvSpPr>
              <a:spLocks noChangeAspect="1"/>
            </p:cNvSpPr>
            <p:nvPr userDrawn="1"/>
          </p:nvSpPr>
          <p:spPr bwMode="auto">
            <a:xfrm>
              <a:off x="1143" y="3985"/>
              <a:ext cx="60" cy="68"/>
            </a:xfrm>
            <a:custGeom>
              <a:avLst/>
              <a:gdLst>
                <a:gd name="T0" fmla="*/ 1 w 109"/>
                <a:gd name="T1" fmla="*/ 1 h 125"/>
                <a:gd name="T2" fmla="*/ 1 w 109"/>
                <a:gd name="T3" fmla="*/ 1 h 125"/>
                <a:gd name="T4" fmla="*/ 1 w 109"/>
                <a:gd name="T5" fmla="*/ 1 h 125"/>
                <a:gd name="T6" fmla="*/ 0 w 109"/>
                <a:gd name="T7" fmla="*/ 0 h 125"/>
                <a:gd name="T8" fmla="*/ 1 w 109"/>
                <a:gd name="T9" fmla="*/ 0 h 125"/>
                <a:gd name="T10" fmla="*/ 1 w 109"/>
                <a:gd name="T11" fmla="*/ 1 h 125"/>
                <a:gd name="T12" fmla="*/ 1 w 109"/>
                <a:gd name="T13" fmla="*/ 0 h 125"/>
                <a:gd name="T14" fmla="*/ 1 w 109"/>
                <a:gd name="T15" fmla="*/ 0 h 125"/>
                <a:gd name="T16" fmla="*/ 1 w 109"/>
                <a:gd name="T17" fmla="*/ 1 h 125"/>
                <a:gd name="T18" fmla="*/ 1 w 109"/>
                <a:gd name="T19" fmla="*/ 1 h 1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9" h="125">
                  <a:moveTo>
                    <a:pt x="67" y="125"/>
                  </a:moveTo>
                  <a:lnTo>
                    <a:pt x="43" y="125"/>
                  </a:lnTo>
                  <a:lnTo>
                    <a:pt x="43" y="71"/>
                  </a:lnTo>
                  <a:lnTo>
                    <a:pt x="0" y="0"/>
                  </a:lnTo>
                  <a:lnTo>
                    <a:pt x="29" y="0"/>
                  </a:lnTo>
                  <a:lnTo>
                    <a:pt x="57" y="52"/>
                  </a:lnTo>
                  <a:lnTo>
                    <a:pt x="85" y="0"/>
                  </a:lnTo>
                  <a:lnTo>
                    <a:pt x="109" y="0"/>
                  </a:lnTo>
                  <a:lnTo>
                    <a:pt x="67" y="71"/>
                  </a:lnTo>
                  <a:lnTo>
                    <a:pt x="67" y="1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6614" name="Title Placeholder 1"/>
          <p:cNvSpPr>
            <a:spLocks noGrp="1"/>
          </p:cNvSpPr>
          <p:nvPr>
            <p:ph type="ctrTitle"/>
          </p:nvPr>
        </p:nvSpPr>
        <p:spPr>
          <a:xfrm>
            <a:off x="657225" y="3429000"/>
            <a:ext cx="7831138" cy="585788"/>
          </a:xfrm>
        </p:spPr>
        <p:txBody>
          <a:bodyPr/>
          <a:lstStyle>
            <a:lvl1pPr algn="r"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96615" name="Text Placeholder 2"/>
          <p:cNvSpPr>
            <a:spLocks noGrp="1"/>
          </p:cNvSpPr>
          <p:nvPr>
            <p:ph type="subTitle" idx="1"/>
          </p:nvPr>
        </p:nvSpPr>
        <p:spPr>
          <a:xfrm>
            <a:off x="657225" y="4114800"/>
            <a:ext cx="7831138" cy="366713"/>
          </a:xfrm>
        </p:spPr>
        <p:txBody>
          <a:bodyPr/>
          <a:lstStyle>
            <a:lvl1pPr marL="0" indent="0" algn="r">
              <a:buFont typeface="Arial" pitchFamily="34" charset="0"/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©2010 MFMER  |  slide-</a:t>
            </a:r>
            <a:fld id="{DAA8B987-C3A0-4AF0-99EA-8450D60DFC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1416271"/>
      </p:ext>
    </p:extLst>
  </p:cSld>
  <p:clrMapOvr>
    <a:masterClrMapping/>
  </p:clrMapOvr>
  <p:transition>
    <p:fade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©2010 MFMER  |  slide-</a:t>
            </a:r>
            <a:fld id="{824E40D6-0D85-4C45-AA41-5E96D61754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08547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©2010 MFMER  |  slide-</a:t>
            </a:r>
            <a:fld id="{0C67F8BE-ED5C-43F8-90E3-607908C516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61021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7225" y="1371600"/>
            <a:ext cx="3840163" cy="2012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371600"/>
            <a:ext cx="3840162" cy="2012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©2010 MFMER  |  slide-</a:t>
            </a:r>
            <a:fld id="{C6353234-E64E-48B2-B637-4F8FC4169F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9922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©2010 MFMER  |  slide-</a:t>
            </a:r>
            <a:fld id="{66193D4B-DC72-48A1-B855-5D3160D259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65133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©2010 MFMER  |  slide-</a:t>
            </a:r>
            <a:fld id="{A4BDCC22-69F5-4049-95C2-C8D084CB1D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09910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©2010 MFMER  |  slide-</a:t>
            </a:r>
            <a:fld id="{D195966D-9352-43A3-8E09-60BBE571B3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12966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©2010 MFMER  |  slide-</a:t>
            </a:r>
            <a:fld id="{8617D213-953A-44DE-A48F-E0F5E2A9CF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08014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©2010 MFMER  |  slide-</a:t>
            </a:r>
            <a:fld id="{53743E50-7938-4840-B93F-C6ABA41503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78032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"/>
          <p:cNvGrpSpPr>
            <a:grpSpLocks noChangeAspect="1"/>
          </p:cNvGrpSpPr>
          <p:nvPr/>
        </p:nvGrpSpPr>
        <p:grpSpPr bwMode="auto">
          <a:xfrm>
            <a:off x="8286750" y="6180138"/>
            <a:ext cx="401638" cy="438150"/>
            <a:chOff x="572" y="427"/>
            <a:chExt cx="1212" cy="1320"/>
          </a:xfrm>
        </p:grpSpPr>
        <p:sp>
          <p:nvSpPr>
            <p:cNvPr id="1034" name="Freeform 11"/>
            <p:cNvSpPr>
              <a:spLocks noChangeAspect="1" noEditPoints="1"/>
            </p:cNvSpPr>
            <p:nvPr/>
          </p:nvSpPr>
          <p:spPr bwMode="auto">
            <a:xfrm>
              <a:off x="754" y="1068"/>
              <a:ext cx="848" cy="679"/>
            </a:xfrm>
            <a:custGeom>
              <a:avLst/>
              <a:gdLst>
                <a:gd name="T0" fmla="*/ 2147483647 w 359"/>
                <a:gd name="T1" fmla="*/ 0 h 287"/>
                <a:gd name="T2" fmla="*/ 2147483647 w 359"/>
                <a:gd name="T3" fmla="*/ 0 h 287"/>
                <a:gd name="T4" fmla="*/ 2147483647 w 359"/>
                <a:gd name="T5" fmla="*/ 2147483647 h 287"/>
                <a:gd name="T6" fmla="*/ 2147483647 w 359"/>
                <a:gd name="T7" fmla="*/ 2147483647 h 287"/>
                <a:gd name="T8" fmla="*/ 2147483647 w 359"/>
                <a:gd name="T9" fmla="*/ 2147483647 h 287"/>
                <a:gd name="T10" fmla="*/ 2147483647 w 359"/>
                <a:gd name="T11" fmla="*/ 2147483647 h 287"/>
                <a:gd name="T12" fmla="*/ 2147483647 w 359"/>
                <a:gd name="T13" fmla="*/ 2147483647 h 287"/>
                <a:gd name="T14" fmla="*/ 2147483647 w 359"/>
                <a:gd name="T15" fmla="*/ 2147483647 h 287"/>
                <a:gd name="T16" fmla="*/ 2147483647 w 359"/>
                <a:gd name="T17" fmla="*/ 2147483647 h 287"/>
                <a:gd name="T18" fmla="*/ 2147483647 w 359"/>
                <a:gd name="T19" fmla="*/ 2147483647 h 287"/>
                <a:gd name="T20" fmla="*/ 2147483647 w 359"/>
                <a:gd name="T21" fmla="*/ 2147483647 h 287"/>
                <a:gd name="T22" fmla="*/ 2147483647 w 359"/>
                <a:gd name="T23" fmla="*/ 2147483647 h 287"/>
                <a:gd name="T24" fmla="*/ 2147483647 w 359"/>
                <a:gd name="T25" fmla="*/ 2147483647 h 287"/>
                <a:gd name="T26" fmla="*/ 2147483647 w 359"/>
                <a:gd name="T27" fmla="*/ 2147483647 h 287"/>
                <a:gd name="T28" fmla="*/ 2147483647 w 359"/>
                <a:gd name="T29" fmla="*/ 2147483647 h 287"/>
                <a:gd name="T30" fmla="*/ 2147483647 w 359"/>
                <a:gd name="T31" fmla="*/ 2147483647 h 287"/>
                <a:gd name="T32" fmla="*/ 2147483647 w 359"/>
                <a:gd name="T33" fmla="*/ 2147483647 h 287"/>
                <a:gd name="T34" fmla="*/ 2147483647 w 359"/>
                <a:gd name="T35" fmla="*/ 2147483647 h 287"/>
                <a:gd name="T36" fmla="*/ 2147483647 w 359"/>
                <a:gd name="T37" fmla="*/ 2147483647 h 287"/>
                <a:gd name="T38" fmla="*/ 2147483647 w 359"/>
                <a:gd name="T39" fmla="*/ 2147483647 h 287"/>
                <a:gd name="T40" fmla="*/ 2147483647 w 359"/>
                <a:gd name="T41" fmla="*/ 2147483647 h 287"/>
                <a:gd name="T42" fmla="*/ 2147483647 w 359"/>
                <a:gd name="T43" fmla="*/ 2147483647 h 287"/>
                <a:gd name="T44" fmla="*/ 2147483647 w 359"/>
                <a:gd name="T45" fmla="*/ 2147483647 h 287"/>
                <a:gd name="T46" fmla="*/ 2147483647 w 359"/>
                <a:gd name="T47" fmla="*/ 2147483647 h 287"/>
                <a:gd name="T48" fmla="*/ 2147483647 w 359"/>
                <a:gd name="T49" fmla="*/ 2147483647 h 287"/>
                <a:gd name="T50" fmla="*/ 2147483647 w 359"/>
                <a:gd name="T51" fmla="*/ 2147483647 h 287"/>
                <a:gd name="T52" fmla="*/ 2147483647 w 359"/>
                <a:gd name="T53" fmla="*/ 2147483647 h 287"/>
                <a:gd name="T54" fmla="*/ 2147483647 w 359"/>
                <a:gd name="T55" fmla="*/ 2147483647 h 287"/>
                <a:gd name="T56" fmla="*/ 2147483647 w 359"/>
                <a:gd name="T57" fmla="*/ 2147483647 h 287"/>
                <a:gd name="T58" fmla="*/ 2147483647 w 359"/>
                <a:gd name="T59" fmla="*/ 2147483647 h 287"/>
                <a:gd name="T60" fmla="*/ 2147483647 w 359"/>
                <a:gd name="T61" fmla="*/ 2147483647 h 287"/>
                <a:gd name="T62" fmla="*/ 2147483647 w 359"/>
                <a:gd name="T63" fmla="*/ 2147483647 h 287"/>
                <a:gd name="T64" fmla="*/ 2147483647 w 359"/>
                <a:gd name="T65" fmla="*/ 2147483647 h 287"/>
                <a:gd name="T66" fmla="*/ 2147483647 w 359"/>
                <a:gd name="T67" fmla="*/ 2147483647 h 287"/>
                <a:gd name="T68" fmla="*/ 2147483647 w 359"/>
                <a:gd name="T69" fmla="*/ 2147483647 h 287"/>
                <a:gd name="T70" fmla="*/ 2147483647 w 359"/>
                <a:gd name="T71" fmla="*/ 2147483647 h 287"/>
                <a:gd name="T72" fmla="*/ 2147483647 w 359"/>
                <a:gd name="T73" fmla="*/ 2147483647 h 287"/>
                <a:gd name="T74" fmla="*/ 2147483647 w 359"/>
                <a:gd name="T75" fmla="*/ 2147483647 h 287"/>
                <a:gd name="T76" fmla="*/ 2147483647 w 359"/>
                <a:gd name="T77" fmla="*/ 0 h 287"/>
                <a:gd name="T78" fmla="*/ 2147483647 w 359"/>
                <a:gd name="T79" fmla="*/ 0 h 287"/>
                <a:gd name="T80" fmla="*/ 0 w 359"/>
                <a:gd name="T81" fmla="*/ 0 h 287"/>
                <a:gd name="T82" fmla="*/ 0 w 359"/>
                <a:gd name="T83" fmla="*/ 2147483647 h 287"/>
                <a:gd name="T84" fmla="*/ 2147483647 w 359"/>
                <a:gd name="T85" fmla="*/ 2147483647 h 287"/>
                <a:gd name="T86" fmla="*/ 2147483647 w 359"/>
                <a:gd name="T87" fmla="*/ 2147483647 h 287"/>
                <a:gd name="T88" fmla="*/ 2147483647 w 359"/>
                <a:gd name="T89" fmla="*/ 2147483647 h 287"/>
                <a:gd name="T90" fmla="*/ 2147483647 w 359"/>
                <a:gd name="T91" fmla="*/ 2147483647 h 287"/>
                <a:gd name="T92" fmla="*/ 2147483647 w 359"/>
                <a:gd name="T93" fmla="*/ 2147483647 h 287"/>
                <a:gd name="T94" fmla="*/ 2147483647 w 359"/>
                <a:gd name="T95" fmla="*/ 2147483647 h 287"/>
                <a:gd name="T96" fmla="*/ 2147483647 w 359"/>
                <a:gd name="T97" fmla="*/ 0 h 287"/>
                <a:gd name="T98" fmla="*/ 2147483647 w 359"/>
                <a:gd name="T99" fmla="*/ 0 h 287"/>
                <a:gd name="T100" fmla="*/ 2147483647 w 359"/>
                <a:gd name="T101" fmla="*/ 2147483647 h 287"/>
                <a:gd name="T102" fmla="*/ 2147483647 w 359"/>
                <a:gd name="T103" fmla="*/ 2147483647 h 287"/>
                <a:gd name="T104" fmla="*/ 2147483647 w 359"/>
                <a:gd name="T105" fmla="*/ 2147483647 h 287"/>
                <a:gd name="T106" fmla="*/ 2147483647 w 359"/>
                <a:gd name="T107" fmla="*/ 2147483647 h 287"/>
                <a:gd name="T108" fmla="*/ 2147483647 w 359"/>
                <a:gd name="T109" fmla="*/ 2147483647 h 287"/>
                <a:gd name="T110" fmla="*/ 2147483647 w 359"/>
                <a:gd name="T111" fmla="*/ 2147483647 h 287"/>
                <a:gd name="T112" fmla="*/ 2147483647 w 359"/>
                <a:gd name="T113" fmla="*/ 2147483647 h 287"/>
                <a:gd name="T114" fmla="*/ 2147483647 w 359"/>
                <a:gd name="T115" fmla="*/ 2147483647 h 287"/>
                <a:gd name="T116" fmla="*/ 2147483647 w 359"/>
                <a:gd name="T117" fmla="*/ 2147483647 h 287"/>
                <a:gd name="T118" fmla="*/ 2147483647 w 359"/>
                <a:gd name="T119" fmla="*/ 2147483647 h 28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12"/>
            <p:cNvSpPr>
              <a:spLocks noChangeAspect="1"/>
            </p:cNvSpPr>
            <p:nvPr/>
          </p:nvSpPr>
          <p:spPr bwMode="auto">
            <a:xfrm>
              <a:off x="821" y="733"/>
              <a:ext cx="177" cy="230"/>
            </a:xfrm>
            <a:custGeom>
              <a:avLst/>
              <a:gdLst>
                <a:gd name="T0" fmla="*/ 2147483647 w 76"/>
                <a:gd name="T1" fmla="*/ 2147483647 h 96"/>
                <a:gd name="T2" fmla="*/ 2147483647 w 76"/>
                <a:gd name="T3" fmla="*/ 2147483647 h 96"/>
                <a:gd name="T4" fmla="*/ 2147483647 w 76"/>
                <a:gd name="T5" fmla="*/ 2147483647 h 96"/>
                <a:gd name="T6" fmla="*/ 2147483647 w 76"/>
                <a:gd name="T7" fmla="*/ 2147483647 h 96"/>
                <a:gd name="T8" fmla="*/ 2147483647 w 76"/>
                <a:gd name="T9" fmla="*/ 2147483647 h 96"/>
                <a:gd name="T10" fmla="*/ 2147483647 w 76"/>
                <a:gd name="T11" fmla="*/ 2147483647 h 96"/>
                <a:gd name="T12" fmla="*/ 2147483647 w 76"/>
                <a:gd name="T13" fmla="*/ 2147483647 h 96"/>
                <a:gd name="T14" fmla="*/ 2147483647 w 76"/>
                <a:gd name="T15" fmla="*/ 2147483647 h 96"/>
                <a:gd name="T16" fmla="*/ 2147483647 w 76"/>
                <a:gd name="T17" fmla="*/ 2147483647 h 96"/>
                <a:gd name="T18" fmla="*/ 2147483647 w 76"/>
                <a:gd name="T19" fmla="*/ 2147483647 h 96"/>
                <a:gd name="T20" fmla="*/ 0 w 76"/>
                <a:gd name="T21" fmla="*/ 2147483647 h 96"/>
                <a:gd name="T22" fmla="*/ 0 w 76"/>
                <a:gd name="T23" fmla="*/ 0 h 96"/>
                <a:gd name="T24" fmla="*/ 2147483647 w 76"/>
                <a:gd name="T25" fmla="*/ 0 h 96"/>
                <a:gd name="T26" fmla="*/ 2147483647 w 76"/>
                <a:gd name="T27" fmla="*/ 0 h 96"/>
                <a:gd name="T28" fmla="*/ 2147483647 w 76"/>
                <a:gd name="T29" fmla="*/ 2147483647 h 96"/>
                <a:gd name="T30" fmla="*/ 2147483647 w 76"/>
                <a:gd name="T31" fmla="*/ 2147483647 h 96"/>
                <a:gd name="T32" fmla="*/ 2147483647 w 76"/>
                <a:gd name="T33" fmla="*/ 2147483647 h 96"/>
                <a:gd name="T34" fmla="*/ 2147483647 w 76"/>
                <a:gd name="T35" fmla="*/ 2147483647 h 96"/>
                <a:gd name="T36" fmla="*/ 2147483647 w 76"/>
                <a:gd name="T37" fmla="*/ 2147483647 h 96"/>
                <a:gd name="T38" fmla="*/ 2147483647 w 76"/>
                <a:gd name="T39" fmla="*/ 2147483647 h 96"/>
                <a:gd name="T40" fmla="*/ 2147483647 w 76"/>
                <a:gd name="T41" fmla="*/ 2147483647 h 96"/>
                <a:gd name="T42" fmla="*/ 2147483647 w 76"/>
                <a:gd name="T43" fmla="*/ 2147483647 h 96"/>
                <a:gd name="T44" fmla="*/ 2147483647 w 76"/>
                <a:gd name="T45" fmla="*/ 2147483647 h 96"/>
                <a:gd name="T46" fmla="*/ 2147483647 w 76"/>
                <a:gd name="T47" fmla="*/ 2147483647 h 96"/>
                <a:gd name="T48" fmla="*/ 2147483647 w 76"/>
                <a:gd name="T49" fmla="*/ 2147483647 h 96"/>
                <a:gd name="T50" fmla="*/ 2147483647 w 76"/>
                <a:gd name="T51" fmla="*/ 2147483647 h 96"/>
                <a:gd name="T52" fmla="*/ 2147483647 w 76"/>
                <a:gd name="T53" fmla="*/ 2147483647 h 96"/>
                <a:gd name="T54" fmla="*/ 2147483647 w 76"/>
                <a:gd name="T55" fmla="*/ 2147483647 h 96"/>
                <a:gd name="T56" fmla="*/ 2147483647 w 76"/>
                <a:gd name="T57" fmla="*/ 2147483647 h 96"/>
                <a:gd name="T58" fmla="*/ 2147483647 w 76"/>
                <a:gd name="T59" fmla="*/ 2147483647 h 96"/>
                <a:gd name="T60" fmla="*/ 2147483647 w 76"/>
                <a:gd name="T61" fmla="*/ 2147483647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6" h="96">
                  <a:moveTo>
                    <a:pt x="6" y="96"/>
                  </a:moveTo>
                  <a:cubicBezTo>
                    <a:pt x="6" y="92"/>
                    <a:pt x="6" y="92"/>
                    <a:pt x="6" y="92"/>
                  </a:cubicBezTo>
                  <a:cubicBezTo>
                    <a:pt x="9" y="91"/>
                    <a:pt x="11" y="90"/>
                    <a:pt x="12" y="89"/>
                  </a:cubicBezTo>
                  <a:cubicBezTo>
                    <a:pt x="12" y="89"/>
                    <a:pt x="12" y="88"/>
                    <a:pt x="13" y="88"/>
                  </a:cubicBezTo>
                  <a:cubicBezTo>
                    <a:pt x="13" y="86"/>
                    <a:pt x="13" y="84"/>
                    <a:pt x="13" y="80"/>
                  </a:cubicBezTo>
                  <a:cubicBezTo>
                    <a:pt x="14" y="73"/>
                    <a:pt x="14" y="70"/>
                    <a:pt x="14" y="68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4" y="20"/>
                    <a:pt x="13" y="14"/>
                  </a:cubicBezTo>
                  <a:cubicBezTo>
                    <a:pt x="13" y="10"/>
                    <a:pt x="13" y="7"/>
                    <a:pt x="12" y="6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9" y="4"/>
                    <a:pt x="5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8" y="0"/>
                    <a:pt x="21" y="0"/>
                  </a:cubicBezTo>
                  <a:cubicBezTo>
                    <a:pt x="24" y="0"/>
                    <a:pt x="31" y="0"/>
                    <a:pt x="41" y="0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6" y="4"/>
                    <a:pt x="32" y="4"/>
                    <a:pt x="31" y="5"/>
                  </a:cubicBezTo>
                  <a:cubicBezTo>
                    <a:pt x="30" y="5"/>
                    <a:pt x="29" y="6"/>
                    <a:pt x="29" y="6"/>
                  </a:cubicBezTo>
                  <a:cubicBezTo>
                    <a:pt x="28" y="7"/>
                    <a:pt x="28" y="9"/>
                    <a:pt x="28" y="13"/>
                  </a:cubicBezTo>
                  <a:cubicBezTo>
                    <a:pt x="27" y="14"/>
                    <a:pt x="27" y="20"/>
                    <a:pt x="27" y="32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82"/>
                    <a:pt x="27" y="86"/>
                    <a:pt x="28" y="89"/>
                  </a:cubicBezTo>
                  <a:cubicBezTo>
                    <a:pt x="33" y="89"/>
                    <a:pt x="33" y="90"/>
                    <a:pt x="39" y="90"/>
                  </a:cubicBezTo>
                  <a:cubicBezTo>
                    <a:pt x="52" y="90"/>
                    <a:pt x="62" y="89"/>
                    <a:pt x="67" y="87"/>
                  </a:cubicBezTo>
                  <a:cubicBezTo>
                    <a:pt x="68" y="86"/>
                    <a:pt x="68" y="84"/>
                    <a:pt x="69" y="82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5" y="78"/>
                    <a:pt x="74" y="86"/>
                    <a:pt x="73" y="95"/>
                  </a:cubicBezTo>
                  <a:cubicBezTo>
                    <a:pt x="71" y="95"/>
                    <a:pt x="70" y="95"/>
                    <a:pt x="69" y="96"/>
                  </a:cubicBezTo>
                  <a:cubicBezTo>
                    <a:pt x="66" y="96"/>
                    <a:pt x="63" y="96"/>
                    <a:pt x="57" y="96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15" y="95"/>
                    <a:pt x="11" y="95"/>
                    <a:pt x="6" y="9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13"/>
            <p:cNvSpPr>
              <a:spLocks noChangeAspect="1" noEditPoints="1"/>
            </p:cNvSpPr>
            <p:nvPr/>
          </p:nvSpPr>
          <p:spPr bwMode="auto">
            <a:xfrm>
              <a:off x="1022" y="733"/>
              <a:ext cx="96" cy="230"/>
            </a:xfrm>
            <a:custGeom>
              <a:avLst/>
              <a:gdLst>
                <a:gd name="T0" fmla="*/ 2147483647 w 42"/>
                <a:gd name="T1" fmla="*/ 2147483647 h 96"/>
                <a:gd name="T2" fmla="*/ 2147483647 w 42"/>
                <a:gd name="T3" fmla="*/ 2147483647 h 96"/>
                <a:gd name="T4" fmla="*/ 2147483647 w 42"/>
                <a:gd name="T5" fmla="*/ 2147483647 h 96"/>
                <a:gd name="T6" fmla="*/ 0 w 42"/>
                <a:gd name="T7" fmla="*/ 2147483647 h 96"/>
                <a:gd name="T8" fmla="*/ 0 w 42"/>
                <a:gd name="T9" fmla="*/ 2147483647 h 96"/>
                <a:gd name="T10" fmla="*/ 2147483647 w 42"/>
                <a:gd name="T11" fmla="*/ 2147483647 h 96"/>
                <a:gd name="T12" fmla="*/ 2147483647 w 42"/>
                <a:gd name="T13" fmla="*/ 2147483647 h 96"/>
                <a:gd name="T14" fmla="*/ 2147483647 w 42"/>
                <a:gd name="T15" fmla="*/ 2147483647 h 96"/>
                <a:gd name="T16" fmla="*/ 2147483647 w 42"/>
                <a:gd name="T17" fmla="*/ 2147483647 h 96"/>
                <a:gd name="T18" fmla="*/ 2147483647 w 42"/>
                <a:gd name="T19" fmla="*/ 2147483647 h 96"/>
                <a:gd name="T20" fmla="*/ 2147483647 w 42"/>
                <a:gd name="T21" fmla="*/ 2147483647 h 96"/>
                <a:gd name="T22" fmla="*/ 2147483647 w 42"/>
                <a:gd name="T23" fmla="*/ 2147483647 h 96"/>
                <a:gd name="T24" fmla="*/ 2147483647 w 42"/>
                <a:gd name="T25" fmla="*/ 2147483647 h 96"/>
                <a:gd name="T26" fmla="*/ 0 w 42"/>
                <a:gd name="T27" fmla="*/ 2147483647 h 96"/>
                <a:gd name="T28" fmla="*/ 0 w 42"/>
                <a:gd name="T29" fmla="*/ 0 h 96"/>
                <a:gd name="T30" fmla="*/ 2147483647 w 42"/>
                <a:gd name="T31" fmla="*/ 0 h 96"/>
                <a:gd name="T32" fmla="*/ 2147483647 w 42"/>
                <a:gd name="T33" fmla="*/ 0 h 96"/>
                <a:gd name="T34" fmla="*/ 2147483647 w 42"/>
                <a:gd name="T35" fmla="*/ 2147483647 h 96"/>
                <a:gd name="T36" fmla="*/ 2147483647 w 42"/>
                <a:gd name="T37" fmla="*/ 2147483647 h 96"/>
                <a:gd name="T38" fmla="*/ 2147483647 w 42"/>
                <a:gd name="T39" fmla="*/ 2147483647 h 96"/>
                <a:gd name="T40" fmla="*/ 2147483647 w 42"/>
                <a:gd name="T41" fmla="*/ 2147483647 h 96"/>
                <a:gd name="T42" fmla="*/ 2147483647 w 42"/>
                <a:gd name="T43" fmla="*/ 2147483647 h 96"/>
                <a:gd name="T44" fmla="*/ 2147483647 w 42"/>
                <a:gd name="T45" fmla="*/ 2147483647 h 96"/>
                <a:gd name="T46" fmla="*/ 2147483647 w 42"/>
                <a:gd name="T47" fmla="*/ 2147483647 h 96"/>
                <a:gd name="T48" fmla="*/ 2147483647 w 42"/>
                <a:gd name="T49" fmla="*/ 2147483647 h 96"/>
                <a:gd name="T50" fmla="*/ 2147483647 w 42"/>
                <a:gd name="T51" fmla="*/ 2147483647 h 96"/>
                <a:gd name="T52" fmla="*/ 2147483647 w 42"/>
                <a:gd name="T53" fmla="*/ 2147483647 h 96"/>
                <a:gd name="T54" fmla="*/ 2147483647 w 42"/>
                <a:gd name="T55" fmla="*/ 2147483647 h 96"/>
                <a:gd name="T56" fmla="*/ 2147483647 w 42"/>
                <a:gd name="T57" fmla="*/ 2147483647 h 96"/>
                <a:gd name="T58" fmla="*/ 2147483647 w 42"/>
                <a:gd name="T59" fmla="*/ 2147483647 h 9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2" h="96">
                  <a:moveTo>
                    <a:pt x="42" y="91"/>
                  </a:moveTo>
                  <a:cubicBezTo>
                    <a:pt x="42" y="96"/>
                    <a:pt x="42" y="96"/>
                    <a:pt x="42" y="96"/>
                  </a:cubicBezTo>
                  <a:cubicBezTo>
                    <a:pt x="32" y="95"/>
                    <a:pt x="25" y="95"/>
                    <a:pt x="22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6" y="91"/>
                    <a:pt x="9" y="91"/>
                    <a:pt x="10" y="91"/>
                  </a:cubicBezTo>
                  <a:cubicBezTo>
                    <a:pt x="12" y="90"/>
                    <a:pt x="12" y="90"/>
                    <a:pt x="13" y="89"/>
                  </a:cubicBezTo>
                  <a:cubicBezTo>
                    <a:pt x="13" y="88"/>
                    <a:pt x="14" y="86"/>
                    <a:pt x="14" y="83"/>
                  </a:cubicBezTo>
                  <a:cubicBezTo>
                    <a:pt x="14" y="82"/>
                    <a:pt x="14" y="75"/>
                    <a:pt x="14" y="6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4" y="20"/>
                    <a:pt x="14" y="14"/>
                  </a:cubicBezTo>
                  <a:cubicBezTo>
                    <a:pt x="14" y="10"/>
                    <a:pt x="13" y="7"/>
                    <a:pt x="13" y="6"/>
                  </a:cubicBezTo>
                  <a:cubicBezTo>
                    <a:pt x="12" y="6"/>
                    <a:pt x="12" y="5"/>
                    <a:pt x="10" y="5"/>
                  </a:cubicBezTo>
                  <a:cubicBezTo>
                    <a:pt x="9" y="4"/>
                    <a:pt x="6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6" y="0"/>
                    <a:pt x="21" y="0"/>
                  </a:cubicBezTo>
                  <a:cubicBezTo>
                    <a:pt x="26" y="0"/>
                    <a:pt x="33" y="0"/>
                    <a:pt x="42" y="0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6" y="4"/>
                    <a:pt x="33" y="4"/>
                    <a:pt x="32" y="5"/>
                  </a:cubicBezTo>
                  <a:cubicBezTo>
                    <a:pt x="30" y="5"/>
                    <a:pt x="30" y="6"/>
                    <a:pt x="29" y="6"/>
                  </a:cubicBezTo>
                  <a:cubicBezTo>
                    <a:pt x="29" y="7"/>
                    <a:pt x="28" y="9"/>
                    <a:pt x="28" y="13"/>
                  </a:cubicBezTo>
                  <a:cubicBezTo>
                    <a:pt x="28" y="14"/>
                    <a:pt x="28" y="20"/>
                    <a:pt x="28" y="32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9"/>
                    <a:pt x="28" y="75"/>
                    <a:pt x="28" y="81"/>
                  </a:cubicBezTo>
                  <a:cubicBezTo>
                    <a:pt x="28" y="86"/>
                    <a:pt x="28" y="88"/>
                    <a:pt x="29" y="89"/>
                  </a:cubicBezTo>
                  <a:cubicBezTo>
                    <a:pt x="29" y="90"/>
                    <a:pt x="30" y="90"/>
                    <a:pt x="32" y="91"/>
                  </a:cubicBezTo>
                  <a:cubicBezTo>
                    <a:pt x="33" y="91"/>
                    <a:pt x="36" y="91"/>
                    <a:pt x="42" y="91"/>
                  </a:cubicBezTo>
                  <a:close/>
                  <a:moveTo>
                    <a:pt x="28" y="13"/>
                  </a:moveTo>
                  <a:cubicBezTo>
                    <a:pt x="28" y="14"/>
                    <a:pt x="28" y="20"/>
                    <a:pt x="28" y="32"/>
                  </a:cubicBezTo>
                  <a:cubicBezTo>
                    <a:pt x="28" y="63"/>
                    <a:pt x="28" y="63"/>
                    <a:pt x="28" y="63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4"/>
            <p:cNvSpPr>
              <a:spLocks noChangeAspect="1"/>
            </p:cNvSpPr>
            <p:nvPr/>
          </p:nvSpPr>
          <p:spPr bwMode="auto">
            <a:xfrm>
              <a:off x="1156" y="733"/>
              <a:ext cx="263" cy="234"/>
            </a:xfrm>
            <a:custGeom>
              <a:avLst/>
              <a:gdLst>
                <a:gd name="T0" fmla="*/ 0 w 111"/>
                <a:gd name="T1" fmla="*/ 2147483647 h 98"/>
                <a:gd name="T2" fmla="*/ 0 w 111"/>
                <a:gd name="T3" fmla="*/ 2147483647 h 98"/>
                <a:gd name="T4" fmla="*/ 2147483647 w 111"/>
                <a:gd name="T5" fmla="*/ 2147483647 h 98"/>
                <a:gd name="T6" fmla="*/ 2147483647 w 111"/>
                <a:gd name="T7" fmla="*/ 2147483647 h 98"/>
                <a:gd name="T8" fmla="*/ 2147483647 w 111"/>
                <a:gd name="T9" fmla="*/ 2147483647 h 98"/>
                <a:gd name="T10" fmla="*/ 2147483647 w 111"/>
                <a:gd name="T11" fmla="*/ 2147483647 h 98"/>
                <a:gd name="T12" fmla="*/ 2147483647 w 111"/>
                <a:gd name="T13" fmla="*/ 2147483647 h 98"/>
                <a:gd name="T14" fmla="*/ 2147483647 w 111"/>
                <a:gd name="T15" fmla="*/ 2147483647 h 98"/>
                <a:gd name="T16" fmla="*/ 2147483647 w 111"/>
                <a:gd name="T17" fmla="*/ 2147483647 h 98"/>
                <a:gd name="T18" fmla="*/ 2147483647 w 111"/>
                <a:gd name="T19" fmla="*/ 2147483647 h 98"/>
                <a:gd name="T20" fmla="*/ 0 w 111"/>
                <a:gd name="T21" fmla="*/ 2147483647 h 98"/>
                <a:gd name="T22" fmla="*/ 0 w 111"/>
                <a:gd name="T23" fmla="*/ 0 h 98"/>
                <a:gd name="T24" fmla="*/ 2147483647 w 111"/>
                <a:gd name="T25" fmla="*/ 0 h 98"/>
                <a:gd name="T26" fmla="*/ 2147483647 w 111"/>
                <a:gd name="T27" fmla="*/ 0 h 98"/>
                <a:gd name="T28" fmla="*/ 2147483647 w 111"/>
                <a:gd name="T29" fmla="*/ 2147483647 h 98"/>
                <a:gd name="T30" fmla="*/ 2147483647 w 111"/>
                <a:gd name="T31" fmla="*/ 2147483647 h 98"/>
                <a:gd name="T32" fmla="*/ 2147483647 w 111"/>
                <a:gd name="T33" fmla="*/ 2147483647 h 98"/>
                <a:gd name="T34" fmla="*/ 2147483647 w 111"/>
                <a:gd name="T35" fmla="*/ 2147483647 h 98"/>
                <a:gd name="T36" fmla="*/ 2147483647 w 111"/>
                <a:gd name="T37" fmla="*/ 2147483647 h 98"/>
                <a:gd name="T38" fmla="*/ 2147483647 w 111"/>
                <a:gd name="T39" fmla="*/ 2147483647 h 98"/>
                <a:gd name="T40" fmla="*/ 2147483647 w 111"/>
                <a:gd name="T41" fmla="*/ 2147483647 h 98"/>
                <a:gd name="T42" fmla="*/ 2147483647 w 111"/>
                <a:gd name="T43" fmla="*/ 2147483647 h 98"/>
                <a:gd name="T44" fmla="*/ 2147483647 w 111"/>
                <a:gd name="T45" fmla="*/ 2147483647 h 98"/>
                <a:gd name="T46" fmla="*/ 2147483647 w 111"/>
                <a:gd name="T47" fmla="*/ 2147483647 h 98"/>
                <a:gd name="T48" fmla="*/ 2147483647 w 111"/>
                <a:gd name="T49" fmla="*/ 0 h 98"/>
                <a:gd name="T50" fmla="*/ 2147483647 w 111"/>
                <a:gd name="T51" fmla="*/ 0 h 98"/>
                <a:gd name="T52" fmla="*/ 2147483647 w 111"/>
                <a:gd name="T53" fmla="*/ 0 h 98"/>
                <a:gd name="T54" fmla="*/ 2147483647 w 111"/>
                <a:gd name="T55" fmla="*/ 2147483647 h 98"/>
                <a:gd name="T56" fmla="*/ 2147483647 w 111"/>
                <a:gd name="T57" fmla="*/ 2147483647 h 98"/>
                <a:gd name="T58" fmla="*/ 2147483647 w 111"/>
                <a:gd name="T59" fmla="*/ 2147483647 h 98"/>
                <a:gd name="T60" fmla="*/ 2147483647 w 111"/>
                <a:gd name="T61" fmla="*/ 2147483647 h 98"/>
                <a:gd name="T62" fmla="*/ 2147483647 w 111"/>
                <a:gd name="T63" fmla="*/ 2147483647 h 98"/>
                <a:gd name="T64" fmla="*/ 2147483647 w 111"/>
                <a:gd name="T65" fmla="*/ 2147483647 h 98"/>
                <a:gd name="T66" fmla="*/ 2147483647 w 111"/>
                <a:gd name="T67" fmla="*/ 2147483647 h 98"/>
                <a:gd name="T68" fmla="*/ 2147483647 w 111"/>
                <a:gd name="T69" fmla="*/ 2147483647 h 98"/>
                <a:gd name="T70" fmla="*/ 2147483647 w 111"/>
                <a:gd name="T71" fmla="*/ 2147483647 h 98"/>
                <a:gd name="T72" fmla="*/ 2147483647 w 111"/>
                <a:gd name="T73" fmla="*/ 2147483647 h 98"/>
                <a:gd name="T74" fmla="*/ 2147483647 w 111"/>
                <a:gd name="T75" fmla="*/ 2147483647 h 98"/>
                <a:gd name="T76" fmla="*/ 2147483647 w 111"/>
                <a:gd name="T77" fmla="*/ 2147483647 h 98"/>
                <a:gd name="T78" fmla="*/ 2147483647 w 111"/>
                <a:gd name="T79" fmla="*/ 2147483647 h 98"/>
                <a:gd name="T80" fmla="*/ 2147483647 w 111"/>
                <a:gd name="T81" fmla="*/ 2147483647 h 98"/>
                <a:gd name="T82" fmla="*/ 2147483647 w 111"/>
                <a:gd name="T83" fmla="*/ 2147483647 h 98"/>
                <a:gd name="T84" fmla="*/ 2147483647 w 111"/>
                <a:gd name="T85" fmla="*/ 2147483647 h 98"/>
                <a:gd name="T86" fmla="*/ 2147483647 w 111"/>
                <a:gd name="T87" fmla="*/ 2147483647 h 98"/>
                <a:gd name="T88" fmla="*/ 2147483647 w 111"/>
                <a:gd name="T89" fmla="*/ 2147483647 h 98"/>
                <a:gd name="T90" fmla="*/ 2147483647 w 111"/>
                <a:gd name="T91" fmla="*/ 2147483647 h 98"/>
                <a:gd name="T92" fmla="*/ 2147483647 w 111"/>
                <a:gd name="T93" fmla="*/ 2147483647 h 98"/>
                <a:gd name="T94" fmla="*/ 2147483647 w 111"/>
                <a:gd name="T95" fmla="*/ 2147483647 h 98"/>
                <a:gd name="T96" fmla="*/ 0 w 111"/>
                <a:gd name="T97" fmla="*/ 2147483647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1" h="98">
                  <a:moveTo>
                    <a:pt x="0" y="96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5" y="91"/>
                    <a:pt x="8" y="91"/>
                    <a:pt x="10" y="90"/>
                  </a:cubicBezTo>
                  <a:cubicBezTo>
                    <a:pt x="11" y="90"/>
                    <a:pt x="11" y="90"/>
                    <a:pt x="11" y="89"/>
                  </a:cubicBezTo>
                  <a:cubicBezTo>
                    <a:pt x="12" y="88"/>
                    <a:pt x="12" y="86"/>
                    <a:pt x="12" y="82"/>
                  </a:cubicBezTo>
                  <a:cubicBezTo>
                    <a:pt x="13" y="76"/>
                    <a:pt x="13" y="71"/>
                    <a:pt x="13" y="67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0"/>
                    <a:pt x="13" y="9"/>
                    <a:pt x="13" y="9"/>
                  </a:cubicBezTo>
                  <a:cubicBezTo>
                    <a:pt x="12" y="8"/>
                    <a:pt x="11" y="7"/>
                    <a:pt x="10" y="6"/>
                  </a:cubicBezTo>
                  <a:cubicBezTo>
                    <a:pt x="9" y="5"/>
                    <a:pt x="8" y="5"/>
                    <a:pt x="7" y="4"/>
                  </a:cubicBezTo>
                  <a:cubicBezTo>
                    <a:pt x="6" y="4"/>
                    <a:pt x="3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3" y="0"/>
                    <a:pt x="15" y="0"/>
                  </a:cubicBezTo>
                  <a:cubicBezTo>
                    <a:pt x="19" y="0"/>
                    <a:pt x="22" y="0"/>
                    <a:pt x="26" y="0"/>
                  </a:cubicBezTo>
                  <a:cubicBezTo>
                    <a:pt x="30" y="5"/>
                    <a:pt x="32" y="8"/>
                    <a:pt x="34" y="11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76" y="60"/>
                    <a:pt x="82" y="66"/>
                    <a:pt x="86" y="71"/>
                  </a:cubicBezTo>
                  <a:cubicBezTo>
                    <a:pt x="88" y="74"/>
                    <a:pt x="91" y="76"/>
                    <a:pt x="92" y="7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24"/>
                    <a:pt x="92" y="19"/>
                    <a:pt x="92" y="13"/>
                  </a:cubicBezTo>
                  <a:cubicBezTo>
                    <a:pt x="92" y="9"/>
                    <a:pt x="91" y="7"/>
                    <a:pt x="91" y="6"/>
                  </a:cubicBezTo>
                  <a:cubicBezTo>
                    <a:pt x="91" y="6"/>
                    <a:pt x="90" y="5"/>
                    <a:pt x="90" y="5"/>
                  </a:cubicBezTo>
                  <a:cubicBezTo>
                    <a:pt x="88" y="4"/>
                    <a:pt x="85" y="4"/>
                    <a:pt x="80" y="4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5" y="0"/>
                    <a:pt x="91" y="0"/>
                    <a:pt x="97" y="0"/>
                  </a:cubicBezTo>
                  <a:cubicBezTo>
                    <a:pt x="102" y="0"/>
                    <a:pt x="107" y="0"/>
                    <a:pt x="111" y="0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06" y="4"/>
                    <a:pt x="103" y="4"/>
                    <a:pt x="102" y="5"/>
                  </a:cubicBezTo>
                  <a:cubicBezTo>
                    <a:pt x="101" y="5"/>
                    <a:pt x="101" y="6"/>
                    <a:pt x="100" y="6"/>
                  </a:cubicBezTo>
                  <a:cubicBezTo>
                    <a:pt x="100" y="7"/>
                    <a:pt x="99" y="10"/>
                    <a:pt x="99" y="13"/>
                  </a:cubicBezTo>
                  <a:cubicBezTo>
                    <a:pt x="99" y="19"/>
                    <a:pt x="99" y="24"/>
                    <a:pt x="99" y="29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99" y="68"/>
                    <a:pt x="99" y="80"/>
                    <a:pt x="99" y="98"/>
                  </a:cubicBezTo>
                  <a:cubicBezTo>
                    <a:pt x="92" y="98"/>
                    <a:pt x="92" y="98"/>
                    <a:pt x="92" y="98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0" y="96"/>
                    <a:pt x="90" y="95"/>
                    <a:pt x="89" y="95"/>
                  </a:cubicBezTo>
                  <a:cubicBezTo>
                    <a:pt x="89" y="95"/>
                    <a:pt x="88" y="94"/>
                    <a:pt x="87" y="93"/>
                  </a:cubicBezTo>
                  <a:cubicBezTo>
                    <a:pt x="83" y="88"/>
                    <a:pt x="80" y="85"/>
                    <a:pt x="78" y="83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71"/>
                    <a:pt x="19" y="76"/>
                    <a:pt x="20" y="82"/>
                  </a:cubicBezTo>
                  <a:cubicBezTo>
                    <a:pt x="20" y="86"/>
                    <a:pt x="20" y="88"/>
                    <a:pt x="20" y="89"/>
                  </a:cubicBezTo>
                  <a:cubicBezTo>
                    <a:pt x="21" y="90"/>
                    <a:pt x="21" y="90"/>
                    <a:pt x="22" y="90"/>
                  </a:cubicBezTo>
                  <a:cubicBezTo>
                    <a:pt x="23" y="91"/>
                    <a:pt x="27" y="91"/>
                    <a:pt x="32" y="91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28" y="95"/>
                    <a:pt x="23" y="95"/>
                    <a:pt x="18" y="95"/>
                  </a:cubicBezTo>
                  <a:cubicBezTo>
                    <a:pt x="13" y="95"/>
                    <a:pt x="7" y="95"/>
                    <a:pt x="0" y="9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5"/>
            <p:cNvSpPr>
              <a:spLocks noChangeAspect="1"/>
            </p:cNvSpPr>
            <p:nvPr/>
          </p:nvSpPr>
          <p:spPr bwMode="auto">
            <a:xfrm>
              <a:off x="1449" y="733"/>
              <a:ext cx="96" cy="230"/>
            </a:xfrm>
            <a:custGeom>
              <a:avLst/>
              <a:gdLst>
                <a:gd name="T0" fmla="*/ 2147483647 w 41"/>
                <a:gd name="T1" fmla="*/ 2147483647 h 96"/>
                <a:gd name="T2" fmla="*/ 2147483647 w 41"/>
                <a:gd name="T3" fmla="*/ 2147483647 h 96"/>
                <a:gd name="T4" fmla="*/ 2147483647 w 41"/>
                <a:gd name="T5" fmla="*/ 2147483647 h 96"/>
                <a:gd name="T6" fmla="*/ 0 w 41"/>
                <a:gd name="T7" fmla="*/ 2147483647 h 96"/>
                <a:gd name="T8" fmla="*/ 0 w 41"/>
                <a:gd name="T9" fmla="*/ 2147483647 h 96"/>
                <a:gd name="T10" fmla="*/ 2147483647 w 41"/>
                <a:gd name="T11" fmla="*/ 2147483647 h 96"/>
                <a:gd name="T12" fmla="*/ 2147483647 w 41"/>
                <a:gd name="T13" fmla="*/ 2147483647 h 96"/>
                <a:gd name="T14" fmla="*/ 2147483647 w 41"/>
                <a:gd name="T15" fmla="*/ 2147483647 h 96"/>
                <a:gd name="T16" fmla="*/ 2147483647 w 41"/>
                <a:gd name="T17" fmla="*/ 2147483647 h 96"/>
                <a:gd name="T18" fmla="*/ 2147483647 w 41"/>
                <a:gd name="T19" fmla="*/ 2147483647 h 96"/>
                <a:gd name="T20" fmla="*/ 2147483647 w 41"/>
                <a:gd name="T21" fmla="*/ 2147483647 h 96"/>
                <a:gd name="T22" fmla="*/ 2147483647 w 41"/>
                <a:gd name="T23" fmla="*/ 2147483647 h 96"/>
                <a:gd name="T24" fmla="*/ 2147483647 w 41"/>
                <a:gd name="T25" fmla="*/ 2147483647 h 96"/>
                <a:gd name="T26" fmla="*/ 0 w 41"/>
                <a:gd name="T27" fmla="*/ 2147483647 h 96"/>
                <a:gd name="T28" fmla="*/ 0 w 41"/>
                <a:gd name="T29" fmla="*/ 0 h 96"/>
                <a:gd name="T30" fmla="*/ 2147483647 w 41"/>
                <a:gd name="T31" fmla="*/ 0 h 96"/>
                <a:gd name="T32" fmla="*/ 2147483647 w 41"/>
                <a:gd name="T33" fmla="*/ 0 h 96"/>
                <a:gd name="T34" fmla="*/ 2147483647 w 41"/>
                <a:gd name="T35" fmla="*/ 2147483647 h 96"/>
                <a:gd name="T36" fmla="*/ 2147483647 w 41"/>
                <a:gd name="T37" fmla="*/ 2147483647 h 96"/>
                <a:gd name="T38" fmla="*/ 2147483647 w 41"/>
                <a:gd name="T39" fmla="*/ 2147483647 h 96"/>
                <a:gd name="T40" fmla="*/ 2147483647 w 41"/>
                <a:gd name="T41" fmla="*/ 2147483647 h 96"/>
                <a:gd name="T42" fmla="*/ 2147483647 w 41"/>
                <a:gd name="T43" fmla="*/ 2147483647 h 96"/>
                <a:gd name="T44" fmla="*/ 2147483647 w 41"/>
                <a:gd name="T45" fmla="*/ 2147483647 h 96"/>
                <a:gd name="T46" fmla="*/ 2147483647 w 41"/>
                <a:gd name="T47" fmla="*/ 2147483647 h 96"/>
                <a:gd name="T48" fmla="*/ 2147483647 w 41"/>
                <a:gd name="T49" fmla="*/ 2147483647 h 96"/>
                <a:gd name="T50" fmla="*/ 2147483647 w 41"/>
                <a:gd name="T51" fmla="*/ 2147483647 h 96"/>
                <a:gd name="T52" fmla="*/ 2147483647 w 41"/>
                <a:gd name="T53" fmla="*/ 2147483647 h 9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1" h="96">
                  <a:moveTo>
                    <a:pt x="41" y="91"/>
                  </a:moveTo>
                  <a:cubicBezTo>
                    <a:pt x="41" y="96"/>
                    <a:pt x="41" y="96"/>
                    <a:pt x="41" y="96"/>
                  </a:cubicBezTo>
                  <a:cubicBezTo>
                    <a:pt x="31" y="95"/>
                    <a:pt x="24" y="95"/>
                    <a:pt x="21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5" y="91"/>
                    <a:pt x="8" y="91"/>
                    <a:pt x="10" y="91"/>
                  </a:cubicBezTo>
                  <a:cubicBezTo>
                    <a:pt x="11" y="90"/>
                    <a:pt x="12" y="90"/>
                    <a:pt x="12" y="89"/>
                  </a:cubicBezTo>
                  <a:cubicBezTo>
                    <a:pt x="13" y="88"/>
                    <a:pt x="13" y="86"/>
                    <a:pt x="13" y="83"/>
                  </a:cubicBezTo>
                  <a:cubicBezTo>
                    <a:pt x="13" y="82"/>
                    <a:pt x="13" y="75"/>
                    <a:pt x="14" y="6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3" y="20"/>
                    <a:pt x="13" y="14"/>
                  </a:cubicBezTo>
                  <a:cubicBezTo>
                    <a:pt x="13" y="10"/>
                    <a:pt x="13" y="7"/>
                    <a:pt x="12" y="6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8" y="4"/>
                    <a:pt x="5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5" y="0"/>
                    <a:pt x="20" y="0"/>
                  </a:cubicBezTo>
                  <a:cubicBezTo>
                    <a:pt x="25" y="0"/>
                    <a:pt x="32" y="0"/>
                    <a:pt x="41" y="0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5" y="4"/>
                    <a:pt x="32" y="4"/>
                    <a:pt x="31" y="5"/>
                  </a:cubicBezTo>
                  <a:cubicBezTo>
                    <a:pt x="30" y="5"/>
                    <a:pt x="29" y="6"/>
                    <a:pt x="28" y="6"/>
                  </a:cubicBezTo>
                  <a:cubicBezTo>
                    <a:pt x="28" y="7"/>
                    <a:pt x="27" y="9"/>
                    <a:pt x="27" y="13"/>
                  </a:cubicBezTo>
                  <a:cubicBezTo>
                    <a:pt x="27" y="14"/>
                    <a:pt x="27" y="20"/>
                    <a:pt x="27" y="32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69"/>
                    <a:pt x="27" y="75"/>
                    <a:pt x="27" y="81"/>
                  </a:cubicBezTo>
                  <a:cubicBezTo>
                    <a:pt x="27" y="86"/>
                    <a:pt x="28" y="88"/>
                    <a:pt x="28" y="89"/>
                  </a:cubicBezTo>
                  <a:cubicBezTo>
                    <a:pt x="29" y="90"/>
                    <a:pt x="30" y="90"/>
                    <a:pt x="31" y="91"/>
                  </a:cubicBezTo>
                  <a:cubicBezTo>
                    <a:pt x="32" y="91"/>
                    <a:pt x="35" y="91"/>
                    <a:pt x="41" y="9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6"/>
            <p:cNvSpPr>
              <a:spLocks noChangeAspect="1"/>
            </p:cNvSpPr>
            <p:nvPr/>
          </p:nvSpPr>
          <p:spPr bwMode="auto">
            <a:xfrm>
              <a:off x="1564" y="728"/>
              <a:ext cx="220" cy="239"/>
            </a:xfrm>
            <a:custGeom>
              <a:avLst/>
              <a:gdLst>
                <a:gd name="T0" fmla="*/ 2147483647 w 94"/>
                <a:gd name="T1" fmla="*/ 2147483647 h 100"/>
                <a:gd name="T2" fmla="*/ 2147483647 w 94"/>
                <a:gd name="T3" fmla="*/ 2147483647 h 100"/>
                <a:gd name="T4" fmla="*/ 2147483647 w 94"/>
                <a:gd name="T5" fmla="*/ 2147483647 h 100"/>
                <a:gd name="T6" fmla="*/ 2147483647 w 94"/>
                <a:gd name="T7" fmla="*/ 2147483647 h 100"/>
                <a:gd name="T8" fmla="*/ 2147483647 w 94"/>
                <a:gd name="T9" fmla="*/ 2147483647 h 100"/>
                <a:gd name="T10" fmla="*/ 2147483647 w 94"/>
                <a:gd name="T11" fmla="*/ 2147483647 h 100"/>
                <a:gd name="T12" fmla="*/ 2147483647 w 94"/>
                <a:gd name="T13" fmla="*/ 2147483647 h 100"/>
                <a:gd name="T14" fmla="*/ 2147483647 w 94"/>
                <a:gd name="T15" fmla="*/ 2147483647 h 100"/>
                <a:gd name="T16" fmla="*/ 0 w 94"/>
                <a:gd name="T17" fmla="*/ 2147483647 h 100"/>
                <a:gd name="T18" fmla="*/ 2147483647 w 94"/>
                <a:gd name="T19" fmla="*/ 2147483647 h 100"/>
                <a:gd name="T20" fmla="*/ 2147483647 w 94"/>
                <a:gd name="T21" fmla="*/ 0 h 100"/>
                <a:gd name="T22" fmla="*/ 2147483647 w 94"/>
                <a:gd name="T23" fmla="*/ 2147483647 h 100"/>
                <a:gd name="T24" fmla="*/ 2147483647 w 94"/>
                <a:gd name="T25" fmla="*/ 2147483647 h 100"/>
                <a:gd name="T26" fmla="*/ 2147483647 w 94"/>
                <a:gd name="T27" fmla="*/ 2147483647 h 100"/>
                <a:gd name="T28" fmla="*/ 2147483647 w 94"/>
                <a:gd name="T29" fmla="*/ 2147483647 h 100"/>
                <a:gd name="T30" fmla="*/ 2147483647 w 94"/>
                <a:gd name="T31" fmla="*/ 2147483647 h 100"/>
                <a:gd name="T32" fmla="*/ 2147483647 w 94"/>
                <a:gd name="T33" fmla="*/ 2147483647 h 100"/>
                <a:gd name="T34" fmla="*/ 2147483647 w 94"/>
                <a:gd name="T35" fmla="*/ 2147483647 h 100"/>
                <a:gd name="T36" fmla="*/ 2147483647 w 94"/>
                <a:gd name="T37" fmla="*/ 2147483647 h 100"/>
                <a:gd name="T38" fmla="*/ 2147483647 w 94"/>
                <a:gd name="T39" fmla="*/ 2147483647 h 100"/>
                <a:gd name="T40" fmla="*/ 2147483647 w 94"/>
                <a:gd name="T41" fmla="*/ 2147483647 h 100"/>
                <a:gd name="T42" fmla="*/ 2147483647 w 94"/>
                <a:gd name="T43" fmla="*/ 2147483647 h 100"/>
                <a:gd name="T44" fmla="*/ 2147483647 w 94"/>
                <a:gd name="T45" fmla="*/ 2147483647 h 100"/>
                <a:gd name="T46" fmla="*/ 2147483647 w 94"/>
                <a:gd name="T47" fmla="*/ 2147483647 h 100"/>
                <a:gd name="T48" fmla="*/ 2147483647 w 94"/>
                <a:gd name="T49" fmla="*/ 2147483647 h 100"/>
                <a:gd name="T50" fmla="*/ 2147483647 w 94"/>
                <a:gd name="T51" fmla="*/ 2147483647 h 100"/>
                <a:gd name="T52" fmla="*/ 2147483647 w 94"/>
                <a:gd name="T53" fmla="*/ 2147483647 h 100"/>
                <a:gd name="T54" fmla="*/ 2147483647 w 94"/>
                <a:gd name="T55" fmla="*/ 2147483647 h 100"/>
                <a:gd name="T56" fmla="*/ 2147483647 w 94"/>
                <a:gd name="T57" fmla="*/ 2147483647 h 1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" h="100">
                  <a:moveTo>
                    <a:pt x="94" y="86"/>
                  </a:moveTo>
                  <a:cubicBezTo>
                    <a:pt x="91" y="92"/>
                    <a:pt x="91" y="92"/>
                    <a:pt x="91" y="92"/>
                  </a:cubicBezTo>
                  <a:cubicBezTo>
                    <a:pt x="85" y="95"/>
                    <a:pt x="80" y="97"/>
                    <a:pt x="75" y="98"/>
                  </a:cubicBezTo>
                  <a:cubicBezTo>
                    <a:pt x="69" y="99"/>
                    <a:pt x="64" y="100"/>
                    <a:pt x="57" y="100"/>
                  </a:cubicBezTo>
                  <a:cubicBezTo>
                    <a:pt x="50" y="100"/>
                    <a:pt x="43" y="99"/>
                    <a:pt x="37" y="97"/>
                  </a:cubicBezTo>
                  <a:cubicBezTo>
                    <a:pt x="31" y="95"/>
                    <a:pt x="25" y="93"/>
                    <a:pt x="21" y="89"/>
                  </a:cubicBezTo>
                  <a:cubicBezTo>
                    <a:pt x="16" y="86"/>
                    <a:pt x="12" y="83"/>
                    <a:pt x="9" y="78"/>
                  </a:cubicBezTo>
                  <a:cubicBezTo>
                    <a:pt x="6" y="74"/>
                    <a:pt x="4" y="70"/>
                    <a:pt x="2" y="65"/>
                  </a:cubicBezTo>
                  <a:cubicBezTo>
                    <a:pt x="1" y="61"/>
                    <a:pt x="0" y="55"/>
                    <a:pt x="0" y="50"/>
                  </a:cubicBezTo>
                  <a:cubicBezTo>
                    <a:pt x="0" y="35"/>
                    <a:pt x="5" y="24"/>
                    <a:pt x="16" y="14"/>
                  </a:cubicBezTo>
                  <a:cubicBezTo>
                    <a:pt x="26" y="5"/>
                    <a:pt x="41" y="0"/>
                    <a:pt x="59" y="0"/>
                  </a:cubicBezTo>
                  <a:cubicBezTo>
                    <a:pt x="63" y="0"/>
                    <a:pt x="67" y="0"/>
                    <a:pt x="71" y="1"/>
                  </a:cubicBezTo>
                  <a:cubicBezTo>
                    <a:pt x="74" y="1"/>
                    <a:pt x="79" y="2"/>
                    <a:pt x="84" y="3"/>
                  </a:cubicBezTo>
                  <a:cubicBezTo>
                    <a:pt x="89" y="5"/>
                    <a:pt x="92" y="6"/>
                    <a:pt x="94" y="6"/>
                  </a:cubicBezTo>
                  <a:cubicBezTo>
                    <a:pt x="93" y="8"/>
                    <a:pt x="92" y="11"/>
                    <a:pt x="91" y="13"/>
                  </a:cubicBezTo>
                  <a:cubicBezTo>
                    <a:pt x="91" y="17"/>
                    <a:pt x="90" y="21"/>
                    <a:pt x="90" y="26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14"/>
                    <a:pt x="82" y="11"/>
                    <a:pt x="78" y="9"/>
                  </a:cubicBezTo>
                  <a:cubicBezTo>
                    <a:pt x="73" y="6"/>
                    <a:pt x="66" y="5"/>
                    <a:pt x="57" y="5"/>
                  </a:cubicBezTo>
                  <a:cubicBezTo>
                    <a:pt x="51" y="5"/>
                    <a:pt x="45" y="6"/>
                    <a:pt x="40" y="8"/>
                  </a:cubicBezTo>
                  <a:cubicBezTo>
                    <a:pt x="36" y="9"/>
                    <a:pt x="31" y="12"/>
                    <a:pt x="28" y="15"/>
                  </a:cubicBezTo>
                  <a:cubicBezTo>
                    <a:pt x="24" y="18"/>
                    <a:pt x="21" y="23"/>
                    <a:pt x="19" y="28"/>
                  </a:cubicBezTo>
                  <a:cubicBezTo>
                    <a:pt x="17" y="33"/>
                    <a:pt x="16" y="39"/>
                    <a:pt x="16" y="47"/>
                  </a:cubicBezTo>
                  <a:cubicBezTo>
                    <a:pt x="16" y="61"/>
                    <a:pt x="20" y="72"/>
                    <a:pt x="29" y="80"/>
                  </a:cubicBezTo>
                  <a:cubicBezTo>
                    <a:pt x="37" y="88"/>
                    <a:pt x="49" y="92"/>
                    <a:pt x="63" y="92"/>
                  </a:cubicBezTo>
                  <a:cubicBezTo>
                    <a:pt x="70" y="92"/>
                    <a:pt x="76" y="91"/>
                    <a:pt x="81" y="90"/>
                  </a:cubicBezTo>
                  <a:cubicBezTo>
                    <a:pt x="85" y="89"/>
                    <a:pt x="89" y="87"/>
                    <a:pt x="92" y="84"/>
                  </a:cubicBezTo>
                  <a:lnTo>
                    <a:pt x="94" y="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7"/>
            <p:cNvSpPr>
              <a:spLocks noChangeAspect="1"/>
            </p:cNvSpPr>
            <p:nvPr/>
          </p:nvSpPr>
          <p:spPr bwMode="auto">
            <a:xfrm>
              <a:off x="572" y="728"/>
              <a:ext cx="220" cy="239"/>
            </a:xfrm>
            <a:custGeom>
              <a:avLst/>
              <a:gdLst>
                <a:gd name="T0" fmla="*/ 2147483647 w 94"/>
                <a:gd name="T1" fmla="*/ 2147483647 h 100"/>
                <a:gd name="T2" fmla="*/ 2147483647 w 94"/>
                <a:gd name="T3" fmla="*/ 2147483647 h 100"/>
                <a:gd name="T4" fmla="*/ 2147483647 w 94"/>
                <a:gd name="T5" fmla="*/ 2147483647 h 100"/>
                <a:gd name="T6" fmla="*/ 2147483647 w 94"/>
                <a:gd name="T7" fmla="*/ 2147483647 h 100"/>
                <a:gd name="T8" fmla="*/ 2147483647 w 94"/>
                <a:gd name="T9" fmla="*/ 2147483647 h 100"/>
                <a:gd name="T10" fmla="*/ 2147483647 w 94"/>
                <a:gd name="T11" fmla="*/ 2147483647 h 100"/>
                <a:gd name="T12" fmla="*/ 2147483647 w 94"/>
                <a:gd name="T13" fmla="*/ 2147483647 h 100"/>
                <a:gd name="T14" fmla="*/ 2147483647 w 94"/>
                <a:gd name="T15" fmla="*/ 2147483647 h 100"/>
                <a:gd name="T16" fmla="*/ 0 w 94"/>
                <a:gd name="T17" fmla="*/ 2147483647 h 100"/>
                <a:gd name="T18" fmla="*/ 2147483647 w 94"/>
                <a:gd name="T19" fmla="*/ 2147483647 h 100"/>
                <a:gd name="T20" fmla="*/ 2147483647 w 94"/>
                <a:gd name="T21" fmla="*/ 0 h 100"/>
                <a:gd name="T22" fmla="*/ 2147483647 w 94"/>
                <a:gd name="T23" fmla="*/ 2147483647 h 100"/>
                <a:gd name="T24" fmla="*/ 2147483647 w 94"/>
                <a:gd name="T25" fmla="*/ 2147483647 h 100"/>
                <a:gd name="T26" fmla="*/ 2147483647 w 94"/>
                <a:gd name="T27" fmla="*/ 2147483647 h 100"/>
                <a:gd name="T28" fmla="*/ 2147483647 w 94"/>
                <a:gd name="T29" fmla="*/ 2147483647 h 100"/>
                <a:gd name="T30" fmla="*/ 2147483647 w 94"/>
                <a:gd name="T31" fmla="*/ 2147483647 h 100"/>
                <a:gd name="T32" fmla="*/ 2147483647 w 94"/>
                <a:gd name="T33" fmla="*/ 2147483647 h 100"/>
                <a:gd name="T34" fmla="*/ 2147483647 w 94"/>
                <a:gd name="T35" fmla="*/ 2147483647 h 100"/>
                <a:gd name="T36" fmla="*/ 2147483647 w 94"/>
                <a:gd name="T37" fmla="*/ 2147483647 h 100"/>
                <a:gd name="T38" fmla="*/ 2147483647 w 94"/>
                <a:gd name="T39" fmla="*/ 2147483647 h 100"/>
                <a:gd name="T40" fmla="*/ 2147483647 w 94"/>
                <a:gd name="T41" fmla="*/ 2147483647 h 100"/>
                <a:gd name="T42" fmla="*/ 2147483647 w 94"/>
                <a:gd name="T43" fmla="*/ 2147483647 h 100"/>
                <a:gd name="T44" fmla="*/ 2147483647 w 94"/>
                <a:gd name="T45" fmla="*/ 2147483647 h 100"/>
                <a:gd name="T46" fmla="*/ 2147483647 w 94"/>
                <a:gd name="T47" fmla="*/ 2147483647 h 100"/>
                <a:gd name="T48" fmla="*/ 2147483647 w 94"/>
                <a:gd name="T49" fmla="*/ 2147483647 h 100"/>
                <a:gd name="T50" fmla="*/ 2147483647 w 94"/>
                <a:gd name="T51" fmla="*/ 2147483647 h 100"/>
                <a:gd name="T52" fmla="*/ 2147483647 w 94"/>
                <a:gd name="T53" fmla="*/ 2147483647 h 100"/>
                <a:gd name="T54" fmla="*/ 2147483647 w 94"/>
                <a:gd name="T55" fmla="*/ 2147483647 h 100"/>
                <a:gd name="T56" fmla="*/ 2147483647 w 94"/>
                <a:gd name="T57" fmla="*/ 2147483647 h 1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" h="100">
                  <a:moveTo>
                    <a:pt x="94" y="86"/>
                  </a:moveTo>
                  <a:cubicBezTo>
                    <a:pt x="91" y="92"/>
                    <a:pt x="91" y="92"/>
                    <a:pt x="91" y="92"/>
                  </a:cubicBezTo>
                  <a:cubicBezTo>
                    <a:pt x="85" y="95"/>
                    <a:pt x="80" y="97"/>
                    <a:pt x="75" y="98"/>
                  </a:cubicBezTo>
                  <a:cubicBezTo>
                    <a:pt x="69" y="99"/>
                    <a:pt x="64" y="100"/>
                    <a:pt x="57" y="100"/>
                  </a:cubicBezTo>
                  <a:cubicBezTo>
                    <a:pt x="50" y="100"/>
                    <a:pt x="43" y="99"/>
                    <a:pt x="37" y="97"/>
                  </a:cubicBezTo>
                  <a:cubicBezTo>
                    <a:pt x="31" y="95"/>
                    <a:pt x="25" y="93"/>
                    <a:pt x="21" y="89"/>
                  </a:cubicBezTo>
                  <a:cubicBezTo>
                    <a:pt x="16" y="86"/>
                    <a:pt x="12" y="83"/>
                    <a:pt x="9" y="78"/>
                  </a:cubicBezTo>
                  <a:cubicBezTo>
                    <a:pt x="6" y="74"/>
                    <a:pt x="4" y="70"/>
                    <a:pt x="2" y="65"/>
                  </a:cubicBezTo>
                  <a:cubicBezTo>
                    <a:pt x="1" y="61"/>
                    <a:pt x="0" y="55"/>
                    <a:pt x="0" y="50"/>
                  </a:cubicBezTo>
                  <a:cubicBezTo>
                    <a:pt x="0" y="35"/>
                    <a:pt x="5" y="24"/>
                    <a:pt x="16" y="14"/>
                  </a:cubicBezTo>
                  <a:cubicBezTo>
                    <a:pt x="26" y="5"/>
                    <a:pt x="41" y="0"/>
                    <a:pt x="59" y="0"/>
                  </a:cubicBezTo>
                  <a:cubicBezTo>
                    <a:pt x="63" y="0"/>
                    <a:pt x="67" y="0"/>
                    <a:pt x="71" y="1"/>
                  </a:cubicBezTo>
                  <a:cubicBezTo>
                    <a:pt x="74" y="1"/>
                    <a:pt x="79" y="2"/>
                    <a:pt x="84" y="3"/>
                  </a:cubicBezTo>
                  <a:cubicBezTo>
                    <a:pt x="89" y="5"/>
                    <a:pt x="92" y="6"/>
                    <a:pt x="94" y="6"/>
                  </a:cubicBezTo>
                  <a:cubicBezTo>
                    <a:pt x="93" y="8"/>
                    <a:pt x="92" y="11"/>
                    <a:pt x="91" y="13"/>
                  </a:cubicBezTo>
                  <a:cubicBezTo>
                    <a:pt x="91" y="17"/>
                    <a:pt x="90" y="21"/>
                    <a:pt x="90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14"/>
                    <a:pt x="82" y="11"/>
                    <a:pt x="78" y="9"/>
                  </a:cubicBezTo>
                  <a:cubicBezTo>
                    <a:pt x="73" y="6"/>
                    <a:pt x="66" y="5"/>
                    <a:pt x="57" y="5"/>
                  </a:cubicBezTo>
                  <a:cubicBezTo>
                    <a:pt x="51" y="5"/>
                    <a:pt x="45" y="6"/>
                    <a:pt x="40" y="8"/>
                  </a:cubicBezTo>
                  <a:cubicBezTo>
                    <a:pt x="36" y="9"/>
                    <a:pt x="31" y="12"/>
                    <a:pt x="28" y="15"/>
                  </a:cubicBezTo>
                  <a:cubicBezTo>
                    <a:pt x="24" y="18"/>
                    <a:pt x="21" y="23"/>
                    <a:pt x="19" y="28"/>
                  </a:cubicBezTo>
                  <a:cubicBezTo>
                    <a:pt x="17" y="33"/>
                    <a:pt x="16" y="39"/>
                    <a:pt x="16" y="47"/>
                  </a:cubicBezTo>
                  <a:cubicBezTo>
                    <a:pt x="16" y="61"/>
                    <a:pt x="20" y="72"/>
                    <a:pt x="29" y="80"/>
                  </a:cubicBezTo>
                  <a:cubicBezTo>
                    <a:pt x="37" y="88"/>
                    <a:pt x="49" y="92"/>
                    <a:pt x="63" y="92"/>
                  </a:cubicBezTo>
                  <a:cubicBezTo>
                    <a:pt x="70" y="92"/>
                    <a:pt x="76" y="91"/>
                    <a:pt x="81" y="90"/>
                  </a:cubicBezTo>
                  <a:cubicBezTo>
                    <a:pt x="85" y="89"/>
                    <a:pt x="89" y="87"/>
                    <a:pt x="92" y="84"/>
                  </a:cubicBezTo>
                  <a:lnTo>
                    <a:pt x="94" y="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18"/>
            <p:cNvSpPr>
              <a:spLocks noChangeAspect="1"/>
            </p:cNvSpPr>
            <p:nvPr/>
          </p:nvSpPr>
          <p:spPr bwMode="auto">
            <a:xfrm>
              <a:off x="668" y="432"/>
              <a:ext cx="307" cy="230"/>
            </a:xfrm>
            <a:custGeom>
              <a:avLst/>
              <a:gdLst>
                <a:gd name="T0" fmla="*/ 0 w 130"/>
                <a:gd name="T1" fmla="*/ 2147483647 h 97"/>
                <a:gd name="T2" fmla="*/ 0 w 130"/>
                <a:gd name="T3" fmla="*/ 0 h 97"/>
                <a:gd name="T4" fmla="*/ 2147483647 w 130"/>
                <a:gd name="T5" fmla="*/ 0 h 97"/>
                <a:gd name="T6" fmla="*/ 2147483647 w 130"/>
                <a:gd name="T7" fmla="*/ 0 h 97"/>
                <a:gd name="T8" fmla="*/ 2147483647 w 130"/>
                <a:gd name="T9" fmla="*/ 2147483647 h 97"/>
                <a:gd name="T10" fmla="*/ 2147483647 w 130"/>
                <a:gd name="T11" fmla="*/ 2147483647 h 97"/>
                <a:gd name="T12" fmla="*/ 2147483647 w 130"/>
                <a:gd name="T13" fmla="*/ 2147483647 h 97"/>
                <a:gd name="T14" fmla="*/ 2147483647 w 130"/>
                <a:gd name="T15" fmla="*/ 0 h 97"/>
                <a:gd name="T16" fmla="*/ 2147483647 w 130"/>
                <a:gd name="T17" fmla="*/ 0 h 97"/>
                <a:gd name="T18" fmla="*/ 2147483647 w 130"/>
                <a:gd name="T19" fmla="*/ 0 h 97"/>
                <a:gd name="T20" fmla="*/ 2147483647 w 130"/>
                <a:gd name="T21" fmla="*/ 2147483647 h 97"/>
                <a:gd name="T22" fmla="*/ 2147483647 w 130"/>
                <a:gd name="T23" fmla="*/ 2147483647 h 97"/>
                <a:gd name="T24" fmla="*/ 2147483647 w 130"/>
                <a:gd name="T25" fmla="*/ 2147483647 h 97"/>
                <a:gd name="T26" fmla="*/ 2147483647 w 130"/>
                <a:gd name="T27" fmla="*/ 2147483647 h 97"/>
                <a:gd name="T28" fmla="*/ 2147483647 w 130"/>
                <a:gd name="T29" fmla="*/ 2147483647 h 97"/>
                <a:gd name="T30" fmla="*/ 2147483647 w 130"/>
                <a:gd name="T31" fmla="*/ 2147483647 h 97"/>
                <a:gd name="T32" fmla="*/ 2147483647 w 130"/>
                <a:gd name="T33" fmla="*/ 2147483647 h 97"/>
                <a:gd name="T34" fmla="*/ 2147483647 w 130"/>
                <a:gd name="T35" fmla="*/ 2147483647 h 97"/>
                <a:gd name="T36" fmla="*/ 2147483647 w 130"/>
                <a:gd name="T37" fmla="*/ 2147483647 h 97"/>
                <a:gd name="T38" fmla="*/ 2147483647 w 130"/>
                <a:gd name="T39" fmla="*/ 2147483647 h 97"/>
                <a:gd name="T40" fmla="*/ 2147483647 w 130"/>
                <a:gd name="T41" fmla="*/ 2147483647 h 97"/>
                <a:gd name="T42" fmla="*/ 2147483647 w 130"/>
                <a:gd name="T43" fmla="*/ 2147483647 h 97"/>
                <a:gd name="T44" fmla="*/ 2147483647 w 130"/>
                <a:gd name="T45" fmla="*/ 2147483647 h 97"/>
                <a:gd name="T46" fmla="*/ 2147483647 w 130"/>
                <a:gd name="T47" fmla="*/ 2147483647 h 97"/>
                <a:gd name="T48" fmla="*/ 2147483647 w 130"/>
                <a:gd name="T49" fmla="*/ 2147483647 h 97"/>
                <a:gd name="T50" fmla="*/ 2147483647 w 130"/>
                <a:gd name="T51" fmla="*/ 2147483647 h 97"/>
                <a:gd name="T52" fmla="*/ 2147483647 w 130"/>
                <a:gd name="T53" fmla="*/ 2147483647 h 97"/>
                <a:gd name="T54" fmla="*/ 2147483647 w 130"/>
                <a:gd name="T55" fmla="*/ 2147483647 h 97"/>
                <a:gd name="T56" fmla="*/ 2147483647 w 130"/>
                <a:gd name="T57" fmla="*/ 2147483647 h 97"/>
                <a:gd name="T58" fmla="*/ 2147483647 w 130"/>
                <a:gd name="T59" fmla="*/ 2147483647 h 97"/>
                <a:gd name="T60" fmla="*/ 2147483647 w 130"/>
                <a:gd name="T61" fmla="*/ 2147483647 h 97"/>
                <a:gd name="T62" fmla="*/ 2147483647 w 130"/>
                <a:gd name="T63" fmla="*/ 2147483647 h 97"/>
                <a:gd name="T64" fmla="*/ 2147483647 w 130"/>
                <a:gd name="T65" fmla="*/ 2147483647 h 97"/>
                <a:gd name="T66" fmla="*/ 2147483647 w 130"/>
                <a:gd name="T67" fmla="*/ 2147483647 h 97"/>
                <a:gd name="T68" fmla="*/ 2147483647 w 130"/>
                <a:gd name="T69" fmla="*/ 2147483647 h 97"/>
                <a:gd name="T70" fmla="*/ 2147483647 w 130"/>
                <a:gd name="T71" fmla="*/ 2147483647 h 97"/>
                <a:gd name="T72" fmla="*/ 2147483647 w 130"/>
                <a:gd name="T73" fmla="*/ 2147483647 h 97"/>
                <a:gd name="T74" fmla="*/ 2147483647 w 130"/>
                <a:gd name="T75" fmla="*/ 2147483647 h 97"/>
                <a:gd name="T76" fmla="*/ 2147483647 w 130"/>
                <a:gd name="T77" fmla="*/ 2147483647 h 97"/>
                <a:gd name="T78" fmla="*/ 2147483647 w 130"/>
                <a:gd name="T79" fmla="*/ 2147483647 h 97"/>
                <a:gd name="T80" fmla="*/ 2147483647 w 130"/>
                <a:gd name="T81" fmla="*/ 2147483647 h 97"/>
                <a:gd name="T82" fmla="*/ 2147483647 w 130"/>
                <a:gd name="T83" fmla="*/ 2147483647 h 97"/>
                <a:gd name="T84" fmla="*/ 2147483647 w 130"/>
                <a:gd name="T85" fmla="*/ 2147483647 h 97"/>
                <a:gd name="T86" fmla="*/ 0 w 130"/>
                <a:gd name="T87" fmla="*/ 2147483647 h 97"/>
                <a:gd name="T88" fmla="*/ 0 w 130"/>
                <a:gd name="T89" fmla="*/ 2147483647 h 97"/>
                <a:gd name="T90" fmla="*/ 2147483647 w 130"/>
                <a:gd name="T91" fmla="*/ 2147483647 h 97"/>
                <a:gd name="T92" fmla="*/ 2147483647 w 130"/>
                <a:gd name="T93" fmla="*/ 2147483647 h 97"/>
                <a:gd name="T94" fmla="*/ 2147483647 w 130"/>
                <a:gd name="T95" fmla="*/ 2147483647 h 97"/>
                <a:gd name="T96" fmla="*/ 2147483647 w 130"/>
                <a:gd name="T97" fmla="*/ 2147483647 h 97"/>
                <a:gd name="T98" fmla="*/ 2147483647 w 130"/>
                <a:gd name="T99" fmla="*/ 2147483647 h 97"/>
                <a:gd name="T100" fmla="*/ 2147483647 w 130"/>
                <a:gd name="T101" fmla="*/ 2147483647 h 97"/>
                <a:gd name="T102" fmla="*/ 2147483647 w 130"/>
                <a:gd name="T103" fmla="*/ 2147483647 h 97"/>
                <a:gd name="T104" fmla="*/ 2147483647 w 130"/>
                <a:gd name="T105" fmla="*/ 2147483647 h 97"/>
                <a:gd name="T106" fmla="*/ 0 w 130"/>
                <a:gd name="T107" fmla="*/ 2147483647 h 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0" h="97">
                  <a:moveTo>
                    <a:pt x="0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9" y="0"/>
                    <a:pt x="14" y="0"/>
                  </a:cubicBezTo>
                  <a:cubicBezTo>
                    <a:pt x="18" y="0"/>
                    <a:pt x="23" y="0"/>
                    <a:pt x="27" y="0"/>
                  </a:cubicBezTo>
                  <a:cubicBezTo>
                    <a:pt x="31" y="9"/>
                    <a:pt x="35" y="17"/>
                    <a:pt x="38" y="24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96" y="15"/>
                    <a:pt x="100" y="5"/>
                    <a:pt x="102" y="0"/>
                  </a:cubicBezTo>
                  <a:cubicBezTo>
                    <a:pt x="107" y="0"/>
                    <a:pt x="112" y="0"/>
                    <a:pt x="115" y="0"/>
                  </a:cubicBezTo>
                  <a:cubicBezTo>
                    <a:pt x="118" y="0"/>
                    <a:pt x="123" y="0"/>
                    <a:pt x="130" y="0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25" y="4"/>
                    <a:pt x="121" y="5"/>
                    <a:pt x="120" y="5"/>
                  </a:cubicBezTo>
                  <a:cubicBezTo>
                    <a:pt x="119" y="5"/>
                    <a:pt x="118" y="6"/>
                    <a:pt x="118" y="7"/>
                  </a:cubicBezTo>
                  <a:cubicBezTo>
                    <a:pt x="117" y="8"/>
                    <a:pt x="117" y="10"/>
                    <a:pt x="117" y="13"/>
                  </a:cubicBezTo>
                  <a:cubicBezTo>
                    <a:pt x="116" y="14"/>
                    <a:pt x="116" y="20"/>
                    <a:pt x="116" y="32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9"/>
                    <a:pt x="116" y="75"/>
                    <a:pt x="117" y="81"/>
                  </a:cubicBezTo>
                  <a:cubicBezTo>
                    <a:pt x="117" y="85"/>
                    <a:pt x="117" y="88"/>
                    <a:pt x="118" y="89"/>
                  </a:cubicBezTo>
                  <a:cubicBezTo>
                    <a:pt x="118" y="89"/>
                    <a:pt x="119" y="90"/>
                    <a:pt x="120" y="90"/>
                  </a:cubicBezTo>
                  <a:cubicBezTo>
                    <a:pt x="121" y="91"/>
                    <a:pt x="125" y="91"/>
                    <a:pt x="130" y="91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21" y="95"/>
                    <a:pt x="114" y="95"/>
                    <a:pt x="110" y="95"/>
                  </a:cubicBezTo>
                  <a:cubicBezTo>
                    <a:pt x="107" y="95"/>
                    <a:pt x="100" y="95"/>
                    <a:pt x="89" y="95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5" y="91"/>
                    <a:pt x="98" y="91"/>
                    <a:pt x="100" y="90"/>
                  </a:cubicBezTo>
                  <a:cubicBezTo>
                    <a:pt x="101" y="90"/>
                    <a:pt x="102" y="89"/>
                    <a:pt x="102" y="89"/>
                  </a:cubicBezTo>
                  <a:cubicBezTo>
                    <a:pt x="103" y="88"/>
                    <a:pt x="103" y="86"/>
                    <a:pt x="103" y="82"/>
                  </a:cubicBezTo>
                  <a:cubicBezTo>
                    <a:pt x="103" y="81"/>
                    <a:pt x="103" y="75"/>
                    <a:pt x="103" y="63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5" y="70"/>
                    <a:pt x="72" y="76"/>
                    <a:pt x="70" y="81"/>
                  </a:cubicBezTo>
                  <a:cubicBezTo>
                    <a:pt x="69" y="84"/>
                    <a:pt x="66" y="89"/>
                    <a:pt x="63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5"/>
                    <a:pt x="59" y="94"/>
                    <a:pt x="59" y="9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9"/>
                    <a:pt x="20" y="75"/>
                    <a:pt x="20" y="81"/>
                  </a:cubicBezTo>
                  <a:cubicBezTo>
                    <a:pt x="21" y="85"/>
                    <a:pt x="21" y="88"/>
                    <a:pt x="22" y="89"/>
                  </a:cubicBezTo>
                  <a:cubicBezTo>
                    <a:pt x="22" y="89"/>
                    <a:pt x="23" y="90"/>
                    <a:pt x="24" y="90"/>
                  </a:cubicBezTo>
                  <a:cubicBezTo>
                    <a:pt x="25" y="91"/>
                    <a:pt x="29" y="91"/>
                    <a:pt x="34" y="91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5" y="91"/>
                    <a:pt x="8" y="91"/>
                    <a:pt x="10" y="90"/>
                  </a:cubicBezTo>
                  <a:cubicBezTo>
                    <a:pt x="11" y="90"/>
                    <a:pt x="12" y="89"/>
                    <a:pt x="12" y="89"/>
                  </a:cubicBezTo>
                  <a:cubicBezTo>
                    <a:pt x="13" y="88"/>
                    <a:pt x="13" y="86"/>
                    <a:pt x="13" y="82"/>
                  </a:cubicBezTo>
                  <a:cubicBezTo>
                    <a:pt x="13" y="81"/>
                    <a:pt x="13" y="75"/>
                    <a:pt x="14" y="6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3" y="20"/>
                    <a:pt x="13" y="14"/>
                  </a:cubicBezTo>
                  <a:cubicBezTo>
                    <a:pt x="13" y="10"/>
                    <a:pt x="13" y="8"/>
                    <a:pt x="12" y="7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8" y="5"/>
                    <a:pt x="5" y="4"/>
                    <a:pt x="0" y="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19"/>
            <p:cNvSpPr>
              <a:spLocks noChangeAspect="1" noEditPoints="1"/>
            </p:cNvSpPr>
            <p:nvPr/>
          </p:nvSpPr>
          <p:spPr bwMode="auto">
            <a:xfrm>
              <a:off x="989" y="427"/>
              <a:ext cx="254" cy="230"/>
            </a:xfrm>
            <a:custGeom>
              <a:avLst/>
              <a:gdLst>
                <a:gd name="T0" fmla="*/ 2147483647 w 107"/>
                <a:gd name="T1" fmla="*/ 2147483647 h 96"/>
                <a:gd name="T2" fmla="*/ 2147483647 w 107"/>
                <a:gd name="T3" fmla="*/ 2147483647 h 96"/>
                <a:gd name="T4" fmla="*/ 2147483647 w 107"/>
                <a:gd name="T5" fmla="*/ 2147483647 h 96"/>
                <a:gd name="T6" fmla="*/ 2147483647 w 107"/>
                <a:gd name="T7" fmla="*/ 2147483647 h 96"/>
                <a:gd name="T8" fmla="*/ 2147483647 w 107"/>
                <a:gd name="T9" fmla="*/ 2147483647 h 96"/>
                <a:gd name="T10" fmla="*/ 2147483647 w 107"/>
                <a:gd name="T11" fmla="*/ 2147483647 h 96"/>
                <a:gd name="T12" fmla="*/ 2147483647 w 107"/>
                <a:gd name="T13" fmla="*/ 2147483647 h 96"/>
                <a:gd name="T14" fmla="*/ 2147483647 w 107"/>
                <a:gd name="T15" fmla="*/ 2147483647 h 96"/>
                <a:gd name="T16" fmla="*/ 2147483647 w 107"/>
                <a:gd name="T17" fmla="*/ 2147483647 h 96"/>
                <a:gd name="T18" fmla="*/ 2147483647 w 107"/>
                <a:gd name="T19" fmla="*/ 2147483647 h 96"/>
                <a:gd name="T20" fmla="*/ 2147483647 w 107"/>
                <a:gd name="T21" fmla="*/ 2147483647 h 96"/>
                <a:gd name="T22" fmla="*/ 2147483647 w 107"/>
                <a:gd name="T23" fmla="*/ 2147483647 h 96"/>
                <a:gd name="T24" fmla="*/ 2147483647 w 107"/>
                <a:gd name="T25" fmla="*/ 2147483647 h 96"/>
                <a:gd name="T26" fmla="*/ 2147483647 w 107"/>
                <a:gd name="T27" fmla="*/ 2147483647 h 96"/>
                <a:gd name="T28" fmla="*/ 2147483647 w 107"/>
                <a:gd name="T29" fmla="*/ 2147483647 h 96"/>
                <a:gd name="T30" fmla="*/ 2147483647 w 107"/>
                <a:gd name="T31" fmla="*/ 2147483647 h 96"/>
                <a:gd name="T32" fmla="*/ 2147483647 w 107"/>
                <a:gd name="T33" fmla="*/ 2147483647 h 96"/>
                <a:gd name="T34" fmla="*/ 2147483647 w 107"/>
                <a:gd name="T35" fmla="*/ 2147483647 h 96"/>
                <a:gd name="T36" fmla="*/ 2147483647 w 107"/>
                <a:gd name="T37" fmla="*/ 2147483647 h 96"/>
                <a:gd name="T38" fmla="*/ 2147483647 w 107"/>
                <a:gd name="T39" fmla="*/ 2147483647 h 96"/>
                <a:gd name="T40" fmla="*/ 2147483647 w 107"/>
                <a:gd name="T41" fmla="*/ 2147483647 h 96"/>
                <a:gd name="T42" fmla="*/ 2147483647 w 107"/>
                <a:gd name="T43" fmla="*/ 0 h 96"/>
                <a:gd name="T44" fmla="*/ 2147483647 w 107"/>
                <a:gd name="T45" fmla="*/ 0 h 96"/>
                <a:gd name="T46" fmla="*/ 2147483647 w 107"/>
                <a:gd name="T47" fmla="*/ 2147483647 h 96"/>
                <a:gd name="T48" fmla="*/ 2147483647 w 107"/>
                <a:gd name="T49" fmla="*/ 2147483647 h 96"/>
                <a:gd name="T50" fmla="*/ 2147483647 w 107"/>
                <a:gd name="T51" fmla="*/ 2147483647 h 96"/>
                <a:gd name="T52" fmla="*/ 2147483647 w 107"/>
                <a:gd name="T53" fmla="*/ 2147483647 h 96"/>
                <a:gd name="T54" fmla="*/ 2147483647 w 107"/>
                <a:gd name="T55" fmla="*/ 2147483647 h 96"/>
                <a:gd name="T56" fmla="*/ 0 w 107"/>
                <a:gd name="T57" fmla="*/ 2147483647 h 96"/>
                <a:gd name="T58" fmla="*/ 0 w 107"/>
                <a:gd name="T59" fmla="*/ 2147483647 h 96"/>
                <a:gd name="T60" fmla="*/ 2147483647 w 107"/>
                <a:gd name="T61" fmla="*/ 2147483647 h 96"/>
                <a:gd name="T62" fmla="*/ 2147483647 w 107"/>
                <a:gd name="T63" fmla="*/ 2147483647 h 96"/>
                <a:gd name="T64" fmla="*/ 2147483647 w 107"/>
                <a:gd name="T65" fmla="*/ 2147483647 h 96"/>
                <a:gd name="T66" fmla="*/ 2147483647 w 107"/>
                <a:gd name="T67" fmla="*/ 2147483647 h 96"/>
                <a:gd name="T68" fmla="*/ 2147483647 w 107"/>
                <a:gd name="T69" fmla="*/ 2147483647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7" h="96">
                  <a:moveTo>
                    <a:pt x="15" y="96"/>
                  </a:moveTo>
                  <a:cubicBezTo>
                    <a:pt x="19" y="96"/>
                    <a:pt x="25" y="96"/>
                    <a:pt x="33" y="96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28" y="92"/>
                    <a:pt x="25" y="92"/>
                    <a:pt x="24" y="92"/>
                  </a:cubicBezTo>
                  <a:cubicBezTo>
                    <a:pt x="22" y="91"/>
                    <a:pt x="22" y="91"/>
                    <a:pt x="21" y="90"/>
                  </a:cubicBezTo>
                  <a:cubicBezTo>
                    <a:pt x="21" y="90"/>
                    <a:pt x="21" y="89"/>
                    <a:pt x="21" y="89"/>
                  </a:cubicBezTo>
                  <a:cubicBezTo>
                    <a:pt x="21" y="87"/>
                    <a:pt x="21" y="85"/>
                    <a:pt x="23" y="82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81" y="87"/>
                    <a:pt x="81" y="88"/>
                    <a:pt x="81" y="89"/>
                  </a:cubicBezTo>
                  <a:cubicBezTo>
                    <a:pt x="81" y="90"/>
                    <a:pt x="81" y="90"/>
                    <a:pt x="80" y="91"/>
                  </a:cubicBezTo>
                  <a:cubicBezTo>
                    <a:pt x="80" y="91"/>
                    <a:pt x="79" y="91"/>
                    <a:pt x="78" y="92"/>
                  </a:cubicBezTo>
                  <a:cubicBezTo>
                    <a:pt x="77" y="92"/>
                    <a:pt x="74" y="92"/>
                    <a:pt x="68" y="92"/>
                  </a:cubicBezTo>
                  <a:cubicBezTo>
                    <a:pt x="68" y="96"/>
                    <a:pt x="68" y="96"/>
                    <a:pt x="68" y="96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4" y="96"/>
                    <a:pt x="99" y="96"/>
                    <a:pt x="107" y="96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3" y="92"/>
                    <a:pt x="100" y="92"/>
                    <a:pt x="99" y="91"/>
                  </a:cubicBezTo>
                  <a:cubicBezTo>
                    <a:pt x="98" y="91"/>
                    <a:pt x="97" y="90"/>
                    <a:pt x="96" y="88"/>
                  </a:cubicBezTo>
                  <a:cubicBezTo>
                    <a:pt x="95" y="85"/>
                    <a:pt x="92" y="79"/>
                    <a:pt x="87" y="68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6" y="14"/>
                    <a:pt x="42" y="24"/>
                    <a:pt x="40" y="28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17" y="77"/>
                    <a:pt x="13" y="83"/>
                    <a:pt x="13" y="85"/>
                  </a:cubicBezTo>
                  <a:cubicBezTo>
                    <a:pt x="11" y="88"/>
                    <a:pt x="10" y="90"/>
                    <a:pt x="9" y="90"/>
                  </a:cubicBezTo>
                  <a:cubicBezTo>
                    <a:pt x="8" y="91"/>
                    <a:pt x="8" y="91"/>
                    <a:pt x="7" y="92"/>
                  </a:cubicBezTo>
                  <a:cubicBezTo>
                    <a:pt x="6" y="92"/>
                    <a:pt x="3" y="92"/>
                    <a:pt x="0" y="9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5" y="96"/>
                    <a:pt x="10" y="96"/>
                    <a:pt x="15" y="96"/>
                  </a:cubicBezTo>
                  <a:close/>
                  <a:moveTo>
                    <a:pt x="51" y="18"/>
                  </a:moveTo>
                  <a:cubicBezTo>
                    <a:pt x="68" y="59"/>
                    <a:pt x="68" y="59"/>
                    <a:pt x="68" y="59"/>
                  </a:cubicBezTo>
                  <a:cubicBezTo>
                    <a:pt x="33" y="59"/>
                    <a:pt x="33" y="59"/>
                    <a:pt x="33" y="59"/>
                  </a:cubicBezTo>
                  <a:lnTo>
                    <a:pt x="51" y="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0"/>
            <p:cNvSpPr>
              <a:spLocks noChangeAspect="1"/>
            </p:cNvSpPr>
            <p:nvPr/>
          </p:nvSpPr>
          <p:spPr bwMode="auto">
            <a:xfrm>
              <a:off x="1195" y="432"/>
              <a:ext cx="249" cy="225"/>
            </a:xfrm>
            <a:custGeom>
              <a:avLst/>
              <a:gdLst>
                <a:gd name="T0" fmla="*/ 2147483647 w 105"/>
                <a:gd name="T1" fmla="*/ 2147483647 h 95"/>
                <a:gd name="T2" fmla="*/ 2147483647 w 105"/>
                <a:gd name="T3" fmla="*/ 2147483647 h 95"/>
                <a:gd name="T4" fmla="*/ 2147483647 w 105"/>
                <a:gd name="T5" fmla="*/ 2147483647 h 95"/>
                <a:gd name="T6" fmla="*/ 2147483647 w 105"/>
                <a:gd name="T7" fmla="*/ 2147483647 h 95"/>
                <a:gd name="T8" fmla="*/ 2147483647 w 105"/>
                <a:gd name="T9" fmla="*/ 0 h 95"/>
                <a:gd name="T10" fmla="*/ 2147483647 w 105"/>
                <a:gd name="T11" fmla="*/ 0 h 95"/>
                <a:gd name="T12" fmla="*/ 2147483647 w 105"/>
                <a:gd name="T13" fmla="*/ 0 h 95"/>
                <a:gd name="T14" fmla="*/ 2147483647 w 105"/>
                <a:gd name="T15" fmla="*/ 2147483647 h 95"/>
                <a:gd name="T16" fmla="*/ 2147483647 w 105"/>
                <a:gd name="T17" fmla="*/ 2147483647 h 95"/>
                <a:gd name="T18" fmla="*/ 2147483647 w 105"/>
                <a:gd name="T19" fmla="*/ 2147483647 h 95"/>
                <a:gd name="T20" fmla="*/ 2147483647 w 105"/>
                <a:gd name="T21" fmla="*/ 2147483647 h 95"/>
                <a:gd name="T22" fmla="*/ 2147483647 w 105"/>
                <a:gd name="T23" fmla="*/ 2147483647 h 95"/>
                <a:gd name="T24" fmla="*/ 2147483647 w 105"/>
                <a:gd name="T25" fmla="*/ 2147483647 h 95"/>
                <a:gd name="T26" fmla="*/ 2147483647 w 105"/>
                <a:gd name="T27" fmla="*/ 2147483647 h 95"/>
                <a:gd name="T28" fmla="*/ 2147483647 w 105"/>
                <a:gd name="T29" fmla="*/ 2147483647 h 95"/>
                <a:gd name="T30" fmla="*/ 2147483647 w 105"/>
                <a:gd name="T31" fmla="*/ 2147483647 h 95"/>
                <a:gd name="T32" fmla="*/ 2147483647 w 105"/>
                <a:gd name="T33" fmla="*/ 2147483647 h 95"/>
                <a:gd name="T34" fmla="*/ 2147483647 w 105"/>
                <a:gd name="T35" fmla="*/ 2147483647 h 95"/>
                <a:gd name="T36" fmla="*/ 2147483647 w 105"/>
                <a:gd name="T37" fmla="*/ 2147483647 h 95"/>
                <a:gd name="T38" fmla="*/ 2147483647 w 105"/>
                <a:gd name="T39" fmla="*/ 2147483647 h 95"/>
                <a:gd name="T40" fmla="*/ 2147483647 w 105"/>
                <a:gd name="T41" fmla="*/ 2147483647 h 95"/>
                <a:gd name="T42" fmla="*/ 2147483647 w 105"/>
                <a:gd name="T43" fmla="*/ 2147483647 h 95"/>
                <a:gd name="T44" fmla="*/ 2147483647 w 105"/>
                <a:gd name="T45" fmla="*/ 2147483647 h 95"/>
                <a:gd name="T46" fmla="*/ 2147483647 w 105"/>
                <a:gd name="T47" fmla="*/ 2147483647 h 95"/>
                <a:gd name="T48" fmla="*/ 2147483647 w 105"/>
                <a:gd name="T49" fmla="*/ 2147483647 h 95"/>
                <a:gd name="T50" fmla="*/ 2147483647 w 105"/>
                <a:gd name="T51" fmla="*/ 2147483647 h 95"/>
                <a:gd name="T52" fmla="*/ 2147483647 w 105"/>
                <a:gd name="T53" fmla="*/ 2147483647 h 95"/>
                <a:gd name="T54" fmla="*/ 2147483647 w 105"/>
                <a:gd name="T55" fmla="*/ 2147483647 h 95"/>
                <a:gd name="T56" fmla="*/ 2147483647 w 105"/>
                <a:gd name="T57" fmla="*/ 2147483647 h 95"/>
                <a:gd name="T58" fmla="*/ 2147483647 w 105"/>
                <a:gd name="T59" fmla="*/ 2147483647 h 95"/>
                <a:gd name="T60" fmla="*/ 2147483647 w 105"/>
                <a:gd name="T61" fmla="*/ 2147483647 h 95"/>
                <a:gd name="T62" fmla="*/ 2147483647 w 105"/>
                <a:gd name="T63" fmla="*/ 2147483647 h 95"/>
                <a:gd name="T64" fmla="*/ 2147483647 w 105"/>
                <a:gd name="T65" fmla="*/ 2147483647 h 95"/>
                <a:gd name="T66" fmla="*/ 0 w 105"/>
                <a:gd name="T67" fmla="*/ 2147483647 h 95"/>
                <a:gd name="T68" fmla="*/ 0 w 105"/>
                <a:gd name="T69" fmla="*/ 0 h 95"/>
                <a:gd name="T70" fmla="*/ 2147483647 w 105"/>
                <a:gd name="T71" fmla="*/ 0 h 95"/>
                <a:gd name="T72" fmla="*/ 2147483647 w 105"/>
                <a:gd name="T73" fmla="*/ 0 h 95"/>
                <a:gd name="T74" fmla="*/ 2147483647 w 105"/>
                <a:gd name="T75" fmla="*/ 2147483647 h 95"/>
                <a:gd name="T76" fmla="*/ 2147483647 w 105"/>
                <a:gd name="T77" fmla="*/ 2147483647 h 95"/>
                <a:gd name="T78" fmla="*/ 2147483647 w 105"/>
                <a:gd name="T79" fmla="*/ 2147483647 h 95"/>
                <a:gd name="T80" fmla="*/ 2147483647 w 105"/>
                <a:gd name="T81" fmla="*/ 2147483647 h 95"/>
                <a:gd name="T82" fmla="*/ 2147483647 w 105"/>
                <a:gd name="T83" fmla="*/ 2147483647 h 95"/>
                <a:gd name="T84" fmla="*/ 2147483647 w 105"/>
                <a:gd name="T85" fmla="*/ 2147483647 h 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5" h="95">
                  <a:moveTo>
                    <a:pt x="77" y="14"/>
                  </a:moveTo>
                  <a:cubicBezTo>
                    <a:pt x="80" y="10"/>
                    <a:pt x="82" y="7"/>
                    <a:pt x="82" y="7"/>
                  </a:cubicBezTo>
                  <a:cubicBezTo>
                    <a:pt x="82" y="6"/>
                    <a:pt x="81" y="5"/>
                    <a:pt x="80" y="5"/>
                  </a:cubicBezTo>
                  <a:cubicBezTo>
                    <a:pt x="79" y="5"/>
                    <a:pt x="75" y="4"/>
                    <a:pt x="70" y="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9" y="0"/>
                    <a:pt x="84" y="0"/>
                    <a:pt x="89" y="0"/>
                  </a:cubicBezTo>
                  <a:cubicBezTo>
                    <a:pt x="93" y="0"/>
                    <a:pt x="96" y="0"/>
                    <a:pt x="105" y="0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0" y="4"/>
                    <a:pt x="97" y="5"/>
                    <a:pt x="96" y="5"/>
                  </a:cubicBezTo>
                  <a:cubicBezTo>
                    <a:pt x="95" y="5"/>
                    <a:pt x="93" y="6"/>
                    <a:pt x="92" y="7"/>
                  </a:cubicBezTo>
                  <a:cubicBezTo>
                    <a:pt x="91" y="7"/>
                    <a:pt x="89" y="10"/>
                    <a:pt x="87" y="1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2" y="49"/>
                    <a:pt x="60" y="53"/>
                    <a:pt x="59" y="54"/>
                  </a:cubicBezTo>
                  <a:cubicBezTo>
                    <a:pt x="59" y="56"/>
                    <a:pt x="59" y="57"/>
                    <a:pt x="59" y="58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69"/>
                    <a:pt x="59" y="75"/>
                    <a:pt x="59" y="81"/>
                  </a:cubicBezTo>
                  <a:cubicBezTo>
                    <a:pt x="59" y="85"/>
                    <a:pt x="60" y="88"/>
                    <a:pt x="60" y="89"/>
                  </a:cubicBezTo>
                  <a:cubicBezTo>
                    <a:pt x="61" y="89"/>
                    <a:pt x="61" y="90"/>
                    <a:pt x="63" y="90"/>
                  </a:cubicBezTo>
                  <a:cubicBezTo>
                    <a:pt x="64" y="91"/>
                    <a:pt x="67" y="91"/>
                    <a:pt x="73" y="91"/>
                  </a:cubicBezTo>
                  <a:cubicBezTo>
                    <a:pt x="73" y="95"/>
                    <a:pt x="73" y="95"/>
                    <a:pt x="73" y="95"/>
                  </a:cubicBezTo>
                  <a:cubicBezTo>
                    <a:pt x="65" y="95"/>
                    <a:pt x="58" y="95"/>
                    <a:pt x="53" y="95"/>
                  </a:cubicBezTo>
                  <a:cubicBezTo>
                    <a:pt x="47" y="95"/>
                    <a:pt x="40" y="95"/>
                    <a:pt x="32" y="95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37" y="91"/>
                    <a:pt x="40" y="91"/>
                    <a:pt x="42" y="90"/>
                  </a:cubicBezTo>
                  <a:cubicBezTo>
                    <a:pt x="43" y="90"/>
                    <a:pt x="44" y="90"/>
                    <a:pt x="44" y="89"/>
                  </a:cubicBezTo>
                  <a:cubicBezTo>
                    <a:pt x="45" y="88"/>
                    <a:pt x="45" y="86"/>
                    <a:pt x="45" y="82"/>
                  </a:cubicBezTo>
                  <a:cubicBezTo>
                    <a:pt x="45" y="81"/>
                    <a:pt x="45" y="75"/>
                    <a:pt x="46" y="63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5" y="54"/>
                    <a:pt x="44" y="52"/>
                    <a:pt x="43" y="50"/>
                  </a:cubicBezTo>
                  <a:cubicBezTo>
                    <a:pt x="42" y="49"/>
                    <a:pt x="40" y="45"/>
                    <a:pt x="35" y="39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5" y="10"/>
                    <a:pt x="14" y="7"/>
                    <a:pt x="13" y="7"/>
                  </a:cubicBezTo>
                  <a:cubicBezTo>
                    <a:pt x="12" y="6"/>
                    <a:pt x="10" y="5"/>
                    <a:pt x="9" y="5"/>
                  </a:cubicBezTo>
                  <a:cubicBezTo>
                    <a:pt x="8" y="5"/>
                    <a:pt x="6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2" y="0"/>
                    <a:pt x="17" y="0"/>
                  </a:cubicBezTo>
                  <a:cubicBezTo>
                    <a:pt x="22" y="0"/>
                    <a:pt x="34" y="0"/>
                    <a:pt x="43" y="0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38" y="4"/>
                    <a:pt x="33" y="5"/>
                    <a:pt x="32" y="5"/>
                  </a:cubicBezTo>
                  <a:cubicBezTo>
                    <a:pt x="31" y="5"/>
                    <a:pt x="30" y="6"/>
                    <a:pt x="30" y="7"/>
                  </a:cubicBezTo>
                  <a:cubicBezTo>
                    <a:pt x="30" y="7"/>
                    <a:pt x="31" y="10"/>
                    <a:pt x="34" y="14"/>
                  </a:cubicBezTo>
                  <a:cubicBezTo>
                    <a:pt x="55" y="48"/>
                    <a:pt x="55" y="48"/>
                    <a:pt x="55" y="48"/>
                  </a:cubicBezTo>
                  <a:lnTo>
                    <a:pt x="77" y="1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21"/>
            <p:cNvSpPr>
              <a:spLocks noChangeAspect="1" noEditPoints="1"/>
            </p:cNvSpPr>
            <p:nvPr/>
          </p:nvSpPr>
          <p:spPr bwMode="auto">
            <a:xfrm>
              <a:off x="1434" y="427"/>
              <a:ext cx="249" cy="234"/>
            </a:xfrm>
            <a:custGeom>
              <a:avLst/>
              <a:gdLst>
                <a:gd name="T0" fmla="*/ 2147483647 w 106"/>
                <a:gd name="T1" fmla="*/ 2147483647 h 99"/>
                <a:gd name="T2" fmla="*/ 2147483647 w 106"/>
                <a:gd name="T3" fmla="*/ 2147483647 h 99"/>
                <a:gd name="T4" fmla="*/ 2147483647 w 106"/>
                <a:gd name="T5" fmla="*/ 2147483647 h 99"/>
                <a:gd name="T6" fmla="*/ 2147483647 w 106"/>
                <a:gd name="T7" fmla="*/ 2147483647 h 99"/>
                <a:gd name="T8" fmla="*/ 2147483647 w 106"/>
                <a:gd name="T9" fmla="*/ 2147483647 h 99"/>
                <a:gd name="T10" fmla="*/ 2147483647 w 106"/>
                <a:gd name="T11" fmla="*/ 2147483647 h 99"/>
                <a:gd name="T12" fmla="*/ 2147483647 w 106"/>
                <a:gd name="T13" fmla="*/ 2147483647 h 99"/>
                <a:gd name="T14" fmla="*/ 2147483647 w 106"/>
                <a:gd name="T15" fmla="*/ 2147483647 h 99"/>
                <a:gd name="T16" fmla="*/ 2147483647 w 106"/>
                <a:gd name="T17" fmla="*/ 2147483647 h 99"/>
                <a:gd name="T18" fmla="*/ 2147483647 w 106"/>
                <a:gd name="T19" fmla="*/ 2147483647 h 99"/>
                <a:gd name="T20" fmla="*/ 2147483647 w 106"/>
                <a:gd name="T21" fmla="*/ 2147483647 h 99"/>
                <a:gd name="T22" fmla="*/ 2147483647 w 106"/>
                <a:gd name="T23" fmla="*/ 2147483647 h 99"/>
                <a:gd name="T24" fmla="*/ 2147483647 w 106"/>
                <a:gd name="T25" fmla="*/ 2147483647 h 99"/>
                <a:gd name="T26" fmla="*/ 2147483647 w 106"/>
                <a:gd name="T27" fmla="*/ 2147483647 h 99"/>
                <a:gd name="T28" fmla="*/ 2147483647 w 106"/>
                <a:gd name="T29" fmla="*/ 2147483647 h 99"/>
                <a:gd name="T30" fmla="*/ 2147483647 w 106"/>
                <a:gd name="T31" fmla="*/ 2147483647 h 99"/>
                <a:gd name="T32" fmla="*/ 2147483647 w 106"/>
                <a:gd name="T33" fmla="*/ 2147483647 h 99"/>
                <a:gd name="T34" fmla="*/ 2147483647 w 106"/>
                <a:gd name="T35" fmla="*/ 2147483647 h 99"/>
                <a:gd name="T36" fmla="*/ 2147483647 w 106"/>
                <a:gd name="T37" fmla="*/ 2147483647 h 99"/>
                <a:gd name="T38" fmla="*/ 2147483647 w 106"/>
                <a:gd name="T39" fmla="*/ 2147483647 h 99"/>
                <a:gd name="T40" fmla="*/ 2147483647 w 106"/>
                <a:gd name="T41" fmla="*/ 2147483647 h 99"/>
                <a:gd name="T42" fmla="*/ 2147483647 w 106"/>
                <a:gd name="T43" fmla="*/ 2147483647 h 99"/>
                <a:gd name="T44" fmla="*/ 2147483647 w 106"/>
                <a:gd name="T45" fmla="*/ 2147483647 h 99"/>
                <a:gd name="T46" fmla="*/ 2147483647 w 106"/>
                <a:gd name="T47" fmla="*/ 2147483647 h 99"/>
                <a:gd name="T48" fmla="*/ 2147483647 w 106"/>
                <a:gd name="T49" fmla="*/ 2147483647 h 99"/>
                <a:gd name="T50" fmla="*/ 2147483647 w 106"/>
                <a:gd name="T51" fmla="*/ 2147483647 h 99"/>
                <a:gd name="T52" fmla="*/ 2147483647 w 106"/>
                <a:gd name="T53" fmla="*/ 2147483647 h 99"/>
                <a:gd name="T54" fmla="*/ 2147483647 w 106"/>
                <a:gd name="T55" fmla="*/ 0 h 99"/>
                <a:gd name="T56" fmla="*/ 2147483647 w 106"/>
                <a:gd name="T57" fmla="*/ 2147483647 h 99"/>
                <a:gd name="T58" fmla="*/ 2147483647 w 106"/>
                <a:gd name="T59" fmla="*/ 2147483647 h 99"/>
                <a:gd name="T60" fmla="*/ 2147483647 w 106"/>
                <a:gd name="T61" fmla="*/ 2147483647 h 99"/>
                <a:gd name="T62" fmla="*/ 0 w 106"/>
                <a:gd name="T63" fmla="*/ 2147483647 h 99"/>
                <a:gd name="T64" fmla="*/ 2147483647 w 106"/>
                <a:gd name="T65" fmla="*/ 2147483647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99">
                  <a:moveTo>
                    <a:pt x="19" y="24"/>
                  </a:moveTo>
                  <a:cubicBezTo>
                    <a:pt x="22" y="18"/>
                    <a:pt x="26" y="13"/>
                    <a:pt x="31" y="10"/>
                  </a:cubicBezTo>
                  <a:cubicBezTo>
                    <a:pt x="37" y="7"/>
                    <a:pt x="44" y="5"/>
                    <a:pt x="51" y="5"/>
                  </a:cubicBezTo>
                  <a:cubicBezTo>
                    <a:pt x="56" y="5"/>
                    <a:pt x="61" y="6"/>
                    <a:pt x="66" y="8"/>
                  </a:cubicBezTo>
                  <a:cubicBezTo>
                    <a:pt x="70" y="9"/>
                    <a:pt x="74" y="11"/>
                    <a:pt x="76" y="13"/>
                  </a:cubicBezTo>
                  <a:cubicBezTo>
                    <a:pt x="79" y="16"/>
                    <a:pt x="82" y="18"/>
                    <a:pt x="84" y="21"/>
                  </a:cubicBezTo>
                  <a:cubicBezTo>
                    <a:pt x="86" y="24"/>
                    <a:pt x="87" y="27"/>
                    <a:pt x="88" y="31"/>
                  </a:cubicBezTo>
                  <a:cubicBezTo>
                    <a:pt x="90" y="37"/>
                    <a:pt x="91" y="44"/>
                    <a:pt x="91" y="51"/>
                  </a:cubicBezTo>
                  <a:cubicBezTo>
                    <a:pt x="91" y="59"/>
                    <a:pt x="90" y="67"/>
                    <a:pt x="87" y="73"/>
                  </a:cubicBezTo>
                  <a:cubicBezTo>
                    <a:pt x="85" y="79"/>
                    <a:pt x="80" y="84"/>
                    <a:pt x="75" y="88"/>
                  </a:cubicBezTo>
                  <a:cubicBezTo>
                    <a:pt x="69" y="91"/>
                    <a:pt x="63" y="93"/>
                    <a:pt x="55" y="93"/>
                  </a:cubicBezTo>
                  <a:cubicBezTo>
                    <a:pt x="50" y="93"/>
                    <a:pt x="45" y="92"/>
                    <a:pt x="40" y="91"/>
                  </a:cubicBezTo>
                  <a:cubicBezTo>
                    <a:pt x="36" y="89"/>
                    <a:pt x="32" y="86"/>
                    <a:pt x="28" y="82"/>
                  </a:cubicBezTo>
                  <a:cubicBezTo>
                    <a:pt x="24" y="79"/>
                    <a:pt x="21" y="74"/>
                    <a:pt x="19" y="69"/>
                  </a:cubicBezTo>
                  <a:cubicBezTo>
                    <a:pt x="18" y="66"/>
                    <a:pt x="17" y="62"/>
                    <a:pt x="16" y="57"/>
                  </a:cubicBezTo>
                  <a:cubicBezTo>
                    <a:pt x="15" y="53"/>
                    <a:pt x="14" y="49"/>
                    <a:pt x="14" y="45"/>
                  </a:cubicBezTo>
                  <a:cubicBezTo>
                    <a:pt x="14" y="37"/>
                    <a:pt x="16" y="30"/>
                    <a:pt x="19" y="24"/>
                  </a:cubicBezTo>
                  <a:close/>
                  <a:moveTo>
                    <a:pt x="3" y="69"/>
                  </a:moveTo>
                  <a:cubicBezTo>
                    <a:pt x="5" y="76"/>
                    <a:pt x="9" y="81"/>
                    <a:pt x="13" y="86"/>
                  </a:cubicBezTo>
                  <a:cubicBezTo>
                    <a:pt x="18" y="90"/>
                    <a:pt x="23" y="94"/>
                    <a:pt x="29" y="96"/>
                  </a:cubicBezTo>
                  <a:cubicBezTo>
                    <a:pt x="36" y="98"/>
                    <a:pt x="43" y="99"/>
                    <a:pt x="50" y="99"/>
                  </a:cubicBezTo>
                  <a:cubicBezTo>
                    <a:pt x="66" y="99"/>
                    <a:pt x="80" y="94"/>
                    <a:pt x="90" y="84"/>
                  </a:cubicBezTo>
                  <a:cubicBezTo>
                    <a:pt x="101" y="74"/>
                    <a:pt x="106" y="62"/>
                    <a:pt x="106" y="46"/>
                  </a:cubicBezTo>
                  <a:cubicBezTo>
                    <a:pt x="106" y="42"/>
                    <a:pt x="106" y="37"/>
                    <a:pt x="105" y="33"/>
                  </a:cubicBezTo>
                  <a:cubicBezTo>
                    <a:pt x="104" y="29"/>
                    <a:pt x="102" y="25"/>
                    <a:pt x="101" y="22"/>
                  </a:cubicBezTo>
                  <a:cubicBezTo>
                    <a:pt x="98" y="18"/>
                    <a:pt x="95" y="15"/>
                    <a:pt x="91" y="11"/>
                  </a:cubicBezTo>
                  <a:cubicBezTo>
                    <a:pt x="87" y="8"/>
                    <a:pt x="82" y="5"/>
                    <a:pt x="75" y="3"/>
                  </a:cubicBezTo>
                  <a:cubicBezTo>
                    <a:pt x="69" y="1"/>
                    <a:pt x="62" y="0"/>
                    <a:pt x="54" y="0"/>
                  </a:cubicBezTo>
                  <a:cubicBezTo>
                    <a:pt x="46" y="0"/>
                    <a:pt x="38" y="1"/>
                    <a:pt x="32" y="3"/>
                  </a:cubicBezTo>
                  <a:cubicBezTo>
                    <a:pt x="25" y="6"/>
                    <a:pt x="19" y="9"/>
                    <a:pt x="14" y="14"/>
                  </a:cubicBezTo>
                  <a:cubicBezTo>
                    <a:pt x="9" y="19"/>
                    <a:pt x="5" y="24"/>
                    <a:pt x="3" y="30"/>
                  </a:cubicBezTo>
                  <a:cubicBezTo>
                    <a:pt x="1" y="36"/>
                    <a:pt x="0" y="43"/>
                    <a:pt x="0" y="50"/>
                  </a:cubicBezTo>
                  <a:cubicBezTo>
                    <a:pt x="0" y="56"/>
                    <a:pt x="1" y="63"/>
                    <a:pt x="3" y="6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7" name="Group 49"/>
          <p:cNvGrpSpPr>
            <a:grpSpLocks/>
          </p:cNvGrpSpPr>
          <p:nvPr/>
        </p:nvGrpSpPr>
        <p:grpSpPr bwMode="auto">
          <a:xfrm>
            <a:off x="0" y="6216650"/>
            <a:ext cx="9144000" cy="641350"/>
            <a:chOff x="0" y="6216650"/>
            <a:chExt cx="9144000" cy="641350"/>
          </a:xfrm>
        </p:grpSpPr>
        <p:sp>
          <p:nvSpPr>
            <p:cNvPr id="1031" name="Freeform 7"/>
            <p:cNvSpPr>
              <a:spLocks/>
            </p:cNvSpPr>
            <p:nvPr userDrawn="1"/>
          </p:nvSpPr>
          <p:spPr bwMode="auto">
            <a:xfrm>
              <a:off x="0" y="6216650"/>
              <a:ext cx="9144000" cy="641350"/>
            </a:xfrm>
            <a:custGeom>
              <a:avLst/>
              <a:gdLst>
                <a:gd name="T0" fmla="*/ 0 w 2880"/>
                <a:gd name="T1" fmla="*/ 0 h 202"/>
                <a:gd name="T2" fmla="*/ 0 w 2880"/>
                <a:gd name="T3" fmla="*/ 2147483647 h 202"/>
                <a:gd name="T4" fmla="*/ 2147483647 w 2880"/>
                <a:gd name="T5" fmla="*/ 2147483647 h 202"/>
                <a:gd name="T6" fmla="*/ 2147483647 w 2880"/>
                <a:gd name="T7" fmla="*/ 2147483647 h 202"/>
                <a:gd name="T8" fmla="*/ 2147483647 w 2880"/>
                <a:gd name="T9" fmla="*/ 2147483647 h 202"/>
                <a:gd name="T10" fmla="*/ 2147483647 w 2880"/>
                <a:gd name="T11" fmla="*/ 2147483647 h 202"/>
                <a:gd name="T12" fmla="*/ 2147483647 w 2880"/>
                <a:gd name="T13" fmla="*/ 2147483647 h 202"/>
                <a:gd name="T14" fmla="*/ 2147483647 w 2880"/>
                <a:gd name="T15" fmla="*/ 2147483647 h 202"/>
                <a:gd name="T16" fmla="*/ 0 w 2880"/>
                <a:gd name="T17" fmla="*/ 0 h 2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80" h="202">
                  <a:moveTo>
                    <a:pt x="0" y="0"/>
                  </a:moveTo>
                  <a:cubicBezTo>
                    <a:pt x="0" y="202"/>
                    <a:pt x="0" y="202"/>
                    <a:pt x="0" y="202"/>
                  </a:cubicBezTo>
                  <a:cubicBezTo>
                    <a:pt x="2880" y="202"/>
                    <a:pt x="2880" y="202"/>
                    <a:pt x="2880" y="202"/>
                  </a:cubicBezTo>
                  <a:cubicBezTo>
                    <a:pt x="2880" y="139"/>
                    <a:pt x="2880" y="139"/>
                    <a:pt x="2880" y="139"/>
                  </a:cubicBezTo>
                  <a:cubicBezTo>
                    <a:pt x="2880" y="139"/>
                    <a:pt x="1558" y="139"/>
                    <a:pt x="1451" y="139"/>
                  </a:cubicBezTo>
                  <a:cubicBezTo>
                    <a:pt x="1365" y="139"/>
                    <a:pt x="1129" y="126"/>
                    <a:pt x="1016" y="114"/>
                  </a:cubicBezTo>
                  <a:cubicBezTo>
                    <a:pt x="843" y="96"/>
                    <a:pt x="663" y="78"/>
                    <a:pt x="520" y="60"/>
                  </a:cubicBezTo>
                  <a:cubicBezTo>
                    <a:pt x="387" y="42"/>
                    <a:pt x="183" y="16"/>
                    <a:pt x="110" y="8"/>
                  </a:cubicBezTo>
                  <a:cubicBezTo>
                    <a:pt x="43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0FF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/>
            </p:cNvSpPr>
            <p:nvPr userDrawn="1"/>
          </p:nvSpPr>
          <p:spPr bwMode="auto">
            <a:xfrm>
              <a:off x="0" y="6337300"/>
              <a:ext cx="9144000" cy="520700"/>
            </a:xfrm>
            <a:custGeom>
              <a:avLst/>
              <a:gdLst>
                <a:gd name="T0" fmla="*/ 0 w 2880"/>
                <a:gd name="T1" fmla="*/ 0 h 164"/>
                <a:gd name="T2" fmla="*/ 0 w 2880"/>
                <a:gd name="T3" fmla="*/ 2147483647 h 164"/>
                <a:gd name="T4" fmla="*/ 2147483647 w 2880"/>
                <a:gd name="T5" fmla="*/ 2147483647 h 164"/>
                <a:gd name="T6" fmla="*/ 2147483647 w 2880"/>
                <a:gd name="T7" fmla="*/ 2147483647 h 164"/>
                <a:gd name="T8" fmla="*/ 2147483647 w 2880"/>
                <a:gd name="T9" fmla="*/ 2147483647 h 164"/>
                <a:gd name="T10" fmla="*/ 2147483647 w 2880"/>
                <a:gd name="T11" fmla="*/ 2147483647 h 164"/>
                <a:gd name="T12" fmla="*/ 2147483647 w 2880"/>
                <a:gd name="T13" fmla="*/ 2147483647 h 164"/>
                <a:gd name="T14" fmla="*/ 2147483647 w 2880"/>
                <a:gd name="T15" fmla="*/ 2147483647 h 164"/>
                <a:gd name="T16" fmla="*/ 0 w 2880"/>
                <a:gd name="T17" fmla="*/ 0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80" h="164">
                  <a:moveTo>
                    <a:pt x="0" y="0"/>
                  </a:moveTo>
                  <a:cubicBezTo>
                    <a:pt x="0" y="164"/>
                    <a:pt x="0" y="164"/>
                    <a:pt x="0" y="164"/>
                  </a:cubicBezTo>
                  <a:cubicBezTo>
                    <a:pt x="2880" y="164"/>
                    <a:pt x="2880" y="164"/>
                    <a:pt x="2880" y="164"/>
                  </a:cubicBezTo>
                  <a:cubicBezTo>
                    <a:pt x="2880" y="121"/>
                    <a:pt x="2880" y="121"/>
                    <a:pt x="2880" y="121"/>
                  </a:cubicBezTo>
                  <a:cubicBezTo>
                    <a:pt x="2880" y="121"/>
                    <a:pt x="1769" y="121"/>
                    <a:pt x="1509" y="121"/>
                  </a:cubicBezTo>
                  <a:cubicBezTo>
                    <a:pt x="1350" y="120"/>
                    <a:pt x="1154" y="111"/>
                    <a:pt x="1018" y="100"/>
                  </a:cubicBezTo>
                  <a:cubicBezTo>
                    <a:pt x="845" y="86"/>
                    <a:pt x="719" y="76"/>
                    <a:pt x="568" y="61"/>
                  </a:cubicBezTo>
                  <a:cubicBezTo>
                    <a:pt x="364" y="41"/>
                    <a:pt x="228" y="18"/>
                    <a:pt x="120" y="8"/>
                  </a:cubicBezTo>
                  <a:cubicBezTo>
                    <a:pt x="54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4B0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 userDrawn="1"/>
          </p:nvSpPr>
          <p:spPr bwMode="auto">
            <a:xfrm>
              <a:off x="0" y="6483350"/>
              <a:ext cx="9144000" cy="374650"/>
            </a:xfrm>
            <a:custGeom>
              <a:avLst/>
              <a:gdLst>
                <a:gd name="T0" fmla="*/ 0 w 2880"/>
                <a:gd name="T1" fmla="*/ 0 h 118"/>
                <a:gd name="T2" fmla="*/ 0 w 2880"/>
                <a:gd name="T3" fmla="*/ 2147483647 h 118"/>
                <a:gd name="T4" fmla="*/ 2147483647 w 2880"/>
                <a:gd name="T5" fmla="*/ 2147483647 h 118"/>
                <a:gd name="T6" fmla="*/ 2147483647 w 2880"/>
                <a:gd name="T7" fmla="*/ 2147483647 h 118"/>
                <a:gd name="T8" fmla="*/ 2147483647 w 2880"/>
                <a:gd name="T9" fmla="*/ 2147483647 h 118"/>
                <a:gd name="T10" fmla="*/ 2147483647 w 2880"/>
                <a:gd name="T11" fmla="*/ 2147483647 h 118"/>
                <a:gd name="T12" fmla="*/ 2147483647 w 2880"/>
                <a:gd name="T13" fmla="*/ 2147483647 h 118"/>
                <a:gd name="T14" fmla="*/ 2147483647 w 2880"/>
                <a:gd name="T15" fmla="*/ 2147483647 h 118"/>
                <a:gd name="T16" fmla="*/ 0 w 2880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80" h="118">
                  <a:moveTo>
                    <a:pt x="0" y="0"/>
                  </a:moveTo>
                  <a:cubicBezTo>
                    <a:pt x="0" y="118"/>
                    <a:pt x="0" y="118"/>
                    <a:pt x="0" y="118"/>
                  </a:cubicBezTo>
                  <a:cubicBezTo>
                    <a:pt x="2880" y="118"/>
                    <a:pt x="2880" y="118"/>
                    <a:pt x="2880" y="118"/>
                  </a:cubicBezTo>
                  <a:cubicBezTo>
                    <a:pt x="2880" y="94"/>
                    <a:pt x="2880" y="94"/>
                    <a:pt x="2880" y="94"/>
                  </a:cubicBezTo>
                  <a:cubicBezTo>
                    <a:pt x="2880" y="94"/>
                    <a:pt x="1670" y="94"/>
                    <a:pt x="1473" y="94"/>
                  </a:cubicBezTo>
                  <a:cubicBezTo>
                    <a:pt x="1281" y="94"/>
                    <a:pt x="1040" y="84"/>
                    <a:pt x="891" y="72"/>
                  </a:cubicBezTo>
                  <a:cubicBezTo>
                    <a:pt x="805" y="66"/>
                    <a:pt x="736" y="61"/>
                    <a:pt x="469" y="36"/>
                  </a:cubicBezTo>
                  <a:cubicBezTo>
                    <a:pt x="273" y="18"/>
                    <a:pt x="175" y="9"/>
                    <a:pt x="107" y="5"/>
                  </a:cubicBezTo>
                  <a:cubicBezTo>
                    <a:pt x="45" y="2"/>
                    <a:pt x="44" y="0"/>
                    <a:pt x="0" y="0"/>
                  </a:cubicBez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57225" y="685800"/>
            <a:ext cx="78327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7225" y="1371600"/>
            <a:ext cx="783272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10400" y="6657975"/>
            <a:ext cx="2133600" cy="1857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6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©2010 MFMER  |  slide-</a:t>
            </a:r>
            <a:fld id="{24BBA502-B740-497E-B8EF-CCB32FF79D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99" r:id="rId1"/>
    <p:sldLayoutId id="2147487400" r:id="rId2"/>
    <p:sldLayoutId id="2147487401" r:id="rId3"/>
    <p:sldLayoutId id="2147487402" r:id="rId4"/>
    <p:sldLayoutId id="2147487403" r:id="rId5"/>
    <p:sldLayoutId id="2147487404" r:id="rId6"/>
    <p:sldLayoutId id="2147487405" r:id="rId7"/>
    <p:sldLayoutId id="2147487406" r:id="rId8"/>
    <p:sldLayoutId id="2147487407" r:id="rId9"/>
    <p:sldLayoutId id="2147487408" r:id="rId10"/>
    <p:sldLayoutId id="2147487409" r:id="rId11"/>
  </p:sldLayoutIdLst>
  <p:transition>
    <p:fad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Gothic" charset="0"/>
          <a:cs typeface="MS PGothic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Gothic" charset="0"/>
          <a:cs typeface="MS PGothic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Gothic" charset="0"/>
          <a:cs typeface="MS PGothic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Gothic" charset="0"/>
          <a:cs typeface="MS PGothic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Gothic" charset="0"/>
          <a:cs typeface="MS PGothic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Gothic" charset="0"/>
          <a:cs typeface="MS PGothic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Gothic" charset="0"/>
          <a:cs typeface="MS PGothic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Gothic" charset="0"/>
          <a:cs typeface="MS PGothic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BFBFBF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BFBFBF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BFBFBF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BFBFBF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BFBFBF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BFBFBF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BFBFBF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BFBFBF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57225" y="685800"/>
            <a:ext cx="78327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57225" y="1371600"/>
            <a:ext cx="783272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08813" y="6657975"/>
            <a:ext cx="2133600" cy="1857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600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©2010 MFMER  |  slide-</a:t>
            </a:r>
            <a:fld id="{F327AE91-F12B-4CDB-B2FA-5A8419B6A1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410" r:id="rId1"/>
  </p:sldLayoutIdLst>
  <p:transition>
    <p:fad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Gothic" charset="0"/>
          <a:cs typeface="MS PGothic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Gothic" charset="0"/>
          <a:cs typeface="MS PGothic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Gothic" charset="0"/>
          <a:cs typeface="MS PGothic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MS PGothic" charset="0"/>
          <a:cs typeface="MS PGothic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Font typeface="Arial" charset="0"/>
        <a:buChar char="•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BFBFBF"/>
        </a:buClr>
        <a:buFont typeface="Arial" charset="0"/>
        <a:buChar char="•"/>
        <a:defRPr sz="24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BFBFBF"/>
        </a:buClr>
        <a:buFont typeface="Arial" charset="0"/>
        <a:buChar char="•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BFBFBF"/>
        </a:buClr>
        <a:buFont typeface="Arial" charset="0"/>
        <a:buChar char="•"/>
        <a:defRPr sz="24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BFBFBF"/>
        </a:buClr>
        <a:buFont typeface="Arial" charset="0"/>
        <a:buChar char="•"/>
        <a:defRPr sz="24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rtl="0" fontAlgn="base">
        <a:lnSpc>
          <a:spcPct val="90000"/>
        </a:lnSpc>
        <a:spcBef>
          <a:spcPct val="15000"/>
        </a:spcBef>
        <a:spcAft>
          <a:spcPct val="0"/>
        </a:spcAft>
        <a:buClr>
          <a:srgbClr val="BFBFBF"/>
        </a:buClr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15000"/>
        </a:spcBef>
        <a:spcAft>
          <a:spcPct val="0"/>
        </a:spcAft>
        <a:buClr>
          <a:srgbClr val="BFBFBF"/>
        </a:buClr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15000"/>
        </a:spcBef>
        <a:spcAft>
          <a:spcPct val="0"/>
        </a:spcAft>
        <a:buClr>
          <a:srgbClr val="BFBFBF"/>
        </a:buClr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15000"/>
        </a:spcBef>
        <a:spcAft>
          <a:spcPct val="0"/>
        </a:spcAft>
        <a:buClr>
          <a:srgbClr val="BFBFBF"/>
        </a:buClr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tiff"/><Relationship Id="rId4" Type="http://schemas.openxmlformats.org/officeDocument/2006/relationships/image" Target="../media/image30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/>
          </p:cNvSpPr>
          <p:nvPr>
            <p:ph type="ctrTitle"/>
          </p:nvPr>
        </p:nvSpPr>
        <p:spPr>
          <a:xfrm>
            <a:off x="68263" y="1986995"/>
            <a:ext cx="9039225" cy="1430135"/>
          </a:xfrm>
        </p:spPr>
        <p:txBody>
          <a:bodyPr/>
          <a:lstStyle/>
          <a:p>
            <a:pPr algn="ctr"/>
            <a:r>
              <a:rPr lang="en-US" sz="3200" b="1" dirty="0">
                <a:latin typeface="+mj-lt"/>
              </a:rPr>
              <a:t>Fibroblast growth factor receptor (FGFR) </a:t>
            </a:r>
            <a:r>
              <a:rPr lang="en-US" sz="3200" b="1" dirty="0" smtClean="0">
                <a:latin typeface="+mj-lt"/>
              </a:rPr>
              <a:t/>
            </a:r>
            <a:br>
              <a:rPr lang="en-US" sz="3200" b="1" dirty="0" smtClean="0">
                <a:latin typeface="+mj-lt"/>
              </a:rPr>
            </a:br>
            <a:r>
              <a:rPr lang="en-US" sz="3200" b="1" dirty="0" smtClean="0">
                <a:latin typeface="+mj-lt"/>
              </a:rPr>
              <a:t>gene </a:t>
            </a:r>
            <a:r>
              <a:rPr lang="en-US" sz="3200" b="1" dirty="0">
                <a:latin typeface="+mj-lt"/>
              </a:rPr>
              <a:t>family aberrations in</a:t>
            </a:r>
            <a:br>
              <a:rPr lang="en-US" sz="3200" b="1" dirty="0">
                <a:latin typeface="+mj-lt"/>
              </a:rPr>
            </a:br>
            <a:r>
              <a:rPr lang="en-US" sz="3200" b="1" dirty="0">
                <a:latin typeface="+mj-lt"/>
              </a:rPr>
              <a:t>cholangiocarcinoma</a:t>
            </a:r>
            <a:endParaRPr lang="en-US" altLang="en-US" sz="3200" b="1" dirty="0" smtClean="0">
              <a:latin typeface="+mj-lt"/>
            </a:endParaRPr>
          </a:p>
        </p:txBody>
      </p:sp>
      <p:sp>
        <p:nvSpPr>
          <p:cNvPr id="4099" name="Rectangle 6"/>
          <p:cNvSpPr>
            <a:spLocks noGrp="1"/>
          </p:cNvSpPr>
          <p:nvPr>
            <p:ph type="subTitle" idx="1"/>
          </p:nvPr>
        </p:nvSpPr>
        <p:spPr>
          <a:xfrm>
            <a:off x="957326" y="3940076"/>
            <a:ext cx="6878159" cy="2297039"/>
          </a:xfrm>
        </p:spPr>
        <p:txBody>
          <a:bodyPr/>
          <a:lstStyle/>
          <a:p>
            <a:pPr algn="ctr">
              <a:spcBef>
                <a:spcPts val="108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Katsuyuki Miyabe, MD, PhD</a:t>
            </a:r>
          </a:p>
          <a:p>
            <a:pPr algn="ctr">
              <a:spcBef>
                <a:spcPts val="108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+mj-lt"/>
              </a:rPr>
              <a:t>Lewis R. 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</a:rPr>
              <a:t>Roberts, MB ChB, PhD</a:t>
            </a:r>
            <a:endParaRPr lang="en-US" sz="2800" b="1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buFont typeface="Arial" charset="0"/>
              <a:buNone/>
            </a:pPr>
            <a:r>
              <a:rPr lang="en-US" altLang="en-US" sz="2800" b="1" dirty="0" smtClean="0">
                <a:latin typeface="+mj-lt"/>
              </a:rPr>
              <a:t> </a:t>
            </a:r>
          </a:p>
          <a:p>
            <a:pPr eaLnBrk="1" hangingPunct="1">
              <a:buFont typeface="Arial" charset="0"/>
              <a:buNone/>
            </a:pPr>
            <a:endParaRPr lang="en-US" altLang="en-US" sz="2800" b="1" dirty="0" smtClean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7" b="14105"/>
          <a:stretch/>
        </p:blipFill>
        <p:spPr bwMode="auto">
          <a:xfrm>
            <a:off x="6440870" y="5194799"/>
            <a:ext cx="2381250" cy="127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946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/>
          </p:cNvSpPr>
          <p:nvPr/>
        </p:nvSpPr>
        <p:spPr bwMode="auto">
          <a:xfrm>
            <a:off x="94195" y="233202"/>
            <a:ext cx="8955610" cy="543739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b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 smtClean="0">
                <a:solidFill>
                  <a:srgbClr val="FFFF00"/>
                </a:solidFill>
                <a:latin typeface="+mj-lt"/>
              </a:rPr>
              <a:t>Fluorescence </a:t>
            </a:r>
            <a:r>
              <a:rPr lang="en-US" altLang="en-US" sz="3200" b="1" i="1" dirty="0" smtClean="0">
                <a:solidFill>
                  <a:srgbClr val="FFFF00"/>
                </a:solidFill>
                <a:latin typeface="+mj-lt"/>
              </a:rPr>
              <a:t>in situ </a:t>
            </a:r>
            <a:r>
              <a:rPr lang="en-US" altLang="en-US" sz="3200" b="1" dirty="0" smtClean="0">
                <a:solidFill>
                  <a:srgbClr val="FFFF00"/>
                </a:solidFill>
                <a:latin typeface="+mj-lt"/>
              </a:rPr>
              <a:t>hybridization (FISH)</a:t>
            </a:r>
            <a:endParaRPr lang="en-US" altLang="en-US" sz="3200" b="1" dirty="0">
              <a:solidFill>
                <a:srgbClr val="FFFF00"/>
              </a:solidFill>
              <a:latin typeface="+mj-lt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319687" y="3680180"/>
            <a:ext cx="1898466" cy="1669689"/>
            <a:chOff x="75407" y="2594155"/>
            <a:chExt cx="2675113" cy="2352745"/>
          </a:xfrm>
        </p:grpSpPr>
        <p:sp>
          <p:nvSpPr>
            <p:cNvPr id="8" name="Oval 2"/>
            <p:cNvSpPr>
              <a:spLocks noChangeArrowheads="1"/>
            </p:cNvSpPr>
            <p:nvPr/>
          </p:nvSpPr>
          <p:spPr bwMode="auto">
            <a:xfrm>
              <a:off x="75407" y="2594155"/>
              <a:ext cx="2675113" cy="2352745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9" name="Oval 3"/>
            <p:cNvSpPr>
              <a:spLocks noChangeArrowheads="1"/>
            </p:cNvSpPr>
            <p:nvPr/>
          </p:nvSpPr>
          <p:spPr bwMode="auto">
            <a:xfrm>
              <a:off x="940593" y="4219684"/>
              <a:ext cx="287338" cy="2889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1104301" y="4219685"/>
              <a:ext cx="287336" cy="288924"/>
            </a:xfrm>
            <a:prstGeom prst="ellipse">
              <a:avLst/>
            </a:prstGeom>
            <a:solidFill>
              <a:srgbClr val="00FF00">
                <a:alpha val="6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1004935" y="3213209"/>
              <a:ext cx="287338" cy="288925"/>
            </a:xfrm>
            <a:prstGeom prst="ellipse">
              <a:avLst/>
            </a:prstGeom>
            <a:solidFill>
              <a:srgbClr val="FF0000">
                <a:alpha val="75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1181420" y="3213208"/>
              <a:ext cx="287336" cy="288924"/>
            </a:xfrm>
            <a:prstGeom prst="ellipse">
              <a:avLst/>
            </a:prstGeom>
            <a:solidFill>
              <a:srgbClr val="00FF00">
                <a:alpha val="6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4950384" y="3680179"/>
            <a:ext cx="1898466" cy="1669689"/>
            <a:chOff x="75407" y="2594155"/>
            <a:chExt cx="2675113" cy="2352745"/>
          </a:xfrm>
        </p:grpSpPr>
        <p:sp>
          <p:nvSpPr>
            <p:cNvPr id="16" name="Oval 2"/>
            <p:cNvSpPr>
              <a:spLocks noChangeArrowheads="1"/>
            </p:cNvSpPr>
            <p:nvPr/>
          </p:nvSpPr>
          <p:spPr bwMode="auto">
            <a:xfrm>
              <a:off x="75407" y="2594155"/>
              <a:ext cx="2675113" cy="2352745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7" name="Oval 3"/>
            <p:cNvSpPr>
              <a:spLocks noChangeArrowheads="1"/>
            </p:cNvSpPr>
            <p:nvPr/>
          </p:nvSpPr>
          <p:spPr bwMode="auto">
            <a:xfrm>
              <a:off x="940593" y="4219684"/>
              <a:ext cx="287338" cy="2889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8" name="Oval 5"/>
            <p:cNvSpPr>
              <a:spLocks noChangeArrowheads="1"/>
            </p:cNvSpPr>
            <p:nvPr/>
          </p:nvSpPr>
          <p:spPr bwMode="auto">
            <a:xfrm>
              <a:off x="1714582" y="3984414"/>
              <a:ext cx="287336" cy="28892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9" name="Oval 6"/>
            <p:cNvSpPr>
              <a:spLocks noChangeArrowheads="1"/>
            </p:cNvSpPr>
            <p:nvPr/>
          </p:nvSpPr>
          <p:spPr bwMode="auto">
            <a:xfrm>
              <a:off x="1004935" y="3213209"/>
              <a:ext cx="287338" cy="2889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0" name="Oval 7"/>
            <p:cNvSpPr>
              <a:spLocks noChangeArrowheads="1"/>
            </p:cNvSpPr>
            <p:nvPr/>
          </p:nvSpPr>
          <p:spPr bwMode="auto">
            <a:xfrm>
              <a:off x="1928468" y="3449699"/>
              <a:ext cx="287336" cy="288924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705927" y="5406118"/>
            <a:ext cx="325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Normal cell</a:t>
            </a:r>
          </a:p>
          <a:p>
            <a:r>
              <a:rPr kumimoji="1" lang="en-US" altLang="ja-JP" sz="2400" b="1" dirty="0" smtClean="0"/>
              <a:t>(signals together)</a:t>
            </a:r>
            <a:endParaRPr kumimoji="1" lang="ja-JP" altLang="en-US" sz="2400" b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899549" y="5402270"/>
            <a:ext cx="3770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Cell with </a:t>
            </a:r>
            <a:r>
              <a:rPr kumimoji="1" lang="en-US" altLang="ja-JP" sz="2400" b="1" i="1" dirty="0" smtClean="0">
                <a:solidFill>
                  <a:srgbClr val="FF0000"/>
                </a:solidFill>
              </a:rPr>
              <a:t>FGFR2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 fusions</a:t>
            </a:r>
          </a:p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(signals broken apart)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" t="41916" r="81386" b="35866"/>
          <a:stretch/>
        </p:blipFill>
        <p:spPr bwMode="auto">
          <a:xfrm>
            <a:off x="2486107" y="3702723"/>
            <a:ext cx="1478733" cy="166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77" t="59166" r="16276" b="21562"/>
          <a:stretch/>
        </p:blipFill>
        <p:spPr bwMode="auto">
          <a:xfrm>
            <a:off x="7145079" y="3680179"/>
            <a:ext cx="1625361" cy="1707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9944" y="796606"/>
            <a:ext cx="7728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Break apart FISH probes for detecting </a:t>
            </a:r>
            <a:r>
              <a:rPr lang="en-US" sz="2400" i="1" dirty="0" smtClean="0"/>
              <a:t>FGFR2</a:t>
            </a:r>
            <a:r>
              <a:rPr lang="en-US" sz="2400" dirty="0" smtClean="0"/>
              <a:t> fusions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979831" y="1309911"/>
            <a:ext cx="557855" cy="2019345"/>
            <a:chOff x="2135188" y="2060575"/>
            <a:chExt cx="863600" cy="3095625"/>
          </a:xfrm>
        </p:grpSpPr>
        <p:grpSp>
          <p:nvGrpSpPr>
            <p:cNvPr id="24" name="Group 28"/>
            <p:cNvGrpSpPr>
              <a:grpSpLocks/>
            </p:cNvGrpSpPr>
            <p:nvPr/>
          </p:nvGrpSpPr>
          <p:grpSpPr bwMode="auto">
            <a:xfrm>
              <a:off x="2135188" y="2060575"/>
              <a:ext cx="720725" cy="3095625"/>
              <a:chOff x="748" y="1390"/>
              <a:chExt cx="454" cy="1950"/>
            </a:xfrm>
          </p:grpSpPr>
          <p:sp>
            <p:nvSpPr>
              <p:cNvPr id="25" name="AutoShape 5"/>
              <p:cNvSpPr>
                <a:spLocks noChangeArrowheads="1"/>
              </p:cNvSpPr>
              <p:nvPr/>
            </p:nvSpPr>
            <p:spPr bwMode="auto">
              <a:xfrm>
                <a:off x="748" y="1390"/>
                <a:ext cx="182" cy="81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6" name="AutoShape 6"/>
              <p:cNvSpPr>
                <a:spLocks noChangeArrowheads="1"/>
              </p:cNvSpPr>
              <p:nvPr/>
            </p:nvSpPr>
            <p:spPr bwMode="auto">
              <a:xfrm>
                <a:off x="748" y="2297"/>
                <a:ext cx="182" cy="104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7" name="Oval 7"/>
              <p:cNvSpPr>
                <a:spLocks noChangeArrowheads="1"/>
              </p:cNvSpPr>
              <p:nvPr/>
            </p:nvSpPr>
            <p:spPr bwMode="auto">
              <a:xfrm>
                <a:off x="748" y="2161"/>
                <a:ext cx="182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8" name="AutoShape 8"/>
              <p:cNvSpPr>
                <a:spLocks noChangeArrowheads="1"/>
              </p:cNvSpPr>
              <p:nvPr/>
            </p:nvSpPr>
            <p:spPr bwMode="auto">
              <a:xfrm>
                <a:off x="1020" y="1390"/>
                <a:ext cx="182" cy="81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29" name="AutoShape 9"/>
              <p:cNvSpPr>
                <a:spLocks noChangeArrowheads="1"/>
              </p:cNvSpPr>
              <p:nvPr/>
            </p:nvSpPr>
            <p:spPr bwMode="auto">
              <a:xfrm>
                <a:off x="1020" y="2297"/>
                <a:ext cx="182" cy="104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  <p:sp>
            <p:nvSpPr>
              <p:cNvPr id="30" name="Oval 10"/>
              <p:cNvSpPr>
                <a:spLocks noChangeArrowheads="1"/>
              </p:cNvSpPr>
              <p:nvPr/>
            </p:nvSpPr>
            <p:spPr bwMode="auto">
              <a:xfrm>
                <a:off x="1020" y="2161"/>
                <a:ext cx="182" cy="18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lang="ja-JP" altLang="en-US"/>
              </a:p>
            </p:txBody>
          </p:sp>
        </p:grp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2782888" y="4292600"/>
              <a:ext cx="215900" cy="2159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2351088" y="4292600"/>
              <a:ext cx="215900" cy="2159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2782888" y="3789363"/>
              <a:ext cx="215900" cy="215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2351088" y="3789363"/>
              <a:ext cx="215900" cy="215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endParaRPr lang="ja-JP" altLang="ja-JP" b="1">
                <a:latin typeface="Arial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710425" y="1303940"/>
            <a:ext cx="2285059" cy="2063415"/>
            <a:chOff x="6123501" y="1227825"/>
            <a:chExt cx="1975524" cy="1783904"/>
          </a:xfrm>
        </p:grpSpPr>
        <p:sp>
          <p:nvSpPr>
            <p:cNvPr id="36" name="AutoShape 4"/>
            <p:cNvSpPr>
              <a:spLocks noChangeArrowheads="1"/>
            </p:cNvSpPr>
            <p:nvPr/>
          </p:nvSpPr>
          <p:spPr bwMode="auto">
            <a:xfrm>
              <a:off x="6123501" y="1227825"/>
              <a:ext cx="166498" cy="74649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7" name="AutoShape 5"/>
            <p:cNvSpPr>
              <a:spLocks noChangeArrowheads="1"/>
            </p:cNvSpPr>
            <p:nvPr/>
          </p:nvSpPr>
          <p:spPr bwMode="auto">
            <a:xfrm>
              <a:off x="6123501" y="2057569"/>
              <a:ext cx="166498" cy="95416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8" name="Oval 6"/>
            <p:cNvSpPr>
              <a:spLocks noChangeArrowheads="1"/>
            </p:cNvSpPr>
            <p:nvPr/>
          </p:nvSpPr>
          <p:spPr bwMode="auto">
            <a:xfrm>
              <a:off x="6123501" y="1933153"/>
              <a:ext cx="166498" cy="1655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9" name="AutoShape 7"/>
            <p:cNvSpPr>
              <a:spLocks noChangeArrowheads="1"/>
            </p:cNvSpPr>
            <p:nvPr/>
          </p:nvSpPr>
          <p:spPr bwMode="auto">
            <a:xfrm>
              <a:off x="6372333" y="1227825"/>
              <a:ext cx="166498" cy="74649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40" name="AutoShape 8"/>
            <p:cNvSpPr>
              <a:spLocks noChangeArrowheads="1"/>
            </p:cNvSpPr>
            <p:nvPr/>
          </p:nvSpPr>
          <p:spPr bwMode="auto">
            <a:xfrm>
              <a:off x="6372333" y="2057569"/>
              <a:ext cx="166498" cy="41532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41" name="Oval 9"/>
            <p:cNvSpPr>
              <a:spLocks noChangeArrowheads="1"/>
            </p:cNvSpPr>
            <p:nvPr/>
          </p:nvSpPr>
          <p:spPr bwMode="auto">
            <a:xfrm>
              <a:off x="6372333" y="1933153"/>
              <a:ext cx="166498" cy="16558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49" name="AutoShape 18"/>
            <p:cNvSpPr>
              <a:spLocks noChangeArrowheads="1"/>
            </p:cNvSpPr>
            <p:nvPr/>
          </p:nvSpPr>
          <p:spPr bwMode="auto">
            <a:xfrm>
              <a:off x="7559280" y="1601988"/>
              <a:ext cx="166498" cy="372332"/>
            </a:xfrm>
            <a:prstGeom prst="roundRect">
              <a:avLst>
                <a:gd name="adj" fmla="val 50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0" name="AutoShape 19"/>
            <p:cNvSpPr>
              <a:spLocks noChangeArrowheads="1"/>
            </p:cNvSpPr>
            <p:nvPr/>
          </p:nvSpPr>
          <p:spPr bwMode="auto">
            <a:xfrm>
              <a:off x="7559280" y="2057569"/>
              <a:ext cx="166498" cy="455582"/>
            </a:xfrm>
            <a:prstGeom prst="roundRect">
              <a:avLst>
                <a:gd name="adj" fmla="val 50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1" name="Oval 20"/>
            <p:cNvSpPr>
              <a:spLocks noChangeArrowheads="1"/>
            </p:cNvSpPr>
            <p:nvPr/>
          </p:nvSpPr>
          <p:spPr bwMode="auto">
            <a:xfrm>
              <a:off x="7559280" y="1933153"/>
              <a:ext cx="166498" cy="165583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2" name="AutoShape 21"/>
            <p:cNvSpPr>
              <a:spLocks noChangeArrowheads="1"/>
            </p:cNvSpPr>
            <p:nvPr/>
          </p:nvSpPr>
          <p:spPr bwMode="auto">
            <a:xfrm>
              <a:off x="7809026" y="1602902"/>
              <a:ext cx="166498" cy="372333"/>
            </a:xfrm>
            <a:prstGeom prst="roundRect">
              <a:avLst>
                <a:gd name="adj" fmla="val 50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3" name="AutoShape 22"/>
            <p:cNvSpPr>
              <a:spLocks noChangeArrowheads="1"/>
            </p:cNvSpPr>
            <p:nvPr/>
          </p:nvSpPr>
          <p:spPr bwMode="auto">
            <a:xfrm>
              <a:off x="7808111" y="2057569"/>
              <a:ext cx="166498" cy="290914"/>
            </a:xfrm>
            <a:prstGeom prst="roundRect">
              <a:avLst>
                <a:gd name="adj" fmla="val 50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4" name="Oval 23"/>
            <p:cNvSpPr>
              <a:spLocks noChangeArrowheads="1"/>
            </p:cNvSpPr>
            <p:nvPr/>
          </p:nvSpPr>
          <p:spPr bwMode="auto">
            <a:xfrm>
              <a:off x="7809026" y="1934068"/>
              <a:ext cx="166498" cy="165583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60" name="Oval 29"/>
            <p:cNvSpPr>
              <a:spLocks noChangeArrowheads="1"/>
            </p:cNvSpPr>
            <p:nvPr/>
          </p:nvSpPr>
          <p:spPr bwMode="auto">
            <a:xfrm>
              <a:off x="7974609" y="2431731"/>
              <a:ext cx="124416" cy="12441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61" name="Oval 30"/>
            <p:cNvSpPr>
              <a:spLocks noChangeArrowheads="1"/>
            </p:cNvSpPr>
            <p:nvPr/>
          </p:nvSpPr>
          <p:spPr bwMode="auto">
            <a:xfrm>
              <a:off x="6247917" y="2514065"/>
              <a:ext cx="124416" cy="12441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62" name="Oval 31"/>
            <p:cNvSpPr>
              <a:spLocks noChangeArrowheads="1"/>
            </p:cNvSpPr>
            <p:nvPr/>
          </p:nvSpPr>
          <p:spPr bwMode="auto">
            <a:xfrm>
              <a:off x="6496749" y="2224067"/>
              <a:ext cx="124416" cy="12441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63" name="Oval 32"/>
            <p:cNvSpPr>
              <a:spLocks noChangeArrowheads="1"/>
            </p:cNvSpPr>
            <p:nvPr/>
          </p:nvSpPr>
          <p:spPr bwMode="auto">
            <a:xfrm>
              <a:off x="6247917" y="2224067"/>
              <a:ext cx="124416" cy="12441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endParaRPr lang="ja-JP" altLang="ja-JP" b="1">
                <a:latin typeface="Arial" charset="0"/>
              </a:endParaRPr>
            </a:p>
          </p:txBody>
        </p:sp>
        <p:sp>
          <p:nvSpPr>
            <p:cNvPr id="64" name="AutoShape 35"/>
            <p:cNvSpPr>
              <a:spLocks noChangeArrowheads="1"/>
            </p:cNvSpPr>
            <p:nvPr/>
          </p:nvSpPr>
          <p:spPr bwMode="auto">
            <a:xfrm>
              <a:off x="6372333" y="2431731"/>
              <a:ext cx="166498" cy="289999"/>
            </a:xfrm>
            <a:prstGeom prst="roundRect">
              <a:avLst>
                <a:gd name="adj" fmla="val 50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65" name="AutoShape 36"/>
            <p:cNvSpPr>
              <a:spLocks noChangeArrowheads="1"/>
            </p:cNvSpPr>
            <p:nvPr/>
          </p:nvSpPr>
          <p:spPr bwMode="auto">
            <a:xfrm>
              <a:off x="7808111" y="2307316"/>
              <a:ext cx="166498" cy="49857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66" name="AutoShape 37"/>
            <p:cNvSpPr>
              <a:spLocks noChangeArrowheads="1"/>
            </p:cNvSpPr>
            <p:nvPr/>
          </p:nvSpPr>
          <p:spPr bwMode="auto">
            <a:xfrm>
              <a:off x="6708495" y="2307316"/>
              <a:ext cx="1016368" cy="206749"/>
            </a:xfrm>
            <a:prstGeom prst="leftRightArrow">
              <a:avLst>
                <a:gd name="adj1" fmla="val 49917"/>
                <a:gd name="adj2" fmla="val 111758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954177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/>
          </p:cNvSpPr>
          <p:nvPr/>
        </p:nvSpPr>
        <p:spPr bwMode="auto">
          <a:xfrm>
            <a:off x="94195" y="89318"/>
            <a:ext cx="8955610" cy="9869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b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200" b="1" i="1" dirty="0" smtClean="0">
                <a:solidFill>
                  <a:srgbClr val="FFFF00"/>
                </a:solidFill>
                <a:latin typeface="+mj-lt"/>
              </a:rPr>
              <a:t>FGFR2</a:t>
            </a:r>
            <a:r>
              <a:rPr lang="en-US" altLang="en-US" sz="3200" b="1" dirty="0" smtClean="0">
                <a:solidFill>
                  <a:srgbClr val="FFFF00"/>
                </a:solidFill>
                <a:latin typeface="+mj-lt"/>
              </a:rPr>
              <a:t> Fusions may be Associated with Longer Survival of CCA Patients</a:t>
            </a:r>
            <a:endParaRPr lang="en-US" altLang="en-US" sz="32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880" y="1455730"/>
            <a:ext cx="834844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altLang="en-US" sz="2400" dirty="0"/>
              <a:t>156 </a:t>
            </a:r>
            <a:r>
              <a:rPr lang="en-US" altLang="en-US" sz="2400" dirty="0" smtClean="0"/>
              <a:t>CCA </a:t>
            </a:r>
            <a:r>
              <a:rPr lang="en-US" altLang="en-US" sz="2400" dirty="0"/>
              <a:t>patients from Mayo Clinic </a:t>
            </a:r>
            <a:r>
              <a:rPr lang="en-US" altLang="en-US" sz="2400" dirty="0" smtClean="0"/>
              <a:t>were screened for </a:t>
            </a:r>
            <a:r>
              <a:rPr lang="en-US" altLang="en-US" sz="2400" i="1" dirty="0" smtClean="0"/>
              <a:t>FGFR2</a:t>
            </a:r>
            <a:r>
              <a:rPr lang="en-US" altLang="en-US" sz="2400" dirty="0" smtClean="0"/>
              <a:t> fusions, which were identified in </a:t>
            </a:r>
            <a:r>
              <a:rPr lang="en-US" altLang="en-US" sz="2400" dirty="0"/>
              <a:t>8 percent of </a:t>
            </a:r>
            <a:r>
              <a:rPr lang="en-US" altLang="en-US" sz="2400" dirty="0" smtClean="0"/>
              <a:t>patients </a:t>
            </a:r>
          </a:p>
          <a:p>
            <a:pPr marL="171450" indent="-1714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Patients with </a:t>
            </a:r>
            <a:r>
              <a:rPr lang="en-US" altLang="en-US" sz="2400" i="1" dirty="0" smtClean="0"/>
              <a:t>FGFR2</a:t>
            </a:r>
            <a:r>
              <a:rPr lang="en-US" altLang="en-US" sz="2400" dirty="0" smtClean="0"/>
              <a:t> fusions had a median survival of </a:t>
            </a:r>
            <a:r>
              <a:rPr lang="en-US" altLang="en-US" sz="2400" dirty="0"/>
              <a:t>123 months while patients without </a:t>
            </a:r>
            <a:r>
              <a:rPr lang="en-US" altLang="en-US" sz="2400" dirty="0" smtClean="0"/>
              <a:t>fusions survived </a:t>
            </a:r>
            <a:r>
              <a:rPr lang="en-US" altLang="en-US" sz="2400" dirty="0"/>
              <a:t>37 </a:t>
            </a:r>
            <a:r>
              <a:rPr lang="en-US" altLang="en-US" sz="2400" dirty="0" smtClean="0"/>
              <a:t>months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612095" y="4657311"/>
            <a:ext cx="591981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US" sz="2400" dirty="0" smtClean="0">
                <a:solidFill>
                  <a:srgbClr val="FF0000"/>
                </a:solidFill>
              </a:rPr>
              <a:t>Gene alterations </a:t>
            </a:r>
            <a:r>
              <a:rPr lang="en-US" altLang="en-US" sz="2400" dirty="0">
                <a:solidFill>
                  <a:srgbClr val="FF0000"/>
                </a:solidFill>
              </a:rPr>
              <a:t>may affect the survival of patients with </a:t>
            </a:r>
            <a:r>
              <a:rPr lang="en-US" altLang="en-US" sz="2400" dirty="0" smtClean="0">
                <a:solidFill>
                  <a:srgbClr val="FF0000"/>
                </a:solidFill>
              </a:rPr>
              <a:t>CCA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4282302" y="3668336"/>
            <a:ext cx="530174" cy="696524"/>
          </a:xfrm>
          <a:prstGeom prst="down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3050" y="6324600"/>
            <a:ext cx="4881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1600" b="1" dirty="0" smtClean="0">
                <a:solidFill>
                  <a:srgbClr val="0000FF"/>
                </a:solidFill>
                <a:latin typeface="Arial" charset="0"/>
                <a:ea typeface="+mn-ea"/>
                <a:cs typeface="Arial" charset="0"/>
              </a:rPr>
              <a:t>Graham RP, et al. </a:t>
            </a:r>
            <a:r>
              <a:rPr lang="en-US" sz="1600" b="1" dirty="0" err="1" smtClean="0">
                <a:solidFill>
                  <a:srgbClr val="0000FF"/>
                </a:solidFill>
                <a:latin typeface="Arial" charset="0"/>
                <a:ea typeface="+mn-ea"/>
                <a:cs typeface="Arial" charset="0"/>
              </a:rPr>
              <a:t>PLoS</a:t>
            </a:r>
            <a:r>
              <a:rPr lang="en-US" sz="1600" b="1" dirty="0" smtClean="0">
                <a:solidFill>
                  <a:srgbClr val="0000FF"/>
                </a:solidFill>
                <a:latin typeface="Arial" charset="0"/>
                <a:ea typeface="+mn-ea"/>
                <a:cs typeface="Arial" charset="0"/>
              </a:rPr>
              <a:t> Genetics 2014</a:t>
            </a:r>
            <a:endParaRPr lang="en-US" sz="1600" b="1" dirty="0">
              <a:solidFill>
                <a:srgbClr val="0000FF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573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/>
          </p:cNvSpPr>
          <p:nvPr/>
        </p:nvSpPr>
        <p:spPr bwMode="auto">
          <a:xfrm>
            <a:off x="79451" y="241108"/>
            <a:ext cx="8948987" cy="9869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b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 smtClean="0">
                <a:solidFill>
                  <a:srgbClr val="FFFF00"/>
                </a:solidFill>
                <a:latin typeface="+mj-lt"/>
              </a:rPr>
              <a:t>FGFR </a:t>
            </a:r>
            <a:r>
              <a:rPr lang="en-US" altLang="en-US" sz="3200" b="1" dirty="0" smtClean="0">
                <a:solidFill>
                  <a:srgbClr val="FFFF00"/>
                </a:solidFill>
                <a:latin typeface="+mj-lt"/>
              </a:rPr>
              <a:t>Inhibitor Induced </a:t>
            </a:r>
            <a:r>
              <a:rPr lang="en-US" altLang="en-US" sz="3200" b="1" dirty="0">
                <a:solidFill>
                  <a:srgbClr val="FFFF00"/>
                </a:solidFill>
                <a:latin typeface="+mj-lt"/>
              </a:rPr>
              <a:t>Significant Shrinkage </a:t>
            </a:r>
            <a:r>
              <a:rPr lang="en-US" altLang="en-US" sz="3200" b="1" dirty="0" smtClean="0">
                <a:solidFill>
                  <a:srgbClr val="FFFF00"/>
                </a:solidFill>
                <a:latin typeface="+mj-lt"/>
              </a:rPr>
              <a:t>of Tumors Bearing </a:t>
            </a:r>
            <a:r>
              <a:rPr lang="en-US" altLang="en-US" sz="3200" b="1" i="1" dirty="0" smtClean="0">
                <a:solidFill>
                  <a:srgbClr val="FFFF00"/>
                </a:solidFill>
                <a:latin typeface="+mj-lt"/>
              </a:rPr>
              <a:t>FGFR2</a:t>
            </a:r>
            <a:r>
              <a:rPr lang="en-US" altLang="en-US" sz="3200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altLang="en-US" sz="3200" b="1" dirty="0" smtClean="0">
                <a:solidFill>
                  <a:srgbClr val="FFFF00"/>
                </a:solidFill>
                <a:latin typeface="+mj-lt"/>
              </a:rPr>
              <a:t>Fusions</a:t>
            </a:r>
            <a:endParaRPr lang="en-US" altLang="en-US" sz="32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270039" y="3770067"/>
            <a:ext cx="3400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Malignant transformation  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5" name="図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68"/>
          <a:stretch/>
        </p:blipFill>
        <p:spPr bwMode="auto">
          <a:xfrm>
            <a:off x="4660525" y="1869074"/>
            <a:ext cx="4465175" cy="2440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0" y="1869073"/>
            <a:ext cx="4474493" cy="244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テキスト ボックス 3"/>
          <p:cNvSpPr txBox="1"/>
          <p:nvPr/>
        </p:nvSpPr>
        <p:spPr>
          <a:xfrm>
            <a:off x="223963" y="4724920"/>
            <a:ext cx="4329981" cy="1062531"/>
          </a:xfrm>
          <a:prstGeom prst="rect">
            <a:avLst/>
          </a:prstGeom>
          <a:solidFill>
            <a:schemeClr val="lt1"/>
          </a:solidFill>
          <a:ln w="190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37795" marR="75565" algn="l" eaLnBrk="0" hangingPunct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ea typeface="MS Mincho"/>
                <a:cs typeface="Cordia New"/>
              </a:rPr>
              <a:t>Patient 1: </a:t>
            </a:r>
          </a:p>
          <a:p>
            <a:pPr marL="137795" marR="75565" algn="l" eaLnBrk="0" hangingPunct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ea typeface="MS Mincho"/>
                <a:cs typeface="Cordia New"/>
              </a:rPr>
              <a:t>Shrinkage of liver masses (red arrows)</a:t>
            </a:r>
            <a:endParaRPr lang="en-US" sz="2400" b="1" kern="100" dirty="0">
              <a:ea typeface="MS Mincho"/>
              <a:cs typeface="Cordia New"/>
            </a:endParaRPr>
          </a:p>
        </p:txBody>
      </p:sp>
      <p:sp>
        <p:nvSpPr>
          <p:cNvPr id="29" name="テキスト ボックス 3"/>
          <p:cNvSpPr txBox="1"/>
          <p:nvPr/>
        </p:nvSpPr>
        <p:spPr>
          <a:xfrm>
            <a:off x="4643929" y="4740481"/>
            <a:ext cx="4329981" cy="1062531"/>
          </a:xfrm>
          <a:prstGeom prst="rect">
            <a:avLst/>
          </a:prstGeom>
          <a:solidFill>
            <a:schemeClr val="lt1"/>
          </a:solidFill>
          <a:ln w="190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37795" marR="75565" algn="l" eaLnBrk="0" hangingPunct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 smtClean="0">
                <a:ea typeface="MS Mincho"/>
                <a:cs typeface="Cordia New"/>
              </a:rPr>
              <a:t>Patient 2: </a:t>
            </a:r>
          </a:p>
          <a:p>
            <a:pPr marL="137795" marR="75565" algn="l" eaLnBrk="0" hangingPunct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0" dirty="0">
                <a:ea typeface="MS Mincho"/>
                <a:cs typeface="Cordia New"/>
              </a:rPr>
              <a:t>S</a:t>
            </a:r>
            <a:r>
              <a:rPr lang="en-US" sz="2400" b="1" kern="0" dirty="0" smtClean="0">
                <a:ea typeface="MS Mincho"/>
                <a:cs typeface="Cordia New"/>
              </a:rPr>
              <a:t>hrinkage of lung metastases (green arrows)</a:t>
            </a:r>
            <a:endParaRPr lang="en-US" sz="2400" b="1" kern="100" dirty="0">
              <a:ea typeface="MS Mincho"/>
              <a:cs typeface="Cordia Ne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92840" y="6324600"/>
            <a:ext cx="4881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1600" b="1" dirty="0" err="1" smtClean="0">
                <a:solidFill>
                  <a:srgbClr val="0000FF"/>
                </a:solidFill>
                <a:latin typeface="Arial" charset="0"/>
                <a:ea typeface="+mn-ea"/>
                <a:cs typeface="Arial" charset="0"/>
              </a:rPr>
              <a:t>Borad</a:t>
            </a:r>
            <a:r>
              <a:rPr lang="en-US" sz="1600" b="1" dirty="0" smtClean="0">
                <a:solidFill>
                  <a:srgbClr val="0000FF"/>
                </a:solidFill>
                <a:latin typeface="Arial" charset="0"/>
                <a:ea typeface="+mn-ea"/>
                <a:cs typeface="Arial" charset="0"/>
              </a:rPr>
              <a:t> et al. </a:t>
            </a:r>
            <a:r>
              <a:rPr lang="en-US" sz="1600" b="1" dirty="0" err="1" smtClean="0">
                <a:solidFill>
                  <a:srgbClr val="0000FF"/>
                </a:solidFill>
                <a:latin typeface="Arial" charset="0"/>
                <a:ea typeface="+mn-ea"/>
                <a:cs typeface="Arial" charset="0"/>
              </a:rPr>
              <a:t>PLoS</a:t>
            </a:r>
            <a:r>
              <a:rPr lang="en-US" sz="1600" b="1" dirty="0" smtClean="0">
                <a:solidFill>
                  <a:srgbClr val="0000FF"/>
                </a:solidFill>
                <a:latin typeface="Arial" charset="0"/>
                <a:ea typeface="+mn-ea"/>
                <a:cs typeface="Arial" charset="0"/>
              </a:rPr>
              <a:t> Genetics 2014</a:t>
            </a:r>
            <a:endParaRPr lang="en-US" sz="1600" b="1" dirty="0">
              <a:solidFill>
                <a:srgbClr val="0000FF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5188706" y="2754281"/>
            <a:ext cx="194390" cy="313856"/>
          </a:xfrm>
          <a:prstGeom prst="down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7436152" y="2786214"/>
            <a:ext cx="181967" cy="293798"/>
          </a:xfrm>
          <a:prstGeom prst="down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0294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94195" y="89620"/>
            <a:ext cx="8955610" cy="58477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 smtClean="0">
                <a:solidFill>
                  <a:srgbClr val="FFFF00"/>
                </a:solidFill>
                <a:latin typeface="+mj-lt"/>
              </a:rPr>
              <a:t>Mouse Model Experiment</a:t>
            </a:r>
            <a:endParaRPr lang="en-US" altLang="en-US" sz="3200" b="1" dirty="0">
              <a:solidFill>
                <a:srgbClr val="FFFF00"/>
              </a:solidFill>
              <a:latin typeface="+mj-lt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615817" y="1561318"/>
            <a:ext cx="7974078" cy="3774850"/>
            <a:chOff x="1988493" y="1435673"/>
            <a:chExt cx="5007648" cy="2145117"/>
          </a:xfrm>
        </p:grpSpPr>
        <p:grpSp>
          <p:nvGrpSpPr>
            <p:cNvPr id="38" name="Group 19"/>
            <p:cNvGrpSpPr/>
            <p:nvPr/>
          </p:nvGrpSpPr>
          <p:grpSpPr>
            <a:xfrm>
              <a:off x="1988493" y="1435673"/>
              <a:ext cx="5007648" cy="2145117"/>
              <a:chOff x="151536" y="18119124"/>
              <a:chExt cx="9508374" cy="4073084"/>
            </a:xfrm>
          </p:grpSpPr>
          <p:grpSp>
            <p:nvGrpSpPr>
              <p:cNvPr id="39" name="Group 18"/>
              <p:cNvGrpSpPr/>
              <p:nvPr/>
            </p:nvGrpSpPr>
            <p:grpSpPr>
              <a:xfrm>
                <a:off x="151536" y="18119124"/>
                <a:ext cx="9508374" cy="4073084"/>
                <a:chOff x="151536" y="18119124"/>
                <a:chExt cx="9508374" cy="4073084"/>
              </a:xfrm>
            </p:grpSpPr>
            <p:grpSp>
              <p:nvGrpSpPr>
                <p:cNvPr id="41" name="Group 17"/>
                <p:cNvGrpSpPr/>
                <p:nvPr/>
              </p:nvGrpSpPr>
              <p:grpSpPr>
                <a:xfrm>
                  <a:off x="151536" y="18119124"/>
                  <a:ext cx="9508374" cy="4073084"/>
                  <a:chOff x="151536" y="18119124"/>
                  <a:chExt cx="9508374" cy="4073084"/>
                </a:xfrm>
              </p:grpSpPr>
              <p:grpSp>
                <p:nvGrpSpPr>
                  <p:cNvPr id="43" name="Group 16"/>
                  <p:cNvGrpSpPr/>
                  <p:nvPr/>
                </p:nvGrpSpPr>
                <p:grpSpPr>
                  <a:xfrm>
                    <a:off x="151536" y="18119124"/>
                    <a:ext cx="9508374" cy="4073084"/>
                    <a:chOff x="151536" y="18119124"/>
                    <a:chExt cx="9508374" cy="4073084"/>
                  </a:xfrm>
                </p:grpSpPr>
                <p:grpSp>
                  <p:nvGrpSpPr>
                    <p:cNvPr id="45" name="Group 11"/>
                    <p:cNvGrpSpPr/>
                    <p:nvPr/>
                  </p:nvGrpSpPr>
                  <p:grpSpPr>
                    <a:xfrm>
                      <a:off x="151536" y="18119124"/>
                      <a:ext cx="9508374" cy="4073084"/>
                      <a:chOff x="151536" y="18119124"/>
                      <a:chExt cx="9508374" cy="4073084"/>
                    </a:xfrm>
                  </p:grpSpPr>
                  <p:grpSp>
                    <p:nvGrpSpPr>
                      <p:cNvPr id="47" name="Group 13"/>
                      <p:cNvGrpSpPr/>
                      <p:nvPr/>
                    </p:nvGrpSpPr>
                    <p:grpSpPr>
                      <a:xfrm>
                        <a:off x="151536" y="18119124"/>
                        <a:ext cx="9508374" cy="4073084"/>
                        <a:chOff x="9253452" y="5952911"/>
                        <a:chExt cx="8379591" cy="5473200"/>
                      </a:xfrm>
                      <a:solidFill>
                        <a:schemeClr val="bg1"/>
                      </a:solidFill>
                    </p:grpSpPr>
                    <p:sp>
                      <p:nvSpPr>
                        <p:cNvPr id="68" name="Text Box 52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253452" y="5952911"/>
                          <a:ext cx="8379591" cy="5473200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  <a:effectLst/>
                        <a:extLst/>
                      </p:spPr>
                      <p:txBody>
                        <a:bodyPr wrap="square" lIns="224727" tIns="224727" rIns="224727" bIns="224727">
                          <a:noAutofit/>
                        </a:bodyPr>
                        <a:lstStyle>
                          <a:lvl1pPr algn="l" defTabSz="457200">
                            <a:spcBef>
                              <a:spcPct val="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1pPr>
                          <a:lvl2pPr marL="114300" algn="l" defTabSz="457200">
                            <a:spcBef>
                              <a:spcPct val="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2pPr>
                          <a:lvl3pPr marL="1371600" algn="l" defTabSz="457200">
                            <a:spcBef>
                              <a:spcPct val="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3pPr>
                          <a:lvl4pPr marL="1485900" algn="l" defTabSz="457200">
                            <a:spcBef>
                              <a:spcPct val="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4pPr>
                          <a:lvl5pPr algn="l" defTabSz="457200">
                            <a:spcBef>
                              <a:spcPct val="0"/>
                            </a:spcBef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5pPr>
                          <a:lvl6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6pPr>
                          <a:lvl7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7pPr>
                          <a:lvl8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8pPr>
                          <a:lvl9pPr defTabSz="457200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cs typeface="Arial" charset="0"/>
                            </a:defRPr>
                          </a:lvl9pPr>
                        </a:lstStyle>
                        <a:p>
                          <a:pPr marL="655453" lvl="1" indent="-46818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Wingdings" panose="05000000000000000000" pitchFamily="2" charset="2"/>
                            <a:buChar char="Ø"/>
                          </a:pPr>
                          <a:endParaRPr lang="en-US" altLang="ja-JP" sz="2000" b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MS PGothic" pitchFamily="34" charset="-128"/>
                            <a:cs typeface="Times New Roman" panose="02020603050405020304" pitchFamily="18" charset="0"/>
                          </a:endParaRPr>
                        </a:p>
                        <a:p>
                          <a:pPr lvl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</a:pPr>
                          <a:r>
                            <a:rPr lang="en-US" altLang="ja-JP" sz="2000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MS PGothic" pitchFamily="34" charset="-128"/>
                              <a:cs typeface="Times New Roman" panose="02020603050405020304" pitchFamily="18" charset="0"/>
                            </a:rPr>
                            <a:t>      </a:t>
                          </a:r>
                          <a:endParaRPr lang="en-US" altLang="ja-JP" sz="2000" b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MS PGothic" pitchFamily="34" charset="-128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69" name="TextBox 14"/>
                        <p:cNvSpPr txBox="1"/>
                        <p:nvPr/>
                      </p:nvSpPr>
                      <p:spPr>
                        <a:xfrm>
                          <a:off x="12147015" y="9169645"/>
                          <a:ext cx="4817512" cy="580124"/>
                        </a:xfrm>
                        <a:prstGeom prst="rect">
                          <a:avLst/>
                        </a:prstGeom>
                        <a:grp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endParaRPr lang="en-US" sz="2000" dirty="0">
                            <a:latin typeface="Times New Roman" panose="02020603050405020304" pitchFamily="18" charset="0"/>
                          </a:endParaRPr>
                        </a:p>
                      </p:txBody>
                    </p:sp>
                    <p:pic>
                      <p:nvPicPr>
                        <p:cNvPr id="70" name="Picture 5" descr="syringe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 rot="15918421">
                          <a:off x="9465444" y="7978551"/>
                          <a:ext cx="545378" cy="441327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grpSp>
                      <p:nvGrpSpPr>
                        <p:cNvPr id="71" name="Group 24"/>
                        <p:cNvGrpSpPr/>
                        <p:nvPr/>
                      </p:nvGrpSpPr>
                      <p:grpSpPr>
                        <a:xfrm>
                          <a:off x="9271560" y="8655914"/>
                          <a:ext cx="5018594" cy="1558313"/>
                          <a:chOff x="9996158" y="10066622"/>
                          <a:chExt cx="5018594" cy="1558313"/>
                        </a:xfrm>
                        <a:grpFill/>
                      </p:grpSpPr>
                      <p:pic>
                        <p:nvPicPr>
                          <p:cNvPr id="85" name="Picture 37161" descr="3194858-001-0brown.png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996158" y="10066622"/>
                            <a:ext cx="1289043" cy="953415"/>
                          </a:xfrm>
                          <a:prstGeom prst="rect">
                            <a:avLst/>
                          </a:prstGeom>
                          <a:grpFill/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sp>
                        <p:nvSpPr>
                          <p:cNvPr id="86" name="Striped Right Arrow 58"/>
                          <p:cNvSpPr/>
                          <p:nvPr/>
                        </p:nvSpPr>
                        <p:spPr bwMode="auto">
                          <a:xfrm rot="10800000" flipH="1">
                            <a:off x="11318786" y="10344113"/>
                            <a:ext cx="455183" cy="279244"/>
                          </a:xfrm>
                          <a:prstGeom prst="stripedRightArrow">
                            <a:avLst/>
                          </a:prstGeom>
                          <a:solidFill>
                            <a:schemeClr val="tx2"/>
                          </a:soli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fontAlgn="auto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th-TH" sz="2000" kern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ea typeface="ＭＳ Ｐゴシック" pitchFamily="34" charset="-128"/>
                              <a:cs typeface="Cordia New"/>
                            </a:endParaRPr>
                          </a:p>
                        </p:txBody>
                      </p:sp>
                      <p:pic>
                        <p:nvPicPr>
                          <p:cNvPr id="87" name="Picture 37161" descr="3194858-001-0brown.png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5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657537" y="10647322"/>
                            <a:ext cx="1357215" cy="977613"/>
                          </a:xfrm>
                          <a:prstGeom prst="rect">
                            <a:avLst/>
                          </a:prstGeom>
                          <a:grpFill/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grpSp>
                    <p:pic>
                      <p:nvPicPr>
                        <p:cNvPr id="72" name="Picture 37161" descr="3194858-001-0brown.png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56739" y="9214398"/>
                          <a:ext cx="1463356" cy="1054067"/>
                        </a:xfrm>
                        <a:prstGeom prst="rect">
                          <a:avLst/>
                        </a:prstGeom>
                        <a:grpFill/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grpSp>
                      <p:nvGrpSpPr>
                        <p:cNvPr id="73" name="Group 26"/>
                        <p:cNvGrpSpPr/>
                        <p:nvPr/>
                      </p:nvGrpSpPr>
                      <p:grpSpPr>
                        <a:xfrm>
                          <a:off x="11043463" y="6754175"/>
                          <a:ext cx="6443449" cy="4584011"/>
                          <a:chOff x="10840263" y="8278178"/>
                          <a:chExt cx="6443449" cy="4584011"/>
                        </a:xfrm>
                        <a:grpFill/>
                      </p:grpSpPr>
                      <p:grpSp>
                        <p:nvGrpSpPr>
                          <p:cNvPr id="75" name="Group 38"/>
                          <p:cNvGrpSpPr/>
                          <p:nvPr/>
                        </p:nvGrpSpPr>
                        <p:grpSpPr>
                          <a:xfrm>
                            <a:off x="12276109" y="8278178"/>
                            <a:ext cx="5007603" cy="4032468"/>
                            <a:chOff x="12276109" y="9478328"/>
                            <a:chExt cx="5007603" cy="4032468"/>
                          </a:xfrm>
                          <a:grpFill/>
                        </p:grpSpPr>
                        <p:pic>
                          <p:nvPicPr>
                            <p:cNvPr id="80" name="Picture 37161" descr="3194858-001-0brown.png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7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815357" y="9478328"/>
                              <a:ext cx="1468355" cy="105767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  <p:pic>
                          <p:nvPicPr>
                            <p:cNvPr id="81" name="Picture 37161" descr="3194858-001-0brown.png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8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2711120" y="9498405"/>
                              <a:ext cx="1460049" cy="1051687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  <p:pic>
                          <p:nvPicPr>
                            <p:cNvPr id="82" name="Picture 37161" descr="3194858-001-0brown.png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9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801581" y="10702277"/>
                              <a:ext cx="1450530" cy="1044833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  <p:pic>
                          <p:nvPicPr>
                            <p:cNvPr id="83" name="Picture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2276109" y="10029012"/>
                              <a:ext cx="403405" cy="3481784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  <p:pic>
                          <p:nvPicPr>
                            <p:cNvPr id="84" name="Picture 37161" descr="3194858-001-0brown.png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1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2679514" y="10772805"/>
                              <a:ext cx="1414211" cy="1018669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grpSp>
                      <p:grpSp>
                        <p:nvGrpSpPr>
                          <p:cNvPr id="76" name="Group 39"/>
                          <p:cNvGrpSpPr/>
                          <p:nvPr/>
                        </p:nvGrpSpPr>
                        <p:grpSpPr>
                          <a:xfrm>
                            <a:off x="10840263" y="10162073"/>
                            <a:ext cx="6380030" cy="2700116"/>
                            <a:chOff x="10840263" y="11190773"/>
                            <a:chExt cx="6380030" cy="2700116"/>
                          </a:xfrm>
                          <a:grpFill/>
                        </p:grpSpPr>
                        <p:pic>
                          <p:nvPicPr>
                            <p:cNvPr id="77" name="Picture 37161" descr="3194858-001-0brown.png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2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840263" y="11190773"/>
                              <a:ext cx="1372331" cy="988503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  <p:pic>
                          <p:nvPicPr>
                            <p:cNvPr id="78" name="Picture 37161" descr="3194858-001-0brown.png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3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2712090" y="12870955"/>
                              <a:ext cx="1381634" cy="995200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  <p:pic>
                          <p:nvPicPr>
                            <p:cNvPr id="79" name="Picture 37161" descr="3194858-001-0brown.png"/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4" cstate="print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793833" y="12863398"/>
                              <a:ext cx="1426460" cy="1027491"/>
                            </a:xfrm>
                            <a:prstGeom prst="rect">
                              <a:avLst/>
                            </a:prstGeom>
                            <a:grpFill/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grpSp>
                    </p:grpSp>
                    <p:sp>
                      <p:nvSpPr>
                        <p:cNvPr id="74" name="Oval 30"/>
                        <p:cNvSpPr/>
                        <p:nvPr/>
                      </p:nvSpPr>
                      <p:spPr bwMode="auto">
                        <a:xfrm>
                          <a:off x="13750405" y="9319346"/>
                          <a:ext cx="236649" cy="231096"/>
                        </a:xfrm>
                        <a:prstGeom prst="ellipse">
                          <a:avLst/>
                        </a:prstGeom>
                        <a:solidFill>
                          <a:srgbClr val="7C2E2C"/>
                        </a:solidFill>
                        <a:ln w="952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>
                          <a:innerShdw blurRad="114300">
                            <a:prstClr val="black"/>
                          </a:innerShdw>
                        </a:effectLst>
                        <a:extLst/>
                      </p:spPr>
                      <p:txBody>
                        <a:bodyPr/>
                        <a:lstStyle>
                          <a:lvl1pPr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MS PGothic" pitchFamily="34" charset="-128"/>
                            </a:defRPr>
                          </a:lvl1pPr>
                          <a:lvl2pPr marL="742950" indent="-28575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MS PGothic" pitchFamily="34" charset="-128"/>
                            </a:defRPr>
                          </a:lvl2pPr>
                          <a:lvl3pPr marL="11430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MS PGothic" pitchFamily="34" charset="-128"/>
                            </a:defRPr>
                          </a:lvl3pPr>
                          <a:lvl4pPr marL="16002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MS PGothic" pitchFamily="34" charset="-128"/>
                            </a:defRPr>
                          </a:lvl4pPr>
                          <a:lvl5pPr marL="2057400" indent="-228600" eaLnBrk="0" hangingPunct="0"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MS PGothic" pitchFamily="34" charset="-128"/>
                            </a:defRPr>
                          </a:lvl5pPr>
                          <a:lvl6pPr marL="25146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MS PGothic" pitchFamily="34" charset="-128"/>
                            </a:defRPr>
                          </a:lvl6pPr>
                          <a:lvl7pPr marL="29718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MS PGothic" pitchFamily="34" charset="-128"/>
                            </a:defRPr>
                          </a:lvl7pPr>
                          <a:lvl8pPr marL="34290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MS PGothic" pitchFamily="34" charset="-128"/>
                            </a:defRPr>
                          </a:lvl8pPr>
                          <a:lvl9pPr marL="3886200" indent="-228600" algn="ctr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charset="0"/>
                              <a:ea typeface="MS PGothic" pitchFamily="34" charset="-128"/>
                            </a:defRPr>
                          </a:lvl9pPr>
                        </a:lstStyle>
                        <a:p>
                          <a:pPr>
                            <a:defRPr/>
                          </a:pPr>
                          <a:endParaRPr lang="en-US" altLang="en-US" sz="2000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50" name="Oval 191"/>
                      <p:cNvSpPr/>
                      <p:nvPr/>
                    </p:nvSpPr>
                    <p:spPr bwMode="auto">
                      <a:xfrm>
                        <a:off x="5247160" y="19743767"/>
                        <a:ext cx="267510" cy="171979"/>
                      </a:xfrm>
                      <a:prstGeom prst="ellipse">
                        <a:avLst/>
                      </a:prstGeom>
                      <a:solidFill>
                        <a:srgbClr val="7C2E2C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>
                        <a:innerShdw blurRad="114300">
                          <a:prstClr val="black"/>
                        </a:innerShdw>
                      </a:effectLst>
                      <a:extLst/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9pPr>
                      </a:lstStyle>
                      <a:p>
                        <a:pPr>
                          <a:defRPr/>
                        </a:pPr>
                        <a:endParaRPr lang="en-US" altLang="en-US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51" name="Oval 192"/>
                      <p:cNvSpPr/>
                      <p:nvPr/>
                    </p:nvSpPr>
                    <p:spPr bwMode="auto">
                      <a:xfrm>
                        <a:off x="5310518" y="18786398"/>
                        <a:ext cx="267510" cy="171979"/>
                      </a:xfrm>
                      <a:prstGeom prst="ellipse">
                        <a:avLst/>
                      </a:prstGeom>
                      <a:solidFill>
                        <a:srgbClr val="7C2E2C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>
                        <a:innerShdw blurRad="114300">
                          <a:prstClr val="black"/>
                        </a:innerShdw>
                      </a:effectLst>
                      <a:extLst/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9pPr>
                      </a:lstStyle>
                      <a:p>
                        <a:pPr>
                          <a:defRPr/>
                        </a:pPr>
                        <a:endParaRPr lang="en-US" altLang="en-US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52" name="Oval 194"/>
                      <p:cNvSpPr/>
                      <p:nvPr/>
                    </p:nvSpPr>
                    <p:spPr bwMode="auto">
                      <a:xfrm>
                        <a:off x="5229760" y="21421026"/>
                        <a:ext cx="267510" cy="171979"/>
                      </a:xfrm>
                      <a:prstGeom prst="ellipse">
                        <a:avLst/>
                      </a:prstGeom>
                      <a:solidFill>
                        <a:srgbClr val="7C2E2C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>
                        <a:innerShdw blurRad="114300">
                          <a:prstClr val="black"/>
                        </a:innerShdw>
                      </a:effectLst>
                      <a:extLst/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9pPr>
                      </a:lstStyle>
                      <a:p>
                        <a:pPr>
                          <a:defRPr/>
                        </a:pPr>
                        <a:endParaRPr lang="en-US" altLang="en-US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53" name="Oval 199"/>
                      <p:cNvSpPr/>
                      <p:nvPr/>
                    </p:nvSpPr>
                    <p:spPr bwMode="auto">
                      <a:xfrm>
                        <a:off x="8869560" y="20631267"/>
                        <a:ext cx="153842" cy="110029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50000"/>
                        </a:schemeClr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>
                        <a:innerShdw blurRad="114300">
                          <a:prstClr val="black"/>
                        </a:innerShdw>
                      </a:effectLst>
                      <a:extLst/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9pPr>
                      </a:lstStyle>
                      <a:p>
                        <a:pPr>
                          <a:defRPr/>
                        </a:pPr>
                        <a:endParaRPr lang="en-US" alt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54" name="Oval 201"/>
                      <p:cNvSpPr/>
                      <p:nvPr/>
                    </p:nvSpPr>
                    <p:spPr bwMode="auto">
                      <a:xfrm>
                        <a:off x="8869560" y="21420361"/>
                        <a:ext cx="153842" cy="108179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50000"/>
                        </a:schemeClr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>
                        <a:innerShdw blurRad="114300">
                          <a:prstClr val="black"/>
                        </a:innerShdw>
                      </a:effectLst>
                      <a:extLst/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9pPr>
                      </a:lstStyle>
                      <a:p>
                        <a:pPr>
                          <a:defRPr/>
                        </a:pPr>
                        <a:endParaRPr lang="en-US" altLang="en-US" sz="20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55" name="TextBox 205"/>
                      <p:cNvSpPr txBox="1"/>
                      <p:nvPr/>
                    </p:nvSpPr>
                    <p:spPr>
                      <a:xfrm>
                        <a:off x="6194338" y="18644825"/>
                        <a:ext cx="1426345" cy="4317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000" b="1" dirty="0" smtClean="0">
                            <a:latin typeface="Arial"/>
                            <a:cs typeface="Arial"/>
                          </a:rPr>
                          <a:t>No Drug</a:t>
                        </a:r>
                        <a:endParaRPr lang="en-US" sz="2000" b="1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56" name="TextBox 208"/>
                      <p:cNvSpPr txBox="1"/>
                      <p:nvPr/>
                    </p:nvSpPr>
                    <p:spPr>
                      <a:xfrm>
                        <a:off x="6186472" y="21303851"/>
                        <a:ext cx="1359415" cy="4317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000" b="1" dirty="0" smtClean="0">
                            <a:latin typeface="Arial"/>
                            <a:cs typeface="Arial"/>
                          </a:rPr>
                          <a:t>BGJ398</a:t>
                        </a:r>
                        <a:endParaRPr lang="en-US" sz="2000" b="1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60" name="Oval 222"/>
                      <p:cNvSpPr/>
                      <p:nvPr/>
                    </p:nvSpPr>
                    <p:spPr bwMode="auto">
                      <a:xfrm>
                        <a:off x="8756870" y="18771844"/>
                        <a:ext cx="399200" cy="230759"/>
                      </a:xfrm>
                      <a:prstGeom prst="ellipse">
                        <a:avLst/>
                      </a:prstGeom>
                      <a:solidFill>
                        <a:srgbClr val="7C2E2C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>
                        <a:innerShdw blurRad="114300">
                          <a:prstClr val="black"/>
                        </a:innerShdw>
                      </a:effectLst>
                      <a:extLst/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9pPr>
                      </a:lstStyle>
                      <a:p>
                        <a:pPr>
                          <a:defRPr/>
                        </a:pPr>
                        <a:endParaRPr lang="en-US" altLang="en-US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61" name="Striped Right Arrow 196"/>
                      <p:cNvSpPr/>
                      <p:nvPr/>
                    </p:nvSpPr>
                    <p:spPr bwMode="auto">
                      <a:xfrm rot="10800000" flipH="1">
                        <a:off x="6140675" y="20817859"/>
                        <a:ext cx="1528974" cy="187367"/>
                      </a:xfrm>
                      <a:prstGeom prst="stripedRightArrow">
                        <a:avLst/>
                      </a:prstGeom>
                      <a:solidFill>
                        <a:schemeClr val="tx2"/>
                      </a:soli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th-TH" sz="2000" ker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ea typeface="ＭＳ Ｐゴシック" pitchFamily="34" charset="-128"/>
                          <a:cs typeface="Cordia New"/>
                        </a:endParaRPr>
                      </a:p>
                    </p:txBody>
                  </p:sp>
                  <p:sp>
                    <p:nvSpPr>
                      <p:cNvPr id="62" name="Striped Right Arrow 197"/>
                      <p:cNvSpPr/>
                      <p:nvPr/>
                    </p:nvSpPr>
                    <p:spPr bwMode="auto">
                      <a:xfrm rot="10800000" flipH="1">
                        <a:off x="6109461" y="19921238"/>
                        <a:ext cx="1602845" cy="187366"/>
                      </a:xfrm>
                      <a:prstGeom prst="stripedRightArrow">
                        <a:avLst/>
                      </a:prstGeom>
                      <a:solidFill>
                        <a:schemeClr val="tx2"/>
                      </a:soli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th-TH" sz="2000" ker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ea typeface="ＭＳ Ｐゴシック" pitchFamily="34" charset="-128"/>
                          <a:cs typeface="Cordia New"/>
                        </a:endParaRPr>
                      </a:p>
                    </p:txBody>
                  </p:sp>
                  <p:sp>
                    <p:nvSpPr>
                      <p:cNvPr id="63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1050295" y="19951108"/>
                        <a:ext cx="67386" cy="45719"/>
                      </a:xfrm>
                      <a:prstGeom prst="ellipse">
                        <a:avLst/>
                      </a:prstGeom>
                      <a:solidFill>
                        <a:schemeClr val="accent6">
                          <a:lumMod val="50000"/>
                        </a:schemeClr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algn="l" eaLnBrk="0" hangingPunct="0">
                          <a:lnSpc>
                            <a:spcPct val="90000"/>
                          </a:lnSpc>
                          <a:spcBef>
                            <a:spcPct val="50000"/>
                          </a:spcBef>
                          <a:buClr>
                            <a:schemeClr val="tx2"/>
                          </a:buClr>
                          <a:buFont typeface="Arial" charset="0"/>
                          <a:buChar char="•"/>
                          <a:defRPr sz="2800"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1pPr>
                        <a:lvl2pPr marL="742950" indent="-285750" algn="l" eaLnBrk="0" hangingPunct="0">
                          <a:lnSpc>
                            <a:spcPct val="90000"/>
                          </a:lnSpc>
                          <a:spcBef>
                            <a:spcPct val="15000"/>
                          </a:spcBef>
                          <a:buClr>
                            <a:srgbClr val="BFBFBF"/>
                          </a:buClr>
                          <a:buFont typeface="Arial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2pPr>
                        <a:lvl3pPr marL="1143000" indent="-228600" algn="l" eaLnBrk="0" hangingPunct="0">
                          <a:lnSpc>
                            <a:spcPct val="90000"/>
                          </a:lnSpc>
                          <a:spcBef>
                            <a:spcPct val="15000"/>
                          </a:spcBef>
                          <a:buClr>
                            <a:srgbClr val="BFBFBF"/>
                          </a:buClr>
                          <a:buFont typeface="Arial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3pPr>
                        <a:lvl4pPr marL="1600200" indent="-228600" algn="l" eaLnBrk="0" hangingPunct="0">
                          <a:lnSpc>
                            <a:spcPct val="90000"/>
                          </a:lnSpc>
                          <a:spcBef>
                            <a:spcPct val="15000"/>
                          </a:spcBef>
                          <a:buClr>
                            <a:srgbClr val="BFBFBF"/>
                          </a:buClr>
                          <a:buFont typeface="Arial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4pPr>
                        <a:lvl5pPr marL="2057400" indent="-228600" algn="l" eaLnBrk="0" hangingPunct="0">
                          <a:lnSpc>
                            <a:spcPct val="90000"/>
                          </a:lnSpc>
                          <a:spcBef>
                            <a:spcPct val="15000"/>
                          </a:spcBef>
                          <a:buClr>
                            <a:srgbClr val="BFBFBF"/>
                          </a:buClr>
                          <a:buFont typeface="Arial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5pPr>
                        <a:lvl6pPr marL="2514600" indent="-228600" eaLnBrk="0" fontAlgn="base" hangingPunct="0">
                          <a:lnSpc>
                            <a:spcPct val="90000"/>
                          </a:lnSpc>
                          <a:spcBef>
                            <a:spcPct val="15000"/>
                          </a:spcBef>
                          <a:spcAft>
                            <a:spcPct val="0"/>
                          </a:spcAft>
                          <a:buClr>
                            <a:srgbClr val="BFBFBF"/>
                          </a:buClr>
                          <a:buFont typeface="Arial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6pPr>
                        <a:lvl7pPr marL="2971800" indent="-228600" eaLnBrk="0" fontAlgn="base" hangingPunct="0">
                          <a:lnSpc>
                            <a:spcPct val="90000"/>
                          </a:lnSpc>
                          <a:spcBef>
                            <a:spcPct val="15000"/>
                          </a:spcBef>
                          <a:spcAft>
                            <a:spcPct val="0"/>
                          </a:spcAft>
                          <a:buClr>
                            <a:srgbClr val="BFBFBF"/>
                          </a:buClr>
                          <a:buFont typeface="Arial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7pPr>
                        <a:lvl8pPr marL="3429000" indent="-228600" eaLnBrk="0" fontAlgn="base" hangingPunct="0">
                          <a:lnSpc>
                            <a:spcPct val="90000"/>
                          </a:lnSpc>
                          <a:spcBef>
                            <a:spcPct val="15000"/>
                          </a:spcBef>
                          <a:spcAft>
                            <a:spcPct val="0"/>
                          </a:spcAft>
                          <a:buClr>
                            <a:srgbClr val="BFBFBF"/>
                          </a:buClr>
                          <a:buFont typeface="Arial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8pPr>
                        <a:lvl9pPr marL="3886200" indent="-228600" eaLnBrk="0" fontAlgn="base" hangingPunct="0">
                          <a:lnSpc>
                            <a:spcPct val="90000"/>
                          </a:lnSpc>
                          <a:spcBef>
                            <a:spcPct val="15000"/>
                          </a:spcBef>
                          <a:spcAft>
                            <a:spcPct val="0"/>
                          </a:spcAft>
                          <a:buClr>
                            <a:srgbClr val="BFBFBF"/>
                          </a:buClr>
                          <a:buFont typeface="Arial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9pPr>
                      </a:lstStyle>
                      <a:p>
                        <a:pPr algn="ctr"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ClrTx/>
                          <a:buFontTx/>
                          <a:buNone/>
                        </a:pPr>
                        <a:endParaRPr lang="en-US" altLang="en-US" sz="20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64" name="TextBox 141"/>
                      <p:cNvSpPr txBox="1"/>
                      <p:nvPr/>
                    </p:nvSpPr>
                    <p:spPr>
                      <a:xfrm>
                        <a:off x="6144690" y="20452737"/>
                        <a:ext cx="1527621" cy="4317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000" b="1" dirty="0" err="1" smtClean="0">
                            <a:latin typeface="Arial"/>
                            <a:cs typeface="Arial"/>
                          </a:rPr>
                          <a:t>Dovitinib</a:t>
                        </a:r>
                        <a:endParaRPr lang="en-US" sz="2000" b="1" dirty="0">
                          <a:latin typeface="Arial"/>
                          <a:cs typeface="Arial"/>
                        </a:endParaRPr>
                      </a:p>
                    </p:txBody>
                  </p:sp>
                  <p:sp>
                    <p:nvSpPr>
                      <p:cNvPr id="65" name="Oval 143"/>
                      <p:cNvSpPr/>
                      <p:nvPr/>
                    </p:nvSpPr>
                    <p:spPr bwMode="auto">
                      <a:xfrm>
                        <a:off x="3119768" y="20181748"/>
                        <a:ext cx="267510" cy="171979"/>
                      </a:xfrm>
                      <a:prstGeom prst="ellipse">
                        <a:avLst/>
                      </a:prstGeom>
                      <a:solidFill>
                        <a:srgbClr val="7C2E2C"/>
                      </a:solidFill>
                      <a:ln w="952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>
                        <a:innerShdw blurRad="114300">
                          <a:prstClr val="black"/>
                        </a:innerShdw>
                      </a:effectLst>
                      <a:extLst/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MS PGothic" pitchFamily="34" charset="-128"/>
                          </a:defRPr>
                        </a:lvl9pPr>
                      </a:lstStyle>
                      <a:p>
                        <a:pPr>
                          <a:defRPr/>
                        </a:pPr>
                        <a:endParaRPr lang="en-US" altLang="en-US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66" name="Striped Right Arrow 144"/>
                      <p:cNvSpPr/>
                      <p:nvPr/>
                    </p:nvSpPr>
                    <p:spPr bwMode="auto">
                      <a:xfrm rot="10800000" flipH="1">
                        <a:off x="6128511" y="19024617"/>
                        <a:ext cx="1602845" cy="187366"/>
                      </a:xfrm>
                      <a:prstGeom prst="stripedRightArrow">
                        <a:avLst/>
                      </a:prstGeom>
                      <a:solidFill>
                        <a:schemeClr val="tx2"/>
                      </a:solidFill>
                      <a:ln w="25400" cap="flat" cmpd="sng" algn="ctr">
                        <a:noFill/>
                        <a:prstDash val="solid"/>
                      </a:ln>
                      <a:effectLst/>
                    </p:spPr>
                    <p:txBody>
                      <a:bodyPr anchor="ctr"/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th-TH" sz="2000" kern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ea typeface="ＭＳ Ｐゴシック" pitchFamily="34" charset="-128"/>
                          <a:cs typeface="Cordia New"/>
                        </a:endParaRPr>
                      </a:p>
                    </p:txBody>
                  </p:sp>
                  <p:sp>
                    <p:nvSpPr>
                      <p:cNvPr id="67" name="TextBox 155"/>
                      <p:cNvSpPr txBox="1"/>
                      <p:nvPr/>
                    </p:nvSpPr>
                    <p:spPr>
                      <a:xfrm>
                        <a:off x="6138386" y="19565786"/>
                        <a:ext cx="1613635" cy="4317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2000" b="1" dirty="0" err="1" smtClean="0">
                            <a:latin typeface="Arial"/>
                            <a:cs typeface="Arial"/>
                          </a:rPr>
                          <a:t>Ponatinib</a:t>
                        </a:r>
                        <a:endParaRPr lang="en-US" sz="2000" b="1" dirty="0">
                          <a:latin typeface="Arial"/>
                          <a:cs typeface="Arial"/>
                        </a:endParaRPr>
                      </a:p>
                    </p:txBody>
                  </p:sp>
                </p:grpSp>
                <p:sp>
                  <p:nvSpPr>
                    <p:cNvPr id="46" name="Oval 22"/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1060947" y="20027928"/>
                      <a:ext cx="67386" cy="45719"/>
                    </a:xfrm>
                    <a:prstGeom prst="ellipse">
                      <a:avLst/>
                    </a:prstGeom>
                    <a:solidFill>
                      <a:schemeClr val="accent6">
                        <a:lumMod val="50000"/>
                      </a:schemeClr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algn="l" ea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buClr>
                          <a:schemeClr val="tx2"/>
                        </a:buClr>
                        <a:buFont typeface="Arial" charset="0"/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742950" indent="-285750" algn="l" ea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buClr>
                          <a:srgbClr val="BFBFBF"/>
                        </a:buClr>
                        <a:buFont typeface="Arial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marL="1143000" indent="-228600" algn="l" ea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buClr>
                          <a:srgbClr val="BFBFBF"/>
                        </a:buClr>
                        <a:buFont typeface="Arial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marL="1600200" indent="-228600" algn="l" ea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buClr>
                          <a:srgbClr val="BFBFBF"/>
                        </a:buClr>
                        <a:buFont typeface="Arial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marL="2057400" indent="-228600" algn="l" eaLnBrk="0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buClr>
                          <a:srgbClr val="BFBFBF"/>
                        </a:buClr>
                        <a:buFont typeface="Arial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BFBFBF"/>
                        </a:buClr>
                        <a:buFont typeface="Arial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BFBFBF"/>
                        </a:buClr>
                        <a:buFont typeface="Arial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BFBFBF"/>
                        </a:buClr>
                        <a:buFont typeface="Arial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15000"/>
                        </a:spcBef>
                        <a:spcAft>
                          <a:spcPct val="0"/>
                        </a:spcAft>
                        <a:buClr>
                          <a:srgbClr val="BFBFBF"/>
                        </a:buClr>
                        <a:buFont typeface="Arial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algn="ctr"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endParaRPr lang="en-US" altLang="en-US" sz="200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44" name="Oval 22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969535" y="19971222"/>
                    <a:ext cx="67386" cy="45719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algn="l" eaLnBrk="0" hangingPunct="0">
                      <a:lnSpc>
                        <a:spcPct val="90000"/>
                      </a:lnSpc>
                      <a:spcBef>
                        <a:spcPct val="50000"/>
                      </a:spcBef>
                      <a:buClr>
                        <a:schemeClr val="tx2"/>
                      </a:buClr>
                      <a:buFont typeface="Arial" charset="0"/>
                      <a:buChar char="•"/>
                      <a:defRPr sz="28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</a:defRPr>
                    </a:lvl1pPr>
                    <a:lvl2pPr marL="742950" indent="-285750" algn="l" eaLnBrk="0" hangingPunct="0">
                      <a:lnSpc>
                        <a:spcPct val="90000"/>
                      </a:lnSpc>
                      <a:spcBef>
                        <a:spcPct val="15000"/>
                      </a:spcBef>
                      <a:buClr>
                        <a:srgbClr val="BFBFBF"/>
                      </a:buClr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</a:defRPr>
                    </a:lvl2pPr>
                    <a:lvl3pPr marL="1143000" indent="-228600" algn="l" eaLnBrk="0" hangingPunct="0">
                      <a:lnSpc>
                        <a:spcPct val="90000"/>
                      </a:lnSpc>
                      <a:spcBef>
                        <a:spcPct val="15000"/>
                      </a:spcBef>
                      <a:buClr>
                        <a:srgbClr val="BFBFBF"/>
                      </a:buClr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</a:defRPr>
                    </a:lvl3pPr>
                    <a:lvl4pPr marL="1600200" indent="-228600" algn="l" eaLnBrk="0" hangingPunct="0">
                      <a:lnSpc>
                        <a:spcPct val="90000"/>
                      </a:lnSpc>
                      <a:spcBef>
                        <a:spcPct val="15000"/>
                      </a:spcBef>
                      <a:buClr>
                        <a:srgbClr val="BFBFBF"/>
                      </a:buClr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</a:defRPr>
                    </a:lvl4pPr>
                    <a:lvl5pPr marL="2057400" indent="-228600" algn="l" eaLnBrk="0" hangingPunct="0">
                      <a:lnSpc>
                        <a:spcPct val="90000"/>
                      </a:lnSpc>
                      <a:spcBef>
                        <a:spcPct val="15000"/>
                      </a:spcBef>
                      <a:buClr>
                        <a:srgbClr val="BFBFBF"/>
                      </a:buClr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</a:defRPr>
                    </a:lvl5pPr>
                    <a:lvl6pPr marL="2514600" indent="-228600" eaLnBrk="0" fontAlgn="base" hangingPunct="0">
                      <a:lnSpc>
                        <a:spcPct val="90000"/>
                      </a:lnSpc>
                      <a:spcBef>
                        <a:spcPct val="15000"/>
                      </a:spcBef>
                      <a:spcAft>
                        <a:spcPct val="0"/>
                      </a:spcAft>
                      <a:buClr>
                        <a:srgbClr val="BFBFBF"/>
                      </a:buClr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</a:defRPr>
                    </a:lvl6pPr>
                    <a:lvl7pPr marL="2971800" indent="-228600" eaLnBrk="0" fontAlgn="base" hangingPunct="0">
                      <a:lnSpc>
                        <a:spcPct val="90000"/>
                      </a:lnSpc>
                      <a:spcBef>
                        <a:spcPct val="15000"/>
                      </a:spcBef>
                      <a:spcAft>
                        <a:spcPct val="0"/>
                      </a:spcAft>
                      <a:buClr>
                        <a:srgbClr val="BFBFBF"/>
                      </a:buClr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</a:defRPr>
                    </a:lvl7pPr>
                    <a:lvl8pPr marL="3429000" indent="-228600" eaLnBrk="0" fontAlgn="base" hangingPunct="0">
                      <a:lnSpc>
                        <a:spcPct val="90000"/>
                      </a:lnSpc>
                      <a:spcBef>
                        <a:spcPct val="15000"/>
                      </a:spcBef>
                      <a:spcAft>
                        <a:spcPct val="0"/>
                      </a:spcAft>
                      <a:buClr>
                        <a:srgbClr val="BFBFBF"/>
                      </a:buClr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</a:defRPr>
                    </a:lvl8pPr>
                    <a:lvl9pPr marL="3886200" indent="-228600" eaLnBrk="0" fontAlgn="base" hangingPunct="0">
                      <a:lnSpc>
                        <a:spcPct val="90000"/>
                      </a:lnSpc>
                      <a:spcBef>
                        <a:spcPct val="15000"/>
                      </a:spcBef>
                      <a:spcAft>
                        <a:spcPct val="0"/>
                      </a:spcAft>
                      <a:buClr>
                        <a:srgbClr val="BFBFBF"/>
                      </a:buClr>
                      <a:buFont typeface="Arial" charset="0"/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  <a:ea typeface="MS PGothic" pitchFamily="34" charset="-128"/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ClrTx/>
                      <a:buFontTx/>
                      <a:buNone/>
                    </a:pPr>
                    <a:endParaRPr lang="en-US" altLang="en-US" sz="2000">
                      <a:solidFill>
                        <a:srgbClr val="000000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42" name="Oval 22"/>
                <p:cNvSpPr>
                  <a:spLocks noChangeArrowheads="1"/>
                </p:cNvSpPr>
                <p:nvPr/>
              </p:nvSpPr>
              <p:spPr bwMode="auto">
                <a:xfrm flipV="1">
                  <a:off x="967871" y="20032104"/>
                  <a:ext cx="67386" cy="45719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lnSpc>
                      <a:spcPct val="90000"/>
                    </a:lnSpc>
                    <a:spcBef>
                      <a:spcPct val="50000"/>
                    </a:spcBef>
                    <a:buClr>
                      <a:schemeClr val="tx2"/>
                    </a:buClr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algn="l" eaLnBrk="0" hangingPunct="0">
                    <a:lnSpc>
                      <a:spcPct val="90000"/>
                    </a:lnSpc>
                    <a:spcBef>
                      <a:spcPct val="15000"/>
                    </a:spcBef>
                    <a:buClr>
                      <a:srgbClr val="BFBFBF"/>
                    </a:buClr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algn="l" eaLnBrk="0" hangingPunct="0">
                    <a:lnSpc>
                      <a:spcPct val="90000"/>
                    </a:lnSpc>
                    <a:spcBef>
                      <a:spcPct val="15000"/>
                    </a:spcBef>
                    <a:buClr>
                      <a:srgbClr val="BFBFBF"/>
                    </a:buClr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algn="l" eaLnBrk="0" hangingPunct="0">
                    <a:lnSpc>
                      <a:spcPct val="90000"/>
                    </a:lnSpc>
                    <a:spcBef>
                      <a:spcPct val="15000"/>
                    </a:spcBef>
                    <a:buClr>
                      <a:srgbClr val="BFBFBF"/>
                    </a:buClr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algn="l" eaLnBrk="0" hangingPunct="0">
                    <a:lnSpc>
                      <a:spcPct val="90000"/>
                    </a:lnSpc>
                    <a:spcBef>
                      <a:spcPct val="15000"/>
                    </a:spcBef>
                    <a:buClr>
                      <a:srgbClr val="BFBFBF"/>
                    </a:buClr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ct val="15000"/>
                    </a:spcBef>
                    <a:spcAft>
                      <a:spcPct val="0"/>
                    </a:spcAft>
                    <a:buClr>
                      <a:srgbClr val="BFBFBF"/>
                    </a:buClr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ct val="15000"/>
                    </a:spcBef>
                    <a:spcAft>
                      <a:spcPct val="0"/>
                    </a:spcAft>
                    <a:buClr>
                      <a:srgbClr val="BFBFBF"/>
                    </a:buClr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ct val="15000"/>
                    </a:spcBef>
                    <a:spcAft>
                      <a:spcPct val="0"/>
                    </a:spcAft>
                    <a:buClr>
                      <a:srgbClr val="BFBFBF"/>
                    </a:buClr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ct val="15000"/>
                    </a:spcBef>
                    <a:spcAft>
                      <a:spcPct val="0"/>
                    </a:spcAft>
                    <a:buClr>
                      <a:srgbClr val="BFBFBF"/>
                    </a:buClr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n-US" sz="20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0" name="Striped Right Arrow 195"/>
              <p:cNvSpPr/>
              <p:nvPr/>
            </p:nvSpPr>
            <p:spPr bwMode="auto">
              <a:xfrm rot="10800000" flipH="1">
                <a:off x="6147562" y="21650153"/>
                <a:ext cx="1564745" cy="179558"/>
              </a:xfrm>
              <a:prstGeom prst="stripedRightArrow">
                <a:avLst/>
              </a:pr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th-TH" sz="2000" kern="0">
                  <a:solidFill>
                    <a:prstClr val="white"/>
                  </a:solidFill>
                  <a:latin typeface="Times New Roman" panose="02020603050405020304" pitchFamily="18" charset="0"/>
                  <a:ea typeface="ＭＳ Ｐゴシック" pitchFamily="34" charset="-128"/>
                  <a:cs typeface="Cordia New"/>
                </a:endParaRPr>
              </a:p>
            </p:txBody>
          </p:sp>
        </p:grpSp>
        <p:sp>
          <p:nvSpPr>
            <p:cNvPr id="88" name="Oval 152"/>
            <p:cNvSpPr/>
            <p:nvPr/>
          </p:nvSpPr>
          <p:spPr bwMode="auto">
            <a:xfrm>
              <a:off x="6599964" y="2271883"/>
              <a:ext cx="81022" cy="57948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 sz="2000" dirty="0" smtClean="0">
                <a:solidFill>
                  <a:srgbClr val="8F1815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00358" y="1455730"/>
            <a:ext cx="3227884" cy="1243137"/>
            <a:chOff x="400358" y="2025003"/>
            <a:chExt cx="3227884" cy="1243137"/>
          </a:xfrm>
        </p:grpSpPr>
        <p:sp>
          <p:nvSpPr>
            <p:cNvPr id="3" name="Oval 2"/>
            <p:cNvSpPr/>
            <p:nvPr/>
          </p:nvSpPr>
          <p:spPr bwMode="auto">
            <a:xfrm>
              <a:off x="400358" y="2025003"/>
              <a:ext cx="3227884" cy="1243137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18496" y="2256536"/>
              <a:ext cx="29306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Patient-derived CCA cells (PDX)</a:t>
              </a:r>
              <a:endParaRPr lang="en-US" sz="2400" b="1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486851" y="5464739"/>
            <a:ext cx="82320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187325" algn="l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/>
                <a:cs typeface="Arial"/>
              </a:rPr>
              <a:t>Will FGFR </a:t>
            </a:r>
            <a:r>
              <a:rPr lang="en-US" sz="2400" b="1" dirty="0">
                <a:latin typeface="Arial"/>
                <a:cs typeface="Arial"/>
              </a:rPr>
              <a:t>inhibitors </a:t>
            </a:r>
            <a:r>
              <a:rPr lang="en-US" sz="2400" b="1" dirty="0" smtClean="0">
                <a:latin typeface="Arial"/>
                <a:cs typeface="Arial"/>
              </a:rPr>
              <a:t>stop the growth </a:t>
            </a:r>
            <a:r>
              <a:rPr lang="en-US" sz="2400" b="1" dirty="0">
                <a:latin typeface="Arial"/>
                <a:cs typeface="Arial"/>
              </a:rPr>
              <a:t>of </a:t>
            </a:r>
            <a:r>
              <a:rPr lang="en-US" sz="2400" b="1" i="1" dirty="0" smtClean="0">
                <a:latin typeface="Arial"/>
                <a:cs typeface="Arial"/>
              </a:rPr>
              <a:t>FGFR2</a:t>
            </a:r>
            <a:r>
              <a:rPr lang="en-US" sz="2400" b="1" dirty="0" smtClean="0">
                <a:latin typeface="Arial"/>
                <a:cs typeface="Arial"/>
              </a:rPr>
              <a:t> fusion bearing CCA </a:t>
            </a:r>
            <a:r>
              <a:rPr lang="en-US" sz="2400" b="1" dirty="0">
                <a:latin typeface="Arial"/>
                <a:cs typeface="Arial"/>
              </a:rPr>
              <a:t>cells implanted in </a:t>
            </a:r>
            <a:r>
              <a:rPr lang="en-US" sz="2400" b="1" dirty="0" smtClean="0">
                <a:latin typeface="Arial"/>
                <a:cs typeface="Arial"/>
              </a:rPr>
              <a:t>mice</a:t>
            </a:r>
            <a:r>
              <a:rPr lang="en-US" sz="2400" b="1" dirty="0">
                <a:latin typeface="Arial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8156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3" y="1791497"/>
            <a:ext cx="4610088" cy="3686668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94195" y="89620"/>
            <a:ext cx="8955610" cy="107721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>
                <a:solidFill>
                  <a:srgbClr val="FFFF00"/>
                </a:solidFill>
                <a:latin typeface="+mj-lt"/>
              </a:rPr>
              <a:t>FGFR Inhibitors Significantly Inhibit Growth of </a:t>
            </a:r>
            <a:r>
              <a:rPr lang="en-US" altLang="en-US" sz="3200" b="1" dirty="0" smtClean="0">
                <a:solidFill>
                  <a:srgbClr val="FFFF00"/>
                </a:solidFill>
                <a:latin typeface="+mj-lt"/>
              </a:rPr>
              <a:t>CCA PDX Cells Bearing </a:t>
            </a:r>
            <a:r>
              <a:rPr lang="en-US" altLang="en-US" sz="3200" b="1" i="1" dirty="0" smtClean="0">
                <a:solidFill>
                  <a:srgbClr val="FFFF00"/>
                </a:solidFill>
                <a:latin typeface="+mj-lt"/>
              </a:rPr>
              <a:t>FGFR2</a:t>
            </a:r>
            <a:r>
              <a:rPr lang="en-US" altLang="en-US" sz="3200" b="1" dirty="0" smtClean="0">
                <a:solidFill>
                  <a:srgbClr val="FFFF00"/>
                </a:solidFill>
                <a:latin typeface="+mj-lt"/>
              </a:rPr>
              <a:t> Fusion</a:t>
            </a:r>
            <a:endParaRPr lang="en-US" altLang="en-US" sz="32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31" name="Rectangle 65"/>
          <p:cNvSpPr/>
          <p:nvPr/>
        </p:nvSpPr>
        <p:spPr>
          <a:xfrm>
            <a:off x="4634731" y="1645467"/>
            <a:ext cx="4415074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187325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/>
                <a:cs typeface="Arial"/>
              </a:rPr>
              <a:t>All </a:t>
            </a:r>
            <a:r>
              <a:rPr lang="en-US" sz="2400" b="1" dirty="0" smtClean="0">
                <a:latin typeface="Arial"/>
                <a:cs typeface="Arial"/>
              </a:rPr>
              <a:t>FGFR </a:t>
            </a:r>
            <a:r>
              <a:rPr lang="en-US" sz="2400" b="1" dirty="0">
                <a:latin typeface="Arial"/>
                <a:cs typeface="Arial"/>
              </a:rPr>
              <a:t>inhibitors </a:t>
            </a:r>
            <a:r>
              <a:rPr lang="en-US" sz="2400" b="1" dirty="0" smtClean="0">
                <a:latin typeface="Arial"/>
                <a:cs typeface="Arial"/>
              </a:rPr>
              <a:t>inhibited growth </a:t>
            </a:r>
            <a:r>
              <a:rPr lang="en-US" sz="2400" b="1" dirty="0">
                <a:latin typeface="Arial"/>
                <a:cs typeface="Arial"/>
              </a:rPr>
              <a:t>of </a:t>
            </a:r>
            <a:r>
              <a:rPr lang="en-US" sz="2400" b="1" dirty="0" smtClean="0">
                <a:latin typeface="Arial"/>
                <a:cs typeface="Arial"/>
              </a:rPr>
              <a:t>CCA cells implanted in mice</a:t>
            </a:r>
          </a:p>
          <a:p>
            <a:pPr marL="271463" indent="-187325" algn="l">
              <a:buFont typeface="Arial" panose="020B0604020202020204" pitchFamily="34" charset="0"/>
              <a:buChar char="•"/>
            </a:pPr>
            <a:endParaRPr lang="en-US" sz="2400" b="1" dirty="0" smtClean="0">
              <a:latin typeface="Arial"/>
              <a:cs typeface="Arial"/>
            </a:endParaRPr>
          </a:p>
          <a:p>
            <a:pPr marL="271463" indent="-187325" algn="l">
              <a:buFont typeface="Arial" panose="020B0604020202020204" pitchFamily="34" charset="0"/>
              <a:buChar char="•"/>
            </a:pPr>
            <a:r>
              <a:rPr lang="en-US" sz="2400" b="1" dirty="0" smtClean="0">
                <a:ea typeface="MS PGothic" charset="0"/>
                <a:cs typeface="MS PGothic" charset="0"/>
              </a:rPr>
              <a:t>There </a:t>
            </a:r>
            <a:r>
              <a:rPr lang="en-US" sz="2400" b="1" dirty="0">
                <a:ea typeface="MS PGothic" charset="0"/>
                <a:cs typeface="MS PGothic" charset="0"/>
              </a:rPr>
              <a:t>are differences </a:t>
            </a:r>
            <a:r>
              <a:rPr lang="en-US" sz="2400" b="1" dirty="0" smtClean="0">
                <a:ea typeface="MS PGothic" charset="0"/>
                <a:cs typeface="MS PGothic" charset="0"/>
              </a:rPr>
              <a:t>in effectiveness of different drugs</a:t>
            </a:r>
          </a:p>
          <a:p>
            <a:pPr marL="271463" indent="-187325" algn="l">
              <a:buFont typeface="Arial" panose="020B0604020202020204" pitchFamily="34" charset="0"/>
              <a:buChar char="•"/>
            </a:pPr>
            <a:endParaRPr lang="en-US" sz="2400" b="1" dirty="0" smtClean="0">
              <a:ea typeface="MS PGothic" charset="0"/>
              <a:cs typeface="MS PGothic" charset="0"/>
            </a:endParaRPr>
          </a:p>
          <a:p>
            <a:pPr marL="271463" indent="-187325" algn="l">
              <a:buFont typeface="Arial" panose="020B0604020202020204" pitchFamily="34" charset="0"/>
              <a:buChar char="•"/>
            </a:pPr>
            <a:r>
              <a:rPr lang="en-US" altLang="ja-JP" sz="2400" b="1" dirty="0" smtClean="0">
                <a:latin typeface="Arial"/>
                <a:cs typeface="Arial"/>
              </a:rPr>
              <a:t>However, none </a:t>
            </a:r>
            <a:r>
              <a:rPr lang="en-US" altLang="ja-JP" sz="2400" b="1" dirty="0">
                <a:latin typeface="Arial"/>
                <a:cs typeface="Arial"/>
              </a:rPr>
              <a:t>of them completely eradicated the </a:t>
            </a:r>
            <a:r>
              <a:rPr lang="en-US" altLang="ja-JP" sz="2400" b="1" dirty="0" smtClean="0">
                <a:latin typeface="Arial"/>
                <a:cs typeface="Arial"/>
              </a:rPr>
              <a:t>tumors</a:t>
            </a:r>
            <a:endParaRPr lang="en-U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821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/>
          </p:cNvSpPr>
          <p:nvPr/>
        </p:nvSpPr>
        <p:spPr bwMode="auto">
          <a:xfrm>
            <a:off x="94195" y="228936"/>
            <a:ext cx="8955610" cy="543739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b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 smtClean="0">
                <a:solidFill>
                  <a:srgbClr val="FFFF00"/>
                </a:solidFill>
                <a:latin typeface="+mj-lt"/>
              </a:rPr>
              <a:t>Summary of Background and Hypothesis</a:t>
            </a:r>
            <a:endParaRPr lang="en-US" altLang="en-US" sz="32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03453" y="848570"/>
            <a:ext cx="8727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kumimoji="1" lang="en-US" altLang="ja-JP" sz="2000" dirty="0" smtClean="0"/>
              <a:t>Fusions </a:t>
            </a:r>
            <a:r>
              <a:rPr kumimoji="1" lang="en-US" altLang="ja-JP" sz="2000" dirty="0"/>
              <a:t>of </a:t>
            </a:r>
            <a:r>
              <a:rPr kumimoji="1" lang="en-US" altLang="ja-JP" sz="2000" i="1" dirty="0"/>
              <a:t>FGFR</a:t>
            </a:r>
            <a:r>
              <a:rPr kumimoji="1" lang="en-US" altLang="ja-JP" sz="2000" dirty="0"/>
              <a:t> genes </a:t>
            </a:r>
            <a:r>
              <a:rPr kumimoji="1" lang="en-US" altLang="ja-JP" sz="2000" dirty="0" smtClean="0"/>
              <a:t>have </a:t>
            </a:r>
            <a:r>
              <a:rPr kumimoji="1" lang="en-US" altLang="ja-JP" sz="2000" dirty="0"/>
              <a:t>been discovered in </a:t>
            </a:r>
            <a:r>
              <a:rPr kumimoji="1" lang="en-US" altLang="ja-JP" sz="2000" dirty="0" smtClean="0"/>
              <a:t>CCA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Patients with </a:t>
            </a:r>
            <a:r>
              <a:rPr kumimoji="1" lang="en-US" altLang="ja-JP" sz="2000" dirty="0" smtClean="0"/>
              <a:t>the </a:t>
            </a:r>
            <a:r>
              <a:rPr kumimoji="1" lang="en-US" altLang="ja-JP" sz="2000" dirty="0"/>
              <a:t>fusions may </a:t>
            </a:r>
            <a:r>
              <a:rPr kumimoji="1" lang="en-US" altLang="ja-JP" sz="2000" dirty="0" smtClean="0"/>
              <a:t>have longer survival</a:t>
            </a:r>
            <a:endParaRPr kumimoji="1" lang="en-US" altLang="ja-JP" sz="20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2000" dirty="0"/>
              <a:t>FGFR inhibitors </a:t>
            </a:r>
            <a:r>
              <a:rPr lang="en-US" altLang="en-US" sz="2000" dirty="0" smtClean="0"/>
              <a:t>blocked growth </a:t>
            </a:r>
            <a:r>
              <a:rPr lang="en-US" altLang="en-US" sz="2000" dirty="0"/>
              <a:t>of </a:t>
            </a:r>
            <a:r>
              <a:rPr lang="en-US" altLang="en-US" sz="2000" dirty="0" smtClean="0"/>
              <a:t>CCA cells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kumimoji="1" lang="en-US" altLang="ja-JP" sz="2000" dirty="0" smtClean="0"/>
              <a:t>However, none of them completely eradicated tumors</a:t>
            </a:r>
            <a:endParaRPr kumimoji="1" lang="ja-JP" altLang="en-US" sz="2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67773" y="2987622"/>
            <a:ext cx="7608455" cy="1200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en-US" sz="2400" dirty="0" smtClean="0">
                <a:solidFill>
                  <a:srgbClr val="FF0000"/>
                </a:solidFill>
              </a:rPr>
              <a:t>Hypothesis: Patients </a:t>
            </a:r>
            <a:r>
              <a:rPr lang="en-US" altLang="en-US" sz="2400" dirty="0">
                <a:solidFill>
                  <a:srgbClr val="FF0000"/>
                </a:solidFill>
              </a:rPr>
              <a:t>with 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FGFR</a:t>
            </a: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gene </a:t>
            </a:r>
            <a:r>
              <a:rPr lang="en-US" altLang="en-US" sz="2400" dirty="0" smtClean="0">
                <a:solidFill>
                  <a:srgbClr val="FF0000"/>
                </a:solidFill>
              </a:rPr>
              <a:t>alterations other than fusions will have a worse </a:t>
            </a:r>
            <a:r>
              <a:rPr lang="en-US" altLang="en-US" sz="2400" dirty="0">
                <a:solidFill>
                  <a:srgbClr val="FF0000"/>
                </a:solidFill>
              </a:rPr>
              <a:t>prognosis and </a:t>
            </a:r>
            <a:r>
              <a:rPr lang="en-US" altLang="en-US" sz="2400" dirty="0" smtClean="0">
                <a:solidFill>
                  <a:srgbClr val="FF0000"/>
                </a:solidFill>
              </a:rPr>
              <a:t>these alterations are </a:t>
            </a:r>
            <a:r>
              <a:rPr lang="en-US" altLang="en-US" sz="2400" dirty="0">
                <a:solidFill>
                  <a:srgbClr val="FF0000"/>
                </a:solidFill>
              </a:rPr>
              <a:t>important therapeutic targets in </a:t>
            </a:r>
            <a:r>
              <a:rPr lang="en-US" altLang="en-US" sz="2400" dirty="0" smtClean="0">
                <a:solidFill>
                  <a:srgbClr val="FF0000"/>
                </a:solidFill>
              </a:rPr>
              <a:t>CCA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861871" y="4384650"/>
            <a:ext cx="432970" cy="1859674"/>
            <a:chOff x="853146" y="2594155"/>
            <a:chExt cx="596496" cy="2562045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853146" y="2594155"/>
              <a:ext cx="239124" cy="107211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853146" y="3785835"/>
              <a:ext cx="239124" cy="137036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853146" y="3607149"/>
              <a:ext cx="239124" cy="23781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1210518" y="2594155"/>
              <a:ext cx="239124" cy="107211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1210518" y="3785835"/>
              <a:ext cx="239124" cy="596497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1210518" y="3607149"/>
              <a:ext cx="239124" cy="23781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9" name="AutoShape 35"/>
            <p:cNvSpPr>
              <a:spLocks noChangeArrowheads="1"/>
            </p:cNvSpPr>
            <p:nvPr/>
          </p:nvSpPr>
          <p:spPr bwMode="auto">
            <a:xfrm>
              <a:off x="1210518" y="4323207"/>
              <a:ext cx="239124" cy="416497"/>
            </a:xfrm>
            <a:prstGeom prst="roundRect">
              <a:avLst>
                <a:gd name="adj" fmla="val 50000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sp>
        <p:nvSpPr>
          <p:cNvPr id="4" name="テキスト ボックス 3"/>
          <p:cNvSpPr txBox="1"/>
          <p:nvPr/>
        </p:nvSpPr>
        <p:spPr>
          <a:xfrm>
            <a:off x="2446940" y="5052110"/>
            <a:ext cx="1214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/>
              <a:t>FGFR2</a:t>
            </a:r>
            <a:r>
              <a:rPr kumimoji="1" lang="en-US" altLang="ja-JP" dirty="0" smtClean="0"/>
              <a:t> fusion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799685" y="6075019"/>
            <a:ext cx="3306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Other alterations other than </a:t>
            </a:r>
            <a:r>
              <a:rPr kumimoji="1" lang="en-US" altLang="ja-JP" i="1" dirty="0" smtClean="0"/>
              <a:t>FGFR2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/>
              <a:t>fusions?</a:t>
            </a:r>
            <a:endParaRPr kumimoji="1" lang="ja-JP" altLang="en-US" dirty="0"/>
          </a:p>
        </p:txBody>
      </p:sp>
      <p:sp>
        <p:nvSpPr>
          <p:cNvPr id="6" name="Rectangle 5"/>
          <p:cNvSpPr/>
          <p:nvPr/>
        </p:nvSpPr>
        <p:spPr>
          <a:xfrm rot="20502577">
            <a:off x="6324158" y="4392574"/>
            <a:ext cx="18973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i="1" cap="none" spc="50" dirty="0" smtClean="0">
                <a:ln w="11430"/>
                <a:solidFill>
                  <a:srgbClr val="FFC000"/>
                </a:solidFill>
              </a:rPr>
              <a:t>FGFR3</a:t>
            </a:r>
            <a:r>
              <a:rPr lang="en-US" sz="2400" b="1" cap="none" spc="50" dirty="0" smtClean="0">
                <a:ln w="11430"/>
                <a:solidFill>
                  <a:srgbClr val="FFC000"/>
                </a:solidFill>
              </a:rPr>
              <a:t> Mutation?</a:t>
            </a:r>
            <a:endParaRPr lang="en-US" sz="2400" b="1" cap="none" spc="50" dirty="0">
              <a:ln w="11430"/>
              <a:solidFill>
                <a:srgbClr val="FFC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1110159">
            <a:off x="4154890" y="4392574"/>
            <a:ext cx="248530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i="1" cap="none" spc="50" dirty="0" smtClean="0">
                <a:ln w="11430"/>
                <a:solidFill>
                  <a:srgbClr val="3CB71B"/>
                </a:solidFill>
              </a:rPr>
              <a:t>FGFR1</a:t>
            </a:r>
            <a:r>
              <a:rPr lang="en-US" sz="2400" b="1" cap="none" spc="50" dirty="0" smtClean="0">
                <a:ln w="11430"/>
                <a:solidFill>
                  <a:srgbClr val="3CB71B"/>
                </a:solidFill>
              </a:rPr>
              <a:t> Amplification?</a:t>
            </a:r>
            <a:endParaRPr lang="en-US" sz="2400" b="1" cap="none" spc="50" dirty="0">
              <a:ln w="11430"/>
              <a:solidFill>
                <a:srgbClr val="3CB71B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rot="21062759">
            <a:off x="4423902" y="5224194"/>
            <a:ext cx="1829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i="1" cap="none" spc="50" dirty="0" smtClean="0">
                <a:ln w="11430"/>
                <a:solidFill>
                  <a:srgbClr val="FF0000"/>
                </a:solidFill>
              </a:rPr>
              <a:t>FGFR4</a:t>
            </a:r>
            <a:r>
              <a:rPr lang="en-US" sz="2400" b="1" cap="none" spc="50" dirty="0" smtClean="0">
                <a:ln w="11430"/>
                <a:solidFill>
                  <a:srgbClr val="FF0000"/>
                </a:solidFill>
              </a:rPr>
              <a:t> fusion?</a:t>
            </a:r>
            <a:endParaRPr lang="en-US" sz="2400" b="1" cap="none" spc="50" dirty="0">
              <a:ln w="11430"/>
              <a:solidFill>
                <a:srgbClr val="FF0000"/>
              </a:solidFill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3661260" y="5162852"/>
            <a:ext cx="455370" cy="38310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4344315" y="2304567"/>
            <a:ext cx="455370" cy="531265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/>
          </p:cNvSpPr>
          <p:nvPr/>
        </p:nvSpPr>
        <p:spPr bwMode="auto">
          <a:xfrm>
            <a:off x="94195" y="292544"/>
            <a:ext cx="8955610" cy="4801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b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1169988" indent="-1169988" algn="ctr">
              <a:spcBef>
                <a:spcPct val="0"/>
              </a:spcBef>
              <a:buClrTx/>
              <a:buFontTx/>
              <a:buNone/>
              <a:tabLst>
                <a:tab pos="1169988" algn="l"/>
              </a:tabLst>
            </a:pPr>
            <a:r>
              <a:rPr lang="en-US" altLang="en-US" b="1" dirty="0">
                <a:solidFill>
                  <a:srgbClr val="FFFF00"/>
                </a:solidFill>
                <a:latin typeface="+mj-lt"/>
              </a:rPr>
              <a:t>Aim </a:t>
            </a:r>
            <a:r>
              <a:rPr lang="en-US" altLang="en-US" b="1" dirty="0" smtClean="0">
                <a:solidFill>
                  <a:srgbClr val="FFFF00"/>
                </a:solidFill>
                <a:latin typeface="+mj-lt"/>
              </a:rPr>
              <a:t>1</a:t>
            </a:r>
          </a:p>
        </p:txBody>
      </p:sp>
      <p:sp>
        <p:nvSpPr>
          <p:cNvPr id="12291" name="Rectangle 3"/>
          <p:cNvSpPr>
            <a:spLocks/>
          </p:cNvSpPr>
          <p:nvPr/>
        </p:nvSpPr>
        <p:spPr bwMode="auto">
          <a:xfrm>
            <a:off x="136331" y="1536174"/>
            <a:ext cx="440339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marL="228600" indent="-228600" algn="l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1616075" indent="-1616075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b="1" dirty="0" smtClean="0">
                <a:latin typeface="+mj-lt"/>
              </a:rPr>
              <a:t>Objective:</a:t>
            </a:r>
            <a:r>
              <a:rPr lang="en-US" altLang="en-US" sz="2400" dirty="0" smtClean="0">
                <a:latin typeface="+mj-lt"/>
              </a:rPr>
              <a:t> </a:t>
            </a:r>
          </a:p>
          <a:p>
            <a:pPr marL="233363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dirty="0" smtClean="0">
                <a:latin typeface="+mj-lt"/>
              </a:rPr>
              <a:t>To identify novel </a:t>
            </a:r>
            <a:r>
              <a:rPr lang="en-US" altLang="en-US" sz="2400" i="1" dirty="0">
                <a:latin typeface="+mj-lt"/>
              </a:rPr>
              <a:t>FGFR</a:t>
            </a:r>
            <a:r>
              <a:rPr lang="en-US" altLang="en-US" sz="2400" dirty="0">
                <a:latin typeface="+mj-lt"/>
              </a:rPr>
              <a:t> family gene aberrations in </a:t>
            </a:r>
            <a:r>
              <a:rPr lang="en-US" altLang="en-US" sz="2400" dirty="0" smtClean="0">
                <a:latin typeface="+mj-lt"/>
              </a:rPr>
              <a:t>CCA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400" dirty="0">
              <a:latin typeface="+mj-lt"/>
            </a:endParaRPr>
          </a:p>
          <a:p>
            <a:pPr marL="1604963" indent="-1604963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b="1" dirty="0">
                <a:latin typeface="+mj-lt"/>
              </a:rPr>
              <a:t>Approach:</a:t>
            </a:r>
            <a:r>
              <a:rPr lang="en-US" altLang="en-US" sz="2400" dirty="0">
                <a:latin typeface="+mj-lt"/>
              </a:rPr>
              <a:t> </a:t>
            </a:r>
            <a:endParaRPr lang="en-US" altLang="en-US" sz="2400" dirty="0" smtClean="0">
              <a:latin typeface="+mj-lt"/>
            </a:endParaRPr>
          </a:p>
          <a:p>
            <a:pPr marL="233363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dirty="0" smtClean="0">
                <a:latin typeface="+mj-lt"/>
              </a:rPr>
              <a:t>RNA </a:t>
            </a:r>
            <a:r>
              <a:rPr lang="en-US" altLang="en-US" sz="2400" dirty="0">
                <a:latin typeface="+mj-lt"/>
              </a:rPr>
              <a:t>from </a:t>
            </a:r>
            <a:r>
              <a:rPr lang="en-US" altLang="en-US" sz="2400" dirty="0" smtClean="0">
                <a:latin typeface="+mj-lt"/>
              </a:rPr>
              <a:t>100 patient tissues will </a:t>
            </a:r>
            <a:r>
              <a:rPr lang="en-US" altLang="en-US" sz="2400" dirty="0">
                <a:latin typeface="+mj-lt"/>
              </a:rPr>
              <a:t>be </a:t>
            </a:r>
            <a:r>
              <a:rPr lang="en-US" altLang="en-US" sz="2400" dirty="0" smtClean="0">
                <a:latin typeface="+mj-lt"/>
              </a:rPr>
              <a:t>analyzed by RNA sequencing to discover specific </a:t>
            </a:r>
            <a:r>
              <a:rPr lang="en-US" altLang="en-US" sz="2400" i="1" dirty="0" smtClean="0">
                <a:latin typeface="+mj-lt"/>
              </a:rPr>
              <a:t>FGFR</a:t>
            </a:r>
            <a:r>
              <a:rPr lang="en-US" altLang="en-US" sz="2400" dirty="0" smtClean="0">
                <a:latin typeface="+mj-lt"/>
              </a:rPr>
              <a:t> gene alterations </a:t>
            </a:r>
            <a:endParaRPr lang="en-US" altLang="en-US" sz="240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685" y="2058392"/>
            <a:ext cx="4126389" cy="293038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/>
          </p:cNvSpPr>
          <p:nvPr/>
        </p:nvSpPr>
        <p:spPr bwMode="auto">
          <a:xfrm>
            <a:off x="94195" y="241410"/>
            <a:ext cx="8955610" cy="4801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b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1169988" indent="-1169988" algn="ctr">
              <a:spcBef>
                <a:spcPct val="0"/>
              </a:spcBef>
              <a:buClrTx/>
              <a:buFontTx/>
              <a:buNone/>
            </a:pPr>
            <a:r>
              <a:rPr lang="en-US" altLang="en-US" b="1" dirty="0" smtClean="0">
                <a:solidFill>
                  <a:srgbClr val="FFFF00"/>
                </a:solidFill>
                <a:latin typeface="+mj-lt"/>
              </a:rPr>
              <a:t>Aim 2</a:t>
            </a:r>
            <a:endParaRPr lang="en-US" altLang="en-US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2291" name="Rectangle 3"/>
          <p:cNvSpPr>
            <a:spLocks/>
          </p:cNvSpPr>
          <p:nvPr/>
        </p:nvSpPr>
        <p:spPr bwMode="auto">
          <a:xfrm>
            <a:off x="-122579" y="1228045"/>
            <a:ext cx="517916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marL="228600" indent="-228600" algn="l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1881188" indent="-1616075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b="1" dirty="0" smtClean="0">
                <a:latin typeface="+mj-lt"/>
              </a:rPr>
              <a:t>Objective:</a:t>
            </a:r>
            <a:r>
              <a:rPr lang="en-US" altLang="en-US" sz="2400" dirty="0" smtClean="0">
                <a:latin typeface="+mj-lt"/>
              </a:rPr>
              <a:t> </a:t>
            </a:r>
          </a:p>
          <a:p>
            <a:pPr marL="509588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ja-JP" sz="2400" dirty="0" smtClean="0"/>
              <a:t>To evaluate the effect of FGFR protein alterations on signaling pathways during development of CCA</a:t>
            </a:r>
          </a:p>
          <a:p>
            <a:pPr marL="509588" indent="0">
              <a:lnSpc>
                <a:spcPct val="100000"/>
              </a:lnSpc>
              <a:spcBef>
                <a:spcPct val="0"/>
              </a:spcBef>
              <a:buNone/>
            </a:pPr>
            <a:endParaRPr lang="en-US" altLang="ja-JP" sz="2400" dirty="0" smtClean="0"/>
          </a:p>
          <a:p>
            <a:pPr marL="284163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b="1" dirty="0" smtClean="0">
                <a:latin typeface="+mj-lt"/>
              </a:rPr>
              <a:t>Approach:</a:t>
            </a:r>
            <a:r>
              <a:rPr lang="en-US" altLang="en-US" sz="2400" dirty="0" smtClean="0">
                <a:latin typeface="+mj-lt"/>
              </a:rPr>
              <a:t> </a:t>
            </a:r>
          </a:p>
          <a:p>
            <a:pPr marL="744538" indent="-457200">
              <a:buAutoNum type="arabicPeriod"/>
            </a:pPr>
            <a:r>
              <a:rPr lang="en-US" altLang="ja-JP" sz="2400" dirty="0" smtClean="0"/>
              <a:t>To measure levels of altered FGFR proteins in CCA</a:t>
            </a:r>
            <a:endParaRPr lang="en-US" altLang="ja-JP" sz="2400" dirty="0"/>
          </a:p>
          <a:p>
            <a:pPr marL="744538" indent="-457200">
              <a:buAutoNum type="arabicPeriod"/>
            </a:pPr>
            <a:r>
              <a:rPr lang="en-US" altLang="en-US" sz="2400" dirty="0" smtClean="0"/>
              <a:t>To evaluate </a:t>
            </a:r>
            <a:r>
              <a:rPr lang="en-US" altLang="en-US" sz="2400" dirty="0"/>
              <a:t>the </a:t>
            </a:r>
            <a:r>
              <a:rPr lang="en-US" altLang="en-US" sz="2400" dirty="0" smtClean="0"/>
              <a:t>effect of FGFR on downstream signaling proteins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875580" y="2559578"/>
            <a:ext cx="4023158" cy="1821480"/>
            <a:chOff x="4875580" y="1606244"/>
            <a:chExt cx="4023158" cy="1821480"/>
          </a:xfrm>
        </p:grpSpPr>
        <p:pic>
          <p:nvPicPr>
            <p:cNvPr id="19" name="Picture 18" descr="H:\wy\western\for use\p-FGFR for  new exp3.tif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442" b="18543"/>
            <a:stretch/>
          </p:blipFill>
          <p:spPr bwMode="auto">
            <a:xfrm>
              <a:off x="6081725" y="1670042"/>
              <a:ext cx="2817013" cy="5397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Picture 23" descr="H:\wy\western\for use\FGFR2 for liv31-2 (2).tif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39" b="11695"/>
            <a:stretch/>
          </p:blipFill>
          <p:spPr bwMode="auto">
            <a:xfrm>
              <a:off x="6074928" y="2266364"/>
              <a:ext cx="2823810" cy="556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4952579" y="2890734"/>
              <a:ext cx="1129244" cy="456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 b="1" dirty="0" smtClean="0">
                  <a:latin typeface="Arial"/>
                  <a:cs typeface="Arial"/>
                </a:rPr>
                <a:t>Actin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75580" y="1606244"/>
              <a:ext cx="1206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latin typeface="Arial"/>
                  <a:cs typeface="Arial"/>
                </a:rPr>
                <a:t>Phospho-FGFR2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025062" y="2288134"/>
              <a:ext cx="1056761" cy="456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 b="1" dirty="0" smtClean="0">
                  <a:latin typeface="Arial"/>
                  <a:cs typeface="Arial"/>
                </a:rPr>
                <a:t>FGFR2</a:t>
              </a:r>
            </a:p>
          </p:txBody>
        </p:sp>
        <p:pic>
          <p:nvPicPr>
            <p:cNvPr id="30" name="Picture 6" descr="H:\wy\western\for use\actin for old exp-3.tif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29" r="-406" b="19939"/>
            <a:stretch/>
          </p:blipFill>
          <p:spPr bwMode="auto">
            <a:xfrm>
              <a:off x="6100083" y="2882528"/>
              <a:ext cx="2779706" cy="545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Box 32"/>
          <p:cNvSpPr txBox="1"/>
          <p:nvPr/>
        </p:nvSpPr>
        <p:spPr>
          <a:xfrm>
            <a:off x="5056581" y="1988891"/>
            <a:ext cx="384215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</a:rPr>
              <a:t>An example of detecting proteins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4691063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/>
          </p:cNvSpPr>
          <p:nvPr/>
        </p:nvSpPr>
        <p:spPr bwMode="auto">
          <a:xfrm>
            <a:off x="94195" y="317305"/>
            <a:ext cx="8955610" cy="4801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b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1201738" indent="-1201738" algn="ctr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  <a:latin typeface="+mj-lt"/>
              </a:rPr>
              <a:t>Aim </a:t>
            </a:r>
            <a:r>
              <a:rPr lang="en-US" altLang="en-US" b="1" dirty="0" smtClean="0">
                <a:solidFill>
                  <a:srgbClr val="FFFF00"/>
                </a:solidFill>
                <a:latin typeface="+mj-lt"/>
              </a:rPr>
              <a:t>3:</a:t>
            </a:r>
            <a:endParaRPr lang="en-US" altLang="en-US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2291" name="Rectangle 3"/>
          <p:cNvSpPr>
            <a:spLocks/>
          </p:cNvSpPr>
          <p:nvPr/>
        </p:nvSpPr>
        <p:spPr bwMode="auto">
          <a:xfrm>
            <a:off x="397775" y="1000360"/>
            <a:ext cx="8348450" cy="499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marL="228600" indent="-228600" algn="l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1339850" indent="-133985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000" b="1" dirty="0" smtClean="0">
                <a:latin typeface="+mj-lt"/>
              </a:rPr>
              <a:t>Objective:</a:t>
            </a:r>
            <a:r>
              <a:rPr lang="en-US" altLang="en-US" sz="2000" dirty="0" smtClean="0">
                <a:latin typeface="+mj-lt"/>
              </a:rPr>
              <a:t> To evaluate the effectiveness of specific FGFR inhibitors in cell lines and mouse models bearing </a:t>
            </a:r>
            <a:r>
              <a:rPr lang="en-US" altLang="en-US" sz="2000" i="1" dirty="0" smtClean="0">
                <a:latin typeface="+mj-lt"/>
              </a:rPr>
              <a:t>FGFR</a:t>
            </a:r>
            <a:r>
              <a:rPr lang="en-US" altLang="en-US" sz="2000" dirty="0" smtClean="0">
                <a:latin typeface="+mj-lt"/>
              </a:rPr>
              <a:t> alterations</a:t>
            </a:r>
          </a:p>
          <a:p>
            <a:pPr marL="1616075" indent="-1616075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2000" dirty="0">
              <a:latin typeface="+mj-lt"/>
            </a:endParaRPr>
          </a:p>
          <a:p>
            <a:pPr marL="1616075" indent="-1616075">
              <a:buNone/>
            </a:pPr>
            <a:r>
              <a:rPr lang="en-US" altLang="en-US" sz="2000" b="1" dirty="0" smtClean="0">
                <a:latin typeface="+mj-lt"/>
              </a:rPr>
              <a:t>Approach:</a:t>
            </a:r>
            <a:r>
              <a:rPr lang="en-US" altLang="en-US" sz="2000" dirty="0" smtClean="0">
                <a:latin typeface="+mj-lt"/>
              </a:rPr>
              <a:t> </a:t>
            </a:r>
            <a:r>
              <a:rPr lang="en-US" altLang="en-US" sz="2000" u="sng" dirty="0" smtClean="0">
                <a:latin typeface="+mj-lt"/>
              </a:rPr>
              <a:t>Cell lines</a:t>
            </a:r>
            <a:r>
              <a:rPr lang="en-US" altLang="en-US" sz="2000" dirty="0" smtClean="0">
                <a:latin typeface="+mj-lt"/>
              </a:rPr>
              <a:t>:</a:t>
            </a:r>
          </a:p>
          <a:p>
            <a:pPr marL="1619250" indent="-247650">
              <a:spcBef>
                <a:spcPts val="600"/>
              </a:spcBef>
              <a:buNone/>
            </a:pPr>
            <a:r>
              <a:rPr lang="en-US" altLang="ja-JP" sz="2000" dirty="0" smtClean="0"/>
              <a:t>1. To develop CCA cell lines bearing the novel </a:t>
            </a:r>
            <a:r>
              <a:rPr lang="en-US" altLang="ja-JP" sz="2000" i="1" dirty="0" smtClean="0"/>
              <a:t>FGFR </a:t>
            </a:r>
            <a:r>
              <a:rPr lang="en-US" altLang="ja-JP" sz="2000" dirty="0" smtClean="0"/>
              <a:t>alterations we discover</a:t>
            </a:r>
          </a:p>
          <a:p>
            <a:pPr marL="1616075" indent="-1616075">
              <a:buNone/>
              <a:tabLst>
                <a:tab pos="1339850" algn="l"/>
              </a:tabLst>
            </a:pPr>
            <a:r>
              <a:rPr lang="en-US" altLang="ja-JP" sz="2000" dirty="0"/>
              <a:t>	</a:t>
            </a:r>
            <a:r>
              <a:rPr lang="en-US" altLang="ja-JP" sz="2000" dirty="0" smtClean="0"/>
              <a:t>2. To </a:t>
            </a:r>
            <a:r>
              <a:rPr lang="en-US" altLang="ja-JP" sz="2000" dirty="0"/>
              <a:t>examine the </a:t>
            </a:r>
            <a:r>
              <a:rPr lang="en-US" altLang="ja-JP" sz="2000" dirty="0" smtClean="0"/>
              <a:t>growth of tumors bearing novel </a:t>
            </a:r>
            <a:r>
              <a:rPr lang="en-US" altLang="ja-JP" sz="2000" i="1" dirty="0" smtClean="0"/>
              <a:t>FGFR</a:t>
            </a:r>
            <a:r>
              <a:rPr lang="en-US" altLang="ja-JP" sz="2000" dirty="0" smtClean="0"/>
              <a:t> alterations in </a:t>
            </a:r>
            <a:r>
              <a:rPr lang="en-US" altLang="ja-JP" sz="2000" dirty="0"/>
              <a:t>the presence or absence of FGFR </a:t>
            </a:r>
            <a:r>
              <a:rPr lang="en-US" altLang="ja-JP" sz="2000" dirty="0" smtClean="0"/>
              <a:t>inhibitors </a:t>
            </a:r>
          </a:p>
          <a:p>
            <a:pPr marL="1616075" indent="-1616075">
              <a:spcBef>
                <a:spcPts val="1860"/>
              </a:spcBef>
              <a:buNone/>
              <a:tabLst>
                <a:tab pos="1339850" algn="l"/>
              </a:tabLst>
            </a:pPr>
            <a:r>
              <a:rPr lang="en-US" altLang="ja-JP" sz="2000" dirty="0" smtClean="0"/>
              <a:t>	</a:t>
            </a:r>
            <a:r>
              <a:rPr lang="en-US" altLang="ja-JP" sz="2000" u="sng" dirty="0" smtClean="0"/>
              <a:t>Mouse models</a:t>
            </a:r>
            <a:r>
              <a:rPr lang="en-US" altLang="ja-JP" sz="2000" dirty="0" smtClean="0"/>
              <a:t>:</a:t>
            </a:r>
          </a:p>
          <a:p>
            <a:pPr marL="1616075" indent="-1339850">
              <a:spcBef>
                <a:spcPts val="600"/>
              </a:spcBef>
              <a:buNone/>
              <a:tabLst>
                <a:tab pos="1339850" algn="l"/>
              </a:tabLst>
            </a:pPr>
            <a:r>
              <a:rPr lang="en-US" altLang="ja-JP" sz="2000" dirty="0"/>
              <a:t>	</a:t>
            </a:r>
            <a:r>
              <a:rPr lang="en-US" altLang="ja-JP" sz="2000" dirty="0" smtClean="0"/>
              <a:t>3. To evaluate the </a:t>
            </a:r>
            <a:r>
              <a:rPr lang="en-US" altLang="ja-JP" sz="2000" dirty="0"/>
              <a:t>growth of </a:t>
            </a:r>
            <a:r>
              <a:rPr lang="en-US" altLang="ja-JP" sz="2000" dirty="0" smtClean="0"/>
              <a:t>CCA cells with specific gene alterations implanted subcutaneously in nude mice</a:t>
            </a:r>
          </a:p>
          <a:p>
            <a:pPr marL="1616075" indent="-1339850">
              <a:buNone/>
              <a:tabLst>
                <a:tab pos="1339850" algn="l"/>
              </a:tabLst>
            </a:pPr>
            <a:r>
              <a:rPr lang="en-US" altLang="ja-JP" sz="2000" dirty="0"/>
              <a:t>	</a:t>
            </a:r>
            <a:r>
              <a:rPr lang="en-US" altLang="ja-JP" sz="2000" dirty="0" smtClean="0"/>
              <a:t>4. To test the effect of different FGFR inhibitors on implanted CCA PDXs and </a:t>
            </a:r>
            <a:r>
              <a:rPr lang="en-US" altLang="ja-JP" sz="2000" dirty="0"/>
              <a:t>determine the effectiveness </a:t>
            </a:r>
            <a:r>
              <a:rPr lang="en-US" altLang="ja-JP" sz="2000" dirty="0" smtClean="0"/>
              <a:t>of targeting </a:t>
            </a:r>
            <a:r>
              <a:rPr lang="en-US" altLang="ja-JP" sz="2000" i="1" dirty="0" smtClean="0"/>
              <a:t>FGFR</a:t>
            </a:r>
            <a:r>
              <a:rPr lang="en-US" altLang="ja-JP" sz="2000" dirty="0" smtClean="0"/>
              <a:t> alterations </a:t>
            </a:r>
            <a:r>
              <a:rPr lang="en-US" altLang="ja-JP" sz="2000" dirty="0"/>
              <a:t>in treatment of </a:t>
            </a:r>
            <a:r>
              <a:rPr lang="en-US" altLang="ja-JP" sz="2000" dirty="0" smtClean="0"/>
              <a:t>CCA</a:t>
            </a:r>
          </a:p>
        </p:txBody>
      </p:sp>
      <p:pic>
        <p:nvPicPr>
          <p:cNvPr id="8" name="Picture 37161" descr="3194858-001-0brow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77" y="4641561"/>
            <a:ext cx="1491596" cy="70464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21880" y="2590566"/>
            <a:ext cx="1062531" cy="988465"/>
            <a:chOff x="321880" y="3123590"/>
            <a:chExt cx="1062531" cy="988465"/>
          </a:xfrm>
        </p:grpSpPr>
        <p:grpSp>
          <p:nvGrpSpPr>
            <p:cNvPr id="22" name="Group 21"/>
            <p:cNvGrpSpPr/>
            <p:nvPr/>
          </p:nvGrpSpPr>
          <p:grpSpPr>
            <a:xfrm>
              <a:off x="321880" y="3425340"/>
              <a:ext cx="533095" cy="533095"/>
              <a:chOff x="257314" y="3049525"/>
              <a:chExt cx="914400" cy="914400"/>
            </a:xfrm>
          </p:grpSpPr>
          <p:sp>
            <p:nvSpPr>
              <p:cNvPr id="23" name="Oval 22"/>
              <p:cNvSpPr/>
              <p:nvPr/>
            </p:nvSpPr>
            <p:spPr bwMode="auto">
              <a:xfrm>
                <a:off x="257314" y="3049525"/>
                <a:ext cx="914400" cy="914400"/>
              </a:xfrm>
              <a:prstGeom prst="ellipse">
                <a:avLst/>
              </a:prstGeom>
              <a:solidFill>
                <a:srgbClr val="FF7C8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347758" y="3129079"/>
                <a:ext cx="527606" cy="527606"/>
              </a:xfrm>
              <a:prstGeom prst="ellipse">
                <a:avLst/>
              </a:prstGeom>
              <a:solidFill>
                <a:srgbClr val="CC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97775" y="3578960"/>
              <a:ext cx="533095" cy="533095"/>
              <a:chOff x="257314" y="3049525"/>
              <a:chExt cx="914400" cy="914400"/>
            </a:xfrm>
          </p:grpSpPr>
          <p:sp>
            <p:nvSpPr>
              <p:cNvPr id="26" name="Oval 25"/>
              <p:cNvSpPr/>
              <p:nvPr/>
            </p:nvSpPr>
            <p:spPr bwMode="auto">
              <a:xfrm>
                <a:off x="257314" y="3049525"/>
                <a:ext cx="914400" cy="914400"/>
              </a:xfrm>
              <a:prstGeom prst="ellipse">
                <a:avLst/>
              </a:prstGeom>
              <a:solidFill>
                <a:srgbClr val="FF7C8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521423" y="3085949"/>
                <a:ext cx="527606" cy="527606"/>
              </a:xfrm>
              <a:prstGeom prst="ellipse">
                <a:avLst/>
              </a:prstGeom>
              <a:solidFill>
                <a:srgbClr val="CC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699526" y="3504895"/>
              <a:ext cx="533095" cy="533095"/>
              <a:chOff x="257314" y="3049525"/>
              <a:chExt cx="914400" cy="914400"/>
            </a:xfrm>
          </p:grpSpPr>
          <p:sp>
            <p:nvSpPr>
              <p:cNvPr id="20" name="Oval 19"/>
              <p:cNvSpPr/>
              <p:nvPr/>
            </p:nvSpPr>
            <p:spPr bwMode="auto">
              <a:xfrm>
                <a:off x="257314" y="3049525"/>
                <a:ext cx="914400" cy="914400"/>
              </a:xfrm>
              <a:prstGeom prst="ellipse">
                <a:avLst/>
              </a:prstGeom>
              <a:solidFill>
                <a:srgbClr val="FF7C8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 bwMode="auto">
              <a:xfrm>
                <a:off x="347758" y="3129079"/>
                <a:ext cx="527606" cy="527606"/>
              </a:xfrm>
              <a:prstGeom prst="ellipse">
                <a:avLst/>
              </a:prstGeom>
              <a:solidFill>
                <a:srgbClr val="CC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851316" y="3123590"/>
              <a:ext cx="533095" cy="533095"/>
              <a:chOff x="257314" y="3049525"/>
              <a:chExt cx="914400" cy="914400"/>
            </a:xfrm>
          </p:grpSpPr>
          <p:sp>
            <p:nvSpPr>
              <p:cNvPr id="29" name="Oval 28"/>
              <p:cNvSpPr/>
              <p:nvPr/>
            </p:nvSpPr>
            <p:spPr bwMode="auto">
              <a:xfrm>
                <a:off x="257314" y="3049525"/>
                <a:ext cx="914400" cy="914400"/>
              </a:xfrm>
              <a:prstGeom prst="ellipse">
                <a:avLst/>
              </a:prstGeom>
              <a:solidFill>
                <a:srgbClr val="FF7C8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321880" y="3277210"/>
                <a:ext cx="527606" cy="527606"/>
              </a:xfrm>
              <a:prstGeom prst="ellipse">
                <a:avLst/>
              </a:prstGeom>
              <a:solidFill>
                <a:srgbClr val="CC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84999" y="3201315"/>
              <a:ext cx="533095" cy="533095"/>
              <a:chOff x="257314" y="3049525"/>
              <a:chExt cx="914400" cy="914400"/>
            </a:xfrm>
          </p:grpSpPr>
          <p:sp>
            <p:nvSpPr>
              <p:cNvPr id="10" name="Oval 9"/>
              <p:cNvSpPr/>
              <p:nvPr/>
            </p:nvSpPr>
            <p:spPr bwMode="auto">
              <a:xfrm>
                <a:off x="257314" y="3049525"/>
                <a:ext cx="914400" cy="914400"/>
              </a:xfrm>
              <a:prstGeom prst="ellipse">
                <a:avLst/>
              </a:prstGeom>
              <a:solidFill>
                <a:srgbClr val="FF7C8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347758" y="3129079"/>
                <a:ext cx="527606" cy="527606"/>
              </a:xfrm>
              <a:prstGeom prst="ellipse">
                <a:avLst/>
              </a:prstGeom>
              <a:solidFill>
                <a:srgbClr val="CC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60100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/>
          </p:cNvSpPr>
          <p:nvPr/>
        </p:nvSpPr>
        <p:spPr bwMode="auto">
          <a:xfrm>
            <a:off x="94195" y="158333"/>
            <a:ext cx="8955610" cy="48731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b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1169988" indent="-1169988" algn="ctr">
              <a:spcBef>
                <a:spcPct val="0"/>
              </a:spcBef>
              <a:buClrTx/>
              <a:buFontTx/>
              <a:buNone/>
            </a:pPr>
            <a:r>
              <a:rPr lang="en-US" altLang="en-US" b="1" dirty="0" smtClean="0">
                <a:solidFill>
                  <a:srgbClr val="FFFF00"/>
                </a:solidFill>
                <a:latin typeface="+mj-lt"/>
              </a:rPr>
              <a:t>Summary and Conclusion</a:t>
            </a:r>
            <a:endParaRPr lang="en-US" altLang="en-US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2291" name="Rectangle 3"/>
          <p:cNvSpPr>
            <a:spLocks/>
          </p:cNvSpPr>
          <p:nvPr/>
        </p:nvSpPr>
        <p:spPr bwMode="auto">
          <a:xfrm>
            <a:off x="594469" y="1166842"/>
            <a:ext cx="796897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marL="228600" indent="-228600" algn="l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ja-JP" sz="2400" dirty="0" smtClean="0"/>
              <a:t>Challenges </a:t>
            </a:r>
            <a:r>
              <a:rPr lang="en-US" altLang="ja-JP" sz="2400" dirty="0"/>
              <a:t>in treatment of </a:t>
            </a:r>
            <a:r>
              <a:rPr lang="en-US" altLang="ja-JP" sz="2400" dirty="0" smtClean="0"/>
              <a:t>CCA </a:t>
            </a:r>
            <a:r>
              <a:rPr lang="en-US" altLang="ja-JP" sz="2400" dirty="0"/>
              <a:t>patients identify this field as "a contemporary frontier of </a:t>
            </a:r>
            <a:r>
              <a:rPr lang="en-US" altLang="ja-JP" sz="2400" dirty="0" smtClean="0"/>
              <a:t>medicine”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ja-JP" sz="2400" dirty="0" smtClean="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ja-JP" sz="2400" dirty="0"/>
              <a:t>We expect to identify additional novel </a:t>
            </a:r>
            <a:r>
              <a:rPr lang="en-US" altLang="ja-JP" sz="2400" i="1" dirty="0"/>
              <a:t>FGFR</a:t>
            </a:r>
            <a:r>
              <a:rPr lang="en-US" altLang="ja-JP" sz="2400" dirty="0"/>
              <a:t> target alterations and to determine their relative sensitivities to different FGFR </a:t>
            </a:r>
            <a:r>
              <a:rPr lang="en-US" altLang="ja-JP" sz="2400" dirty="0" smtClean="0"/>
              <a:t>inhibitors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ja-JP" sz="2400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ja-JP" sz="2400" dirty="0" smtClean="0"/>
              <a:t>The results of our studies will allow us to personalize </a:t>
            </a:r>
            <a:r>
              <a:rPr lang="en-US" altLang="ja-JP" sz="2400" dirty="0"/>
              <a:t>the therapeutic options for patients with </a:t>
            </a:r>
            <a:r>
              <a:rPr lang="en-US" altLang="ja-JP" sz="2400" dirty="0" smtClean="0"/>
              <a:t>CCA </a:t>
            </a:r>
            <a:r>
              <a:rPr lang="en-US" altLang="ja-JP" sz="2400" dirty="0"/>
              <a:t>by selecting the specific FGFR </a:t>
            </a:r>
            <a:r>
              <a:rPr lang="en-US" altLang="ja-JP" sz="2400" dirty="0" smtClean="0"/>
              <a:t>inhibitor that is most likely to achieve a clinical effect, and therefore enhance patient outcomes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112090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/>
          </p:cNvSpPr>
          <p:nvPr/>
        </p:nvSpPr>
        <p:spPr bwMode="auto">
          <a:xfrm>
            <a:off x="94195" y="89620"/>
            <a:ext cx="8955610" cy="5355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b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 smtClean="0">
                <a:solidFill>
                  <a:srgbClr val="FFFF00"/>
                </a:solidFill>
                <a:latin typeface="+mj-lt"/>
              </a:rPr>
              <a:t>Introduction</a:t>
            </a:r>
            <a:endParaRPr lang="en-US" altLang="en-US" sz="32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123" name="Rectangle 3"/>
          <p:cNvSpPr>
            <a:spLocks/>
          </p:cNvSpPr>
          <p:nvPr/>
        </p:nvSpPr>
        <p:spPr bwMode="auto">
          <a:xfrm>
            <a:off x="245986" y="848570"/>
            <a:ext cx="5464440" cy="529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marL="228600" indent="-228600" algn="l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lvl="0"/>
            <a:r>
              <a:rPr lang="en-US" sz="2400" dirty="0" smtClean="0"/>
              <a:t>I enrolled </a:t>
            </a:r>
            <a:r>
              <a:rPr lang="en-US" sz="2400" dirty="0"/>
              <a:t>in </a:t>
            </a:r>
            <a:r>
              <a:rPr lang="en-US" sz="2400" dirty="0" smtClean="0"/>
              <a:t>Medical School and Graduate School in Japan</a:t>
            </a:r>
          </a:p>
          <a:p>
            <a:pPr lvl="0"/>
            <a:r>
              <a:rPr lang="en-US" sz="2400" dirty="0" smtClean="0"/>
              <a:t>During my training I became aware of the enormous amount </a:t>
            </a:r>
            <a:r>
              <a:rPr lang="en-US" sz="2400" dirty="0"/>
              <a:t>of innovative </a:t>
            </a:r>
            <a:r>
              <a:rPr lang="en-US" sz="2400" dirty="0" smtClean="0"/>
              <a:t>research </a:t>
            </a:r>
            <a:r>
              <a:rPr lang="en-US" sz="2400" dirty="0"/>
              <a:t>and </a:t>
            </a:r>
            <a:r>
              <a:rPr lang="en-US" sz="2400" dirty="0" smtClean="0"/>
              <a:t>publications from </a:t>
            </a:r>
            <a:r>
              <a:rPr lang="en-US" sz="2400" dirty="0"/>
              <a:t>Mayo </a:t>
            </a:r>
            <a:r>
              <a:rPr lang="en-US" sz="2400" dirty="0" smtClean="0"/>
              <a:t>Clinic</a:t>
            </a:r>
          </a:p>
          <a:p>
            <a:r>
              <a:rPr lang="en-US" sz="2400" dirty="0"/>
              <a:t>My cousin suffers from </a:t>
            </a:r>
            <a:r>
              <a:rPr lang="en-US" sz="2400" dirty="0" smtClean="0"/>
              <a:t>bile duct stone in her liver, </a:t>
            </a:r>
            <a:r>
              <a:rPr lang="en-US" sz="2400" dirty="0"/>
              <a:t>which is a risk factor, so I wish to learn more about </a:t>
            </a:r>
            <a:r>
              <a:rPr lang="en-US" sz="2400" dirty="0" err="1" smtClean="0"/>
              <a:t>cholangiocarcinoma</a:t>
            </a:r>
            <a:endParaRPr lang="en-US" altLang="en-US" sz="2400" b="1" dirty="0">
              <a:latin typeface="+mj-lt"/>
            </a:endParaRPr>
          </a:p>
          <a:p>
            <a:pPr lvl="0"/>
            <a:r>
              <a:rPr lang="en-US" sz="2400" dirty="0" smtClean="0"/>
              <a:t>I met with </a:t>
            </a:r>
            <a:r>
              <a:rPr lang="en-US" sz="2400" dirty="0"/>
              <a:t>Dr. Lewis R. Roberts </a:t>
            </a:r>
            <a:r>
              <a:rPr lang="en-US" sz="2400" dirty="0" smtClean="0"/>
              <a:t>at a meeting in </a:t>
            </a:r>
            <a:r>
              <a:rPr lang="en-US" sz="2400" dirty="0"/>
              <a:t>Kyoto, </a:t>
            </a:r>
            <a:r>
              <a:rPr lang="en-US" sz="2400" dirty="0" smtClean="0"/>
              <a:t>Japan, and was able to arrange to work with him as a visiting fellow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38110" y="6247258"/>
            <a:ext cx="22958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Dr. Lewis R. Roberts</a:t>
            </a:r>
            <a:endParaRPr lang="en-US" dirty="0"/>
          </a:p>
        </p:txBody>
      </p:sp>
      <p:pic>
        <p:nvPicPr>
          <p:cNvPr id="3" name="Picture 2" descr="LRR3B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85" y="4081763"/>
            <a:ext cx="1657796" cy="22312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584" y="847419"/>
            <a:ext cx="1727807" cy="20766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95031" y="2897735"/>
            <a:ext cx="22958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My portrait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600" smtClean="0">
                <a:latin typeface="Calibri" pitchFamily="34" charset="0"/>
              </a:rPr>
              <a:t>©2010 MFMER  |  slide-</a:t>
            </a:r>
            <a:fld id="{D542AFB8-311D-49A5-B6F9-650F087B182B}" type="slidenum">
              <a:rPr lang="en-US" altLang="en-US" sz="600" smtClean="0">
                <a:latin typeface="Calibri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600" smtClean="0">
              <a:latin typeface="Calibri" pitchFamily="34" charset="0"/>
            </a:endParaRPr>
          </a:p>
        </p:txBody>
      </p:sp>
      <p:sp>
        <p:nvSpPr>
          <p:cNvPr id="25604" name="TextBox 1"/>
          <p:cNvSpPr txBox="1">
            <a:spLocks noChangeArrowheads="1"/>
          </p:cNvSpPr>
          <p:nvPr/>
        </p:nvSpPr>
        <p:spPr bwMode="auto">
          <a:xfrm>
            <a:off x="94195" y="112580"/>
            <a:ext cx="8955610" cy="584776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 smtClean="0">
                <a:solidFill>
                  <a:srgbClr val="FFFF00"/>
                </a:solidFill>
                <a:latin typeface="+mj-lt"/>
              </a:rPr>
              <a:t>Thanks to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+mj-lt"/>
              </a:rPr>
              <a:t>Cholangiocarcinoma</a:t>
            </a:r>
            <a:r>
              <a:rPr lang="en-US" altLang="en-US" sz="3200" b="1" dirty="0" smtClean="0">
                <a:solidFill>
                  <a:srgbClr val="FFFF00"/>
                </a:solidFill>
                <a:latin typeface="+mj-lt"/>
              </a:rPr>
              <a:t> Foundation</a:t>
            </a:r>
            <a:endParaRPr lang="en-US" altLang="en-US" sz="32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2" name="Picture 1" descr="Lab Group 2014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18" y="1000360"/>
            <a:ext cx="7949964" cy="50206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/>
          </p:cNvSpPr>
          <p:nvPr/>
        </p:nvSpPr>
        <p:spPr bwMode="auto">
          <a:xfrm>
            <a:off x="94195" y="464829"/>
            <a:ext cx="8955610" cy="53553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b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 smtClean="0">
                <a:solidFill>
                  <a:srgbClr val="FFFF00"/>
                </a:solidFill>
                <a:latin typeface="+mj-lt"/>
              </a:rPr>
              <a:t>What is Cholangiocarcinoma (CCA)</a:t>
            </a:r>
            <a:endParaRPr lang="en-US" altLang="en-US" sz="32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123" name="Rectangle 3"/>
          <p:cNvSpPr>
            <a:spLocks/>
          </p:cNvSpPr>
          <p:nvPr/>
        </p:nvSpPr>
        <p:spPr bwMode="auto">
          <a:xfrm>
            <a:off x="401661" y="1922413"/>
            <a:ext cx="8344563" cy="325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marL="228600" indent="-228600" algn="l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200" dirty="0" smtClean="0">
                <a:latin typeface="+mj-lt"/>
              </a:rPr>
              <a:t>CCA is </a:t>
            </a:r>
            <a:r>
              <a:rPr lang="en-US" altLang="en-US" sz="3200" dirty="0">
                <a:latin typeface="+mj-lt"/>
              </a:rPr>
              <a:t>a lethal </a:t>
            </a:r>
            <a:r>
              <a:rPr lang="en-US" altLang="en-US" sz="3200" dirty="0" smtClean="0">
                <a:latin typeface="+mj-lt"/>
              </a:rPr>
              <a:t>bile duct </a:t>
            </a:r>
            <a:r>
              <a:rPr lang="en-US" altLang="en-US" sz="3200" dirty="0">
                <a:latin typeface="+mj-lt"/>
              </a:rPr>
              <a:t>cancer with </a:t>
            </a:r>
            <a:r>
              <a:rPr lang="en-US" altLang="en-US" sz="3200" dirty="0" smtClean="0">
                <a:latin typeface="+mj-lt"/>
              </a:rPr>
              <a:t>only a few relatively ineffective treatments</a:t>
            </a:r>
          </a:p>
          <a:p>
            <a:pPr eaLnBrk="1" hangingPunct="1"/>
            <a:r>
              <a:rPr lang="en-US" altLang="en-US" sz="3200" dirty="0" smtClean="0">
                <a:latin typeface="+mj-lt"/>
              </a:rPr>
              <a:t>Common cancer in Asia: the 6</a:t>
            </a:r>
            <a:r>
              <a:rPr lang="en-US" altLang="en-US" sz="3200" baseline="30000" dirty="0" smtClean="0">
                <a:latin typeface="+mj-lt"/>
              </a:rPr>
              <a:t>th</a:t>
            </a:r>
            <a:r>
              <a:rPr lang="en-US" altLang="en-US" sz="3200" dirty="0" smtClean="0">
                <a:latin typeface="+mj-lt"/>
              </a:rPr>
              <a:t> most common cause of cancer in Japan</a:t>
            </a:r>
          </a:p>
          <a:p>
            <a:pPr eaLnBrk="1" hangingPunct="1"/>
            <a:r>
              <a:rPr lang="en-US" altLang="en-US" sz="3200" dirty="0" err="1" smtClean="0">
                <a:latin typeface="+mj-lt"/>
              </a:rPr>
              <a:t>Subclassified</a:t>
            </a:r>
            <a:r>
              <a:rPr lang="en-US" altLang="en-US" sz="3200" dirty="0" smtClean="0">
                <a:latin typeface="+mj-lt"/>
              </a:rPr>
              <a:t> into intrahepatic CCA, </a:t>
            </a:r>
            <a:r>
              <a:rPr lang="en-US" altLang="en-US" sz="3200" dirty="0" err="1" smtClean="0">
                <a:latin typeface="+mj-lt"/>
              </a:rPr>
              <a:t>perihilar</a:t>
            </a:r>
            <a:r>
              <a:rPr lang="en-US" altLang="en-US" sz="3200" dirty="0" smtClean="0">
                <a:latin typeface="+mj-lt"/>
              </a:rPr>
              <a:t> CCA, and distal CCA</a:t>
            </a:r>
            <a:endParaRPr lang="en-US" alt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2411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sosroong\Desktop\3-1-58\00 Duodenum Arou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800" y="3430800"/>
            <a:ext cx="2857500" cy="37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3125535-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679452"/>
            <a:ext cx="8801100" cy="543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5557838" y="992188"/>
            <a:ext cx="3200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367338" y="2168525"/>
            <a:ext cx="33829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76600" y="3781425"/>
            <a:ext cx="54864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624138" y="5443538"/>
            <a:ext cx="61261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4" name="Text Box 4"/>
          <p:cNvSpPr txBox="1">
            <a:spLocks noChangeArrowheads="1"/>
          </p:cNvSpPr>
          <p:nvPr/>
        </p:nvSpPr>
        <p:spPr bwMode="auto">
          <a:xfrm>
            <a:off x="4040735" y="6313010"/>
            <a:ext cx="423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800" b="1" dirty="0" smtClean="0">
                <a:solidFill>
                  <a:srgbClr val="3366FF"/>
                </a:solidFill>
              </a:rPr>
              <a:t>Image Courtesy of Dr. Gregory Gores</a:t>
            </a:r>
          </a:p>
        </p:txBody>
      </p:sp>
      <p:sp>
        <p:nvSpPr>
          <p:cNvPr id="26638" name="Text Box 5"/>
          <p:cNvSpPr txBox="1">
            <a:spLocks noChangeArrowheads="1"/>
          </p:cNvSpPr>
          <p:nvPr/>
        </p:nvSpPr>
        <p:spPr bwMode="auto">
          <a:xfrm>
            <a:off x="1081088" y="3433763"/>
            <a:ext cx="14478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b="1" smtClean="0">
                <a:solidFill>
                  <a:srgbClr val="FFFFFF"/>
                </a:solidFill>
              </a:rPr>
              <a:t>Gall bladder</a:t>
            </a:r>
          </a:p>
        </p:txBody>
      </p:sp>
      <p:sp>
        <p:nvSpPr>
          <p:cNvPr id="26639" name="Text Box 5"/>
          <p:cNvSpPr txBox="1">
            <a:spLocks noChangeArrowheads="1"/>
          </p:cNvSpPr>
          <p:nvPr/>
        </p:nvSpPr>
        <p:spPr bwMode="auto">
          <a:xfrm>
            <a:off x="1600200" y="3946527"/>
            <a:ext cx="1360488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b="1" dirty="0" smtClean="0">
                <a:solidFill>
                  <a:srgbClr val="3587FF"/>
                </a:solidFill>
              </a:rPr>
              <a:t>Cystic duct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2743200" y="3717925"/>
            <a:ext cx="217488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/>
        </p:spPr>
      </p:cxnSp>
      <p:sp>
        <p:nvSpPr>
          <p:cNvPr id="26641" name="Text Box 5"/>
          <p:cNvSpPr txBox="1">
            <a:spLocks noChangeArrowheads="1"/>
          </p:cNvSpPr>
          <p:nvPr/>
        </p:nvSpPr>
        <p:spPr bwMode="auto">
          <a:xfrm>
            <a:off x="3105150" y="4545013"/>
            <a:ext cx="1157288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b="1" dirty="0" smtClean="0">
                <a:solidFill>
                  <a:srgbClr val="002060"/>
                </a:solidFill>
              </a:rPr>
              <a:t>Pancreas</a:t>
            </a:r>
          </a:p>
        </p:txBody>
      </p:sp>
      <p:sp>
        <p:nvSpPr>
          <p:cNvPr id="26642" name="Rectangle 6"/>
          <p:cNvSpPr>
            <a:spLocks noChangeArrowheads="1"/>
          </p:cNvSpPr>
          <p:nvPr/>
        </p:nvSpPr>
        <p:spPr bwMode="auto">
          <a:xfrm>
            <a:off x="0" y="-76198"/>
            <a:ext cx="91440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dirty="0" smtClean="0">
                <a:solidFill>
                  <a:srgbClr val="003582"/>
                </a:solidFill>
                <a:cs typeface="Arial" charset="0"/>
              </a:rPr>
              <a:t>Classification of CCA</a:t>
            </a:r>
          </a:p>
        </p:txBody>
      </p:sp>
      <p:sp>
        <p:nvSpPr>
          <p:cNvPr id="26643" name="Rectangle 1"/>
          <p:cNvSpPr>
            <a:spLocks noChangeArrowheads="1"/>
          </p:cNvSpPr>
          <p:nvPr/>
        </p:nvSpPr>
        <p:spPr bwMode="auto">
          <a:xfrm>
            <a:off x="8048629" y="5484815"/>
            <a:ext cx="714375" cy="442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507743" y="5480449"/>
            <a:ext cx="108306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b="1" dirty="0" smtClean="0">
                <a:solidFill>
                  <a:srgbClr val="002060"/>
                </a:solidFill>
              </a:rPr>
              <a:t>Small intestine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62000" y="1162051"/>
            <a:ext cx="8108568" cy="1006475"/>
            <a:chOff x="762000" y="1162051"/>
            <a:chExt cx="8108568" cy="1006475"/>
          </a:xfrm>
        </p:grpSpPr>
        <p:sp>
          <p:nvSpPr>
            <p:cNvPr id="26631" name="Text Box 5"/>
            <p:cNvSpPr txBox="1">
              <a:spLocks noChangeArrowheads="1"/>
            </p:cNvSpPr>
            <p:nvPr/>
          </p:nvSpPr>
          <p:spPr bwMode="auto">
            <a:xfrm>
              <a:off x="5786320" y="1311985"/>
              <a:ext cx="308424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algn="l" eaLnBrk="0" hangingPunct="0">
                <a:lnSpc>
                  <a:spcPct val="90000"/>
                </a:lnSpc>
                <a:spcBef>
                  <a:spcPct val="15000"/>
                </a:spcBef>
                <a:buClr>
                  <a:srgbClr val="BFBFBF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algn="l" eaLnBrk="0" hangingPunct="0">
                <a:lnSpc>
                  <a:spcPct val="90000"/>
                </a:lnSpc>
                <a:spcBef>
                  <a:spcPct val="15000"/>
                </a:spcBef>
                <a:buClr>
                  <a:srgbClr val="BFBFBF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algn="l" eaLnBrk="0" hangingPunct="0">
                <a:lnSpc>
                  <a:spcPct val="90000"/>
                </a:lnSpc>
                <a:spcBef>
                  <a:spcPct val="15000"/>
                </a:spcBef>
                <a:buClr>
                  <a:srgbClr val="BFBFBF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algn="l" eaLnBrk="0" hangingPunct="0">
                <a:lnSpc>
                  <a:spcPct val="90000"/>
                </a:lnSpc>
                <a:spcBef>
                  <a:spcPct val="15000"/>
                </a:spcBef>
                <a:buClr>
                  <a:srgbClr val="BFBFBF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rgbClr val="BFBFBF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rgbClr val="BFBFBF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rgbClr val="BFBFBF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rgbClr val="BFBFBF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b="1" dirty="0" smtClean="0">
                  <a:solidFill>
                    <a:srgbClr val="0000FF"/>
                  </a:solidFill>
                </a:rPr>
                <a:t>Intrahepatic CCA</a:t>
              </a: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762000" y="1162051"/>
              <a:ext cx="1509714" cy="1006475"/>
            </a:xfrm>
            <a:prstGeom prst="ellipse">
              <a:avLst/>
            </a:prstGeom>
            <a:noFill/>
            <a:ln w="7620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charset="0"/>
                <a:cs typeface="MS PGothic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12788" y="2006647"/>
            <a:ext cx="6757780" cy="1197863"/>
            <a:chOff x="2112788" y="2006647"/>
            <a:chExt cx="6757780" cy="1197863"/>
          </a:xfrm>
        </p:grpSpPr>
        <p:sp>
          <p:nvSpPr>
            <p:cNvPr id="26632" name="Text Box 5"/>
            <p:cNvSpPr txBox="1">
              <a:spLocks noChangeArrowheads="1"/>
            </p:cNvSpPr>
            <p:nvPr/>
          </p:nvSpPr>
          <p:spPr bwMode="auto">
            <a:xfrm>
              <a:off x="6384541" y="2681290"/>
              <a:ext cx="248602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algn="l" eaLnBrk="0" hangingPunct="0">
                <a:lnSpc>
                  <a:spcPct val="90000"/>
                </a:lnSpc>
                <a:spcBef>
                  <a:spcPct val="15000"/>
                </a:spcBef>
                <a:buClr>
                  <a:srgbClr val="BFBFBF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algn="l" eaLnBrk="0" hangingPunct="0">
                <a:lnSpc>
                  <a:spcPct val="90000"/>
                </a:lnSpc>
                <a:spcBef>
                  <a:spcPct val="15000"/>
                </a:spcBef>
                <a:buClr>
                  <a:srgbClr val="BFBFBF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algn="l" eaLnBrk="0" hangingPunct="0">
                <a:lnSpc>
                  <a:spcPct val="90000"/>
                </a:lnSpc>
                <a:spcBef>
                  <a:spcPct val="15000"/>
                </a:spcBef>
                <a:buClr>
                  <a:srgbClr val="BFBFBF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algn="l" eaLnBrk="0" hangingPunct="0">
                <a:lnSpc>
                  <a:spcPct val="90000"/>
                </a:lnSpc>
                <a:spcBef>
                  <a:spcPct val="15000"/>
                </a:spcBef>
                <a:buClr>
                  <a:srgbClr val="BFBFBF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rgbClr val="BFBFBF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rgbClr val="BFBFBF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rgbClr val="BFBFBF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rgbClr val="BFBFBF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b="1" dirty="0" err="1" smtClean="0">
                  <a:solidFill>
                    <a:srgbClr val="0000FF"/>
                  </a:solidFill>
                </a:rPr>
                <a:t>Perihilar</a:t>
              </a:r>
              <a:r>
                <a:rPr lang="en-US" altLang="en-US" b="1" dirty="0" smtClean="0">
                  <a:solidFill>
                    <a:srgbClr val="0000FF"/>
                  </a:solidFill>
                </a:rPr>
                <a:t> CCA</a:t>
              </a:r>
            </a:p>
          </p:txBody>
        </p:sp>
        <p:sp>
          <p:nvSpPr>
            <p:cNvPr id="23" name="Oval 22"/>
            <p:cNvSpPr/>
            <p:nvPr/>
          </p:nvSpPr>
          <p:spPr bwMode="auto">
            <a:xfrm rot="19626497">
              <a:off x="2112788" y="2006647"/>
              <a:ext cx="1866042" cy="1161049"/>
            </a:xfrm>
            <a:prstGeom prst="ellipse">
              <a:avLst/>
            </a:prstGeom>
            <a:noFill/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charset="0"/>
                <a:cs typeface="MS PGothic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23088" y="4216701"/>
            <a:ext cx="6447480" cy="1315739"/>
            <a:chOff x="2423088" y="4216701"/>
            <a:chExt cx="6447480" cy="1315739"/>
          </a:xfrm>
        </p:grpSpPr>
        <p:sp>
          <p:nvSpPr>
            <p:cNvPr id="26633" name="Text Box 5"/>
            <p:cNvSpPr txBox="1">
              <a:spLocks noChangeArrowheads="1"/>
            </p:cNvSpPr>
            <p:nvPr/>
          </p:nvSpPr>
          <p:spPr bwMode="auto">
            <a:xfrm>
              <a:off x="6843726" y="4379915"/>
              <a:ext cx="202684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lnSpc>
                  <a:spcPct val="90000"/>
                </a:lnSpc>
                <a:spcBef>
                  <a:spcPct val="50000"/>
                </a:spcBef>
                <a:buClr>
                  <a:schemeClr val="tx2"/>
                </a:buClr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algn="l" eaLnBrk="0" hangingPunct="0">
                <a:lnSpc>
                  <a:spcPct val="90000"/>
                </a:lnSpc>
                <a:spcBef>
                  <a:spcPct val="15000"/>
                </a:spcBef>
                <a:buClr>
                  <a:srgbClr val="BFBFBF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algn="l" eaLnBrk="0" hangingPunct="0">
                <a:lnSpc>
                  <a:spcPct val="90000"/>
                </a:lnSpc>
                <a:spcBef>
                  <a:spcPct val="15000"/>
                </a:spcBef>
                <a:buClr>
                  <a:srgbClr val="BFBFBF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algn="l" eaLnBrk="0" hangingPunct="0">
                <a:lnSpc>
                  <a:spcPct val="90000"/>
                </a:lnSpc>
                <a:spcBef>
                  <a:spcPct val="15000"/>
                </a:spcBef>
                <a:buClr>
                  <a:srgbClr val="BFBFBF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algn="l" eaLnBrk="0" hangingPunct="0">
                <a:lnSpc>
                  <a:spcPct val="90000"/>
                </a:lnSpc>
                <a:spcBef>
                  <a:spcPct val="15000"/>
                </a:spcBef>
                <a:buClr>
                  <a:srgbClr val="BFBFBF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rgbClr val="BFBFBF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rgbClr val="BFBFBF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rgbClr val="BFBFBF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5000"/>
                </a:spcBef>
                <a:spcAft>
                  <a:spcPct val="0"/>
                </a:spcAft>
                <a:buClr>
                  <a:srgbClr val="BFBFBF"/>
                </a:buClr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b="1" dirty="0" smtClean="0">
                  <a:solidFill>
                    <a:srgbClr val="0000FF"/>
                  </a:solidFill>
                </a:rPr>
                <a:t>Distal CCA</a:t>
              </a:r>
            </a:p>
          </p:txBody>
        </p:sp>
        <p:sp>
          <p:nvSpPr>
            <p:cNvPr id="24" name="Oval 23"/>
            <p:cNvSpPr/>
            <p:nvPr/>
          </p:nvSpPr>
          <p:spPr bwMode="auto">
            <a:xfrm rot="17948984">
              <a:off x="2201471" y="4438318"/>
              <a:ext cx="1315739" cy="872505"/>
            </a:xfrm>
            <a:prstGeom prst="ellipse">
              <a:avLst/>
            </a:prstGeom>
            <a:noFill/>
            <a:ln w="762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charset="0"/>
                <a:cs typeface="MS PGothic" charset="0"/>
              </a:endParaRPr>
            </a:p>
          </p:txBody>
        </p:sp>
      </p:grp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2049273" y="1991553"/>
            <a:ext cx="1083061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b="1" dirty="0" smtClean="0">
                <a:solidFill>
                  <a:srgbClr val="00FF00"/>
                </a:solidFill>
              </a:rPr>
              <a:t>Liver</a:t>
            </a:r>
          </a:p>
        </p:txBody>
      </p:sp>
      <p:cxnSp>
        <p:nvCxnSpPr>
          <p:cNvPr id="26" name="Straight Arrow Connector 25"/>
          <p:cNvCxnSpPr>
            <a:stCxn id="29" idx="1"/>
          </p:cNvCxnSpPr>
          <p:nvPr/>
        </p:nvCxnSpPr>
        <p:spPr bwMode="auto">
          <a:xfrm flipH="1">
            <a:off x="3255986" y="2819400"/>
            <a:ext cx="77075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  <a:extLst/>
        </p:spPr>
      </p:cxn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4026745" y="2642430"/>
            <a:ext cx="110639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700" b="1" dirty="0" smtClean="0">
                <a:solidFill>
                  <a:schemeClr val="accent1">
                    <a:lumMod val="50000"/>
                  </a:schemeClr>
                </a:solidFill>
              </a:rPr>
              <a:t>Bile duct</a:t>
            </a:r>
          </a:p>
        </p:txBody>
      </p:sp>
    </p:spTree>
    <p:extLst>
      <p:ext uri="{BB962C8B-B14F-4D97-AF65-F5344CB8AC3E}">
        <p14:creationId xmlns:p14="http://schemas.microsoft.com/office/powerpoint/2010/main" val="18503629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/>
          </p:cNvSpPr>
          <p:nvPr/>
        </p:nvSpPr>
        <p:spPr bwMode="auto">
          <a:xfrm>
            <a:off x="94195" y="228936"/>
            <a:ext cx="8955610" cy="543739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b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 smtClean="0">
                <a:solidFill>
                  <a:srgbClr val="FFFF00"/>
                </a:solidFill>
                <a:latin typeface="+mj-lt"/>
              </a:rPr>
              <a:t>There is a Need for More Research on CCA</a:t>
            </a:r>
            <a:endParaRPr lang="en-US" altLang="en-US" sz="32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123" name="Rectangle 3"/>
          <p:cNvSpPr>
            <a:spLocks/>
          </p:cNvSpPr>
          <p:nvPr/>
        </p:nvSpPr>
        <p:spPr bwMode="auto">
          <a:xfrm>
            <a:off x="441863" y="924465"/>
            <a:ext cx="8272463" cy="185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marL="228600" indent="-228600" algn="l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dirty="0" smtClean="0">
                <a:latin typeface="+mj-lt"/>
              </a:rPr>
              <a:t>Standard </a:t>
            </a:r>
            <a:r>
              <a:rPr lang="en-US" altLang="en-US" dirty="0">
                <a:latin typeface="+mj-lt"/>
              </a:rPr>
              <a:t>chemotherapy with gemcitabine </a:t>
            </a:r>
            <a:r>
              <a:rPr lang="en-US" altLang="en-US" dirty="0" smtClean="0">
                <a:latin typeface="+mj-lt"/>
              </a:rPr>
              <a:t>and </a:t>
            </a:r>
            <a:r>
              <a:rPr lang="en-US" altLang="en-US" dirty="0">
                <a:latin typeface="+mj-lt"/>
              </a:rPr>
              <a:t>cisplatin </a:t>
            </a:r>
            <a:r>
              <a:rPr lang="en-US" altLang="en-US" dirty="0" smtClean="0">
                <a:latin typeface="+mj-lt"/>
              </a:rPr>
              <a:t>improves median survival only from 8 </a:t>
            </a:r>
            <a:r>
              <a:rPr lang="en-US" altLang="en-US" dirty="0">
                <a:latin typeface="+mj-lt"/>
              </a:rPr>
              <a:t>to </a:t>
            </a:r>
            <a:r>
              <a:rPr lang="en-US" altLang="en-US" dirty="0" smtClean="0">
                <a:latin typeface="+mj-lt"/>
              </a:rPr>
              <a:t>12 months</a:t>
            </a:r>
            <a:endParaRPr lang="en-US" altLang="en-US" dirty="0">
              <a:latin typeface="+mj-lt"/>
            </a:endParaRPr>
          </a:p>
          <a:p>
            <a:pPr eaLnBrk="1" hangingPunct="1"/>
            <a:r>
              <a:rPr lang="en-US" altLang="en-US" dirty="0">
                <a:latin typeface="+mj-lt"/>
              </a:rPr>
              <a:t>New </a:t>
            </a:r>
            <a:r>
              <a:rPr lang="en-US" altLang="en-US" dirty="0" smtClean="0">
                <a:latin typeface="+mj-lt"/>
              </a:rPr>
              <a:t>treatments are critically needed </a:t>
            </a:r>
            <a:endParaRPr lang="en-US" altLang="en-US" dirty="0">
              <a:latin typeface="+mj-lt"/>
            </a:endParaRPr>
          </a:p>
        </p:txBody>
      </p:sp>
      <p:pic>
        <p:nvPicPr>
          <p:cNvPr id="3" name="Picture 2" descr="CCA.tif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0" t="8945" r="7090" b="21316"/>
          <a:stretch/>
        </p:blipFill>
        <p:spPr>
          <a:xfrm>
            <a:off x="625460" y="2960748"/>
            <a:ext cx="3786851" cy="3124577"/>
          </a:xfrm>
          <a:prstGeom prst="rect">
            <a:avLst/>
          </a:prstGeom>
        </p:spPr>
      </p:pic>
      <p:pic>
        <p:nvPicPr>
          <p:cNvPr id="2" name="Picture 1" descr="CCA Histology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617" y="2960748"/>
            <a:ext cx="3919923" cy="312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80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/>
          </p:cNvSpPr>
          <p:nvPr/>
        </p:nvSpPr>
        <p:spPr bwMode="auto">
          <a:xfrm>
            <a:off x="79451" y="89318"/>
            <a:ext cx="8948987" cy="9869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b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 smtClean="0">
                <a:solidFill>
                  <a:srgbClr val="FFFF00"/>
                </a:solidFill>
                <a:latin typeface="+mj-lt"/>
              </a:rPr>
              <a:t>Gene and Chromosome Alterations Lead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 smtClean="0">
                <a:solidFill>
                  <a:srgbClr val="FFFF00"/>
                </a:solidFill>
                <a:latin typeface="+mj-lt"/>
              </a:rPr>
              <a:t>to Development of  Cancer</a:t>
            </a:r>
            <a:endParaRPr lang="en-US" altLang="en-US" sz="32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0830" y="1379835"/>
            <a:ext cx="1290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DNA</a:t>
            </a:r>
            <a:endParaRPr lang="en-US" sz="28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20844" y="1387880"/>
            <a:ext cx="1290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</a:rPr>
              <a:t>RNA</a:t>
            </a:r>
            <a:endParaRPr lang="en-US" sz="28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37438" y="1401101"/>
            <a:ext cx="1620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</a:rPr>
              <a:t>Protein</a:t>
            </a:r>
            <a:endParaRPr lang="en-US" sz="28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00" y="1911100"/>
            <a:ext cx="3096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Database of instructions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020737" y="1911100"/>
            <a:ext cx="3096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Specific </a:t>
            </a:r>
            <a:r>
              <a:rPr lang="en-US" dirty="0" smtClean="0"/>
              <a:t> code of instructions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862215" y="1924321"/>
            <a:ext cx="3096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Functional </a:t>
            </a:r>
            <a:r>
              <a:rPr lang="en-US" dirty="0" smtClean="0"/>
              <a:t>products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2326520"/>
            <a:ext cx="7891351" cy="356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34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/>
          </p:cNvSpPr>
          <p:nvPr/>
        </p:nvSpPr>
        <p:spPr bwMode="auto">
          <a:xfrm>
            <a:off x="79451" y="165515"/>
            <a:ext cx="8948987" cy="543739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b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 smtClean="0">
                <a:solidFill>
                  <a:srgbClr val="FFFF00"/>
                </a:solidFill>
                <a:latin typeface="+mj-lt"/>
              </a:rPr>
              <a:t>Fibroblast Growth Factor Receptor (FGFR)</a:t>
            </a:r>
            <a:endParaRPr lang="en-US" altLang="en-US" sz="32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81636" y="5655887"/>
            <a:ext cx="675189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Cancer progression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(breast, bladder, esophageal, ovarian, and other cancers)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1460305" y="940986"/>
            <a:ext cx="5778319" cy="1702080"/>
            <a:chOff x="0" y="0"/>
            <a:chExt cx="4488" cy="1322"/>
          </a:xfrm>
        </p:grpSpPr>
        <p:pic>
          <p:nvPicPr>
            <p:cNvPr id="7" name="Picture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" y="146"/>
              <a:ext cx="4112" cy="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5"/>
            <p:cNvSpPr>
              <a:spLocks/>
            </p:cNvSpPr>
            <p:nvPr/>
          </p:nvSpPr>
          <p:spPr bwMode="auto">
            <a:xfrm>
              <a:off x="1750" y="116"/>
              <a:ext cx="490" cy="225"/>
            </a:xfrm>
            <a:prstGeom prst="rect">
              <a:avLst/>
            </a:prstGeom>
            <a:noFill/>
            <a:ln>
              <a:noFill/>
            </a:ln>
            <a:effectLst>
              <a:outerShdw blurRad="63500" dist="12700" dir="2700000" algn="ctr" rotWithShape="0">
                <a:schemeClr val="bg2">
                  <a:alpha val="74997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 algn="l">
                <a:lnSpc>
                  <a:spcPct val="90000"/>
                </a:lnSpc>
                <a:defRPr/>
              </a:pPr>
              <a:r>
                <a:rPr lang="en-US" dirty="0" smtClean="0">
                  <a:solidFill>
                    <a:schemeClr val="tx1"/>
                  </a:solidFill>
                  <a:ea typeface="ＭＳ Ｐゴシック" charset="0"/>
                  <a:cs typeface="Arial Bold" charset="0"/>
                </a:rPr>
                <a:t>FGF</a:t>
              </a:r>
              <a:endParaRPr lang="en-US" dirty="0">
                <a:solidFill>
                  <a:schemeClr val="tx1"/>
                </a:solidFill>
                <a:ea typeface="ＭＳ Ｐゴシック" charset="0"/>
                <a:cs typeface="Arial Bold" charset="0"/>
              </a:endParaRPr>
            </a:p>
          </p:txBody>
        </p:sp>
        <p:sp>
          <p:nvSpPr>
            <p:cNvPr id="9" name="Rectangle 6"/>
            <p:cNvSpPr>
              <a:spLocks/>
            </p:cNvSpPr>
            <p:nvPr/>
          </p:nvSpPr>
          <p:spPr bwMode="auto">
            <a:xfrm>
              <a:off x="2833" y="0"/>
              <a:ext cx="1647" cy="4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2700" dir="2700000" algn="ctr" rotWithShape="0">
                <a:schemeClr val="bg2">
                  <a:alpha val="74997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lnSpc>
                  <a:spcPct val="90000"/>
                </a:lnSpc>
                <a:defRPr/>
              </a:pPr>
              <a:r>
                <a:rPr lang="en-US" dirty="0" smtClean="0">
                  <a:solidFill>
                    <a:schemeClr val="tx1"/>
                  </a:solidFill>
                  <a:ea typeface="ＭＳ Ｐゴシック" charset="0"/>
                  <a:cs typeface="Arial Bold" charset="0"/>
                </a:rPr>
                <a:t>FGFR receptor</a:t>
              </a:r>
            </a:p>
            <a:p>
              <a:pPr marL="39688">
                <a:lnSpc>
                  <a:spcPct val="90000"/>
                </a:lnSpc>
                <a:defRPr/>
              </a:pPr>
              <a:r>
                <a:rPr lang="en-US" dirty="0" smtClean="0">
                  <a:ea typeface="ＭＳ Ｐゴシック" charset="0"/>
                  <a:cs typeface="Arial Bold" charset="0"/>
                </a:rPr>
                <a:t>(FGFR 1, 2, 3, 4)</a:t>
              </a:r>
              <a:endParaRPr lang="en-US" dirty="0">
                <a:solidFill>
                  <a:schemeClr val="tx1"/>
                </a:solidFill>
                <a:ea typeface="ＭＳ Ｐゴシック" charset="0"/>
                <a:cs typeface="Arial Bold" charset="0"/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rot="10800000" flipH="1">
              <a:off x="2604" y="220"/>
              <a:ext cx="282" cy="1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1" name="Rectangle 8"/>
            <p:cNvSpPr>
              <a:spLocks/>
            </p:cNvSpPr>
            <p:nvPr/>
          </p:nvSpPr>
          <p:spPr bwMode="auto">
            <a:xfrm>
              <a:off x="0" y="209"/>
              <a:ext cx="1068" cy="4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12700" dir="2700000" algn="ctr" rotWithShape="0">
                <a:schemeClr val="bg2">
                  <a:alpha val="74997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lnSpc>
                  <a:spcPct val="90000"/>
                </a:lnSpc>
                <a:defRPr/>
              </a:pPr>
              <a:r>
                <a:rPr lang="en-US" dirty="0">
                  <a:solidFill>
                    <a:schemeClr val="tx1"/>
                  </a:solidFill>
                  <a:ea typeface="ＭＳ Ｐゴシック" charset="0"/>
                  <a:cs typeface="Arial Bold" charset="0"/>
                </a:rPr>
                <a:t>Cell</a:t>
              </a:r>
              <a:br>
                <a:rPr lang="en-US" dirty="0">
                  <a:solidFill>
                    <a:schemeClr val="tx1"/>
                  </a:solidFill>
                  <a:ea typeface="ＭＳ Ｐゴシック" charset="0"/>
                  <a:cs typeface="Arial Bold" charset="0"/>
                </a:rPr>
              </a:br>
              <a:r>
                <a:rPr lang="en-US" dirty="0">
                  <a:solidFill>
                    <a:schemeClr val="tx1"/>
                  </a:solidFill>
                  <a:ea typeface="ＭＳ Ｐゴシック" charset="0"/>
                  <a:cs typeface="Arial Bold" charset="0"/>
                </a:rPr>
                <a:t>membrane</a:t>
              </a:r>
            </a:p>
          </p:txBody>
        </p:sp>
      </p:grpSp>
      <p:sp>
        <p:nvSpPr>
          <p:cNvPr id="12" name="Oval 10"/>
          <p:cNvSpPr>
            <a:spLocks/>
          </p:cNvSpPr>
          <p:nvPr/>
        </p:nvSpPr>
        <p:spPr bwMode="auto">
          <a:xfrm>
            <a:off x="3916864" y="4243434"/>
            <a:ext cx="1293942" cy="334751"/>
          </a:xfrm>
          <a:prstGeom prst="ellipse">
            <a:avLst/>
          </a:prstGeom>
          <a:gradFill rotWithShape="0">
            <a:gsLst>
              <a:gs pos="0">
                <a:srgbClr val="8CC6A9"/>
              </a:gs>
              <a:gs pos="100000">
                <a:srgbClr val="00804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3" name="Rectangle 11"/>
          <p:cNvSpPr>
            <a:spLocks/>
          </p:cNvSpPr>
          <p:nvPr/>
        </p:nvSpPr>
        <p:spPr bwMode="auto">
          <a:xfrm>
            <a:off x="4590228" y="1918202"/>
            <a:ext cx="262651" cy="30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ea typeface="MS PGothic" charset="0"/>
                <a:cs typeface="MS PGothic" charset="0"/>
              </a:rPr>
              <a:t>P</a:t>
            </a:r>
          </a:p>
        </p:txBody>
      </p:sp>
      <p:pic>
        <p:nvPicPr>
          <p:cNvPr id="14" name="Picture 1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92"/>
          <a:stretch>
            <a:fillRect/>
          </a:stretch>
        </p:blipFill>
        <p:spPr bwMode="auto">
          <a:xfrm>
            <a:off x="3149511" y="2229777"/>
            <a:ext cx="2894310" cy="79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4573491" y="2076565"/>
            <a:ext cx="1287" cy="1918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6" name="Rectangle 14"/>
          <p:cNvSpPr>
            <a:spLocks/>
          </p:cNvSpPr>
          <p:nvPr/>
        </p:nvSpPr>
        <p:spPr bwMode="auto">
          <a:xfrm>
            <a:off x="4286378" y="2334066"/>
            <a:ext cx="583240" cy="30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ea typeface="MS PGothic" charset="0"/>
                <a:cs typeface="MS PGothic" charset="0"/>
              </a:rPr>
              <a:t>GRB</a:t>
            </a:r>
          </a:p>
        </p:txBody>
      </p:sp>
      <p:sp>
        <p:nvSpPr>
          <p:cNvPr id="17" name="Rectangle 15"/>
          <p:cNvSpPr>
            <a:spLocks/>
          </p:cNvSpPr>
          <p:nvPr/>
        </p:nvSpPr>
        <p:spPr bwMode="auto">
          <a:xfrm>
            <a:off x="3632325" y="2648217"/>
            <a:ext cx="560064" cy="30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lnSpc>
                <a:spcPct val="90000"/>
              </a:lnSpc>
            </a:pPr>
            <a:r>
              <a:rPr lang="en-US" sz="2000" dirty="0">
                <a:solidFill>
                  <a:srgbClr val="000000"/>
                </a:solidFill>
                <a:ea typeface="MS PGothic" charset="0"/>
                <a:cs typeface="MS PGothic" charset="0"/>
              </a:rPr>
              <a:t>SOS</a:t>
            </a:r>
          </a:p>
        </p:txBody>
      </p:sp>
      <p:sp>
        <p:nvSpPr>
          <p:cNvPr id="18" name="Rectangle 16"/>
          <p:cNvSpPr>
            <a:spLocks/>
          </p:cNvSpPr>
          <p:nvPr/>
        </p:nvSpPr>
        <p:spPr bwMode="auto">
          <a:xfrm>
            <a:off x="4984205" y="2648217"/>
            <a:ext cx="503415" cy="30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lnSpc>
                <a:spcPct val="90000"/>
              </a:lnSpc>
            </a:pPr>
            <a:r>
              <a:rPr lang="en-US" sz="2000" dirty="0" err="1">
                <a:solidFill>
                  <a:srgbClr val="000000"/>
                </a:solidFill>
                <a:ea typeface="MS PGothic" charset="0"/>
                <a:cs typeface="MS PGothic" charset="0"/>
              </a:rPr>
              <a:t>Ras</a:t>
            </a:r>
            <a:endParaRPr lang="en-US" sz="2000" dirty="0">
              <a:solidFill>
                <a:srgbClr val="000000"/>
              </a:solidFill>
              <a:ea typeface="MS PGothic" charset="0"/>
              <a:cs typeface="MS PGothic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244297" y="3673977"/>
            <a:ext cx="1524983" cy="486677"/>
            <a:chOff x="4959410" y="3673977"/>
            <a:chExt cx="1524983" cy="486677"/>
          </a:xfrm>
        </p:grpSpPr>
        <p:pic>
          <p:nvPicPr>
            <p:cNvPr id="22" name="Picture 20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51" t="50137" r="24057" b="32741"/>
            <a:stretch>
              <a:fillRect/>
            </a:stretch>
          </p:blipFill>
          <p:spPr bwMode="auto">
            <a:xfrm>
              <a:off x="4973861" y="3673977"/>
              <a:ext cx="1496081" cy="486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1"/>
            <p:cNvSpPr>
              <a:spLocks/>
            </p:cNvSpPr>
            <p:nvPr/>
          </p:nvSpPr>
          <p:spPr bwMode="auto">
            <a:xfrm>
              <a:off x="4959410" y="3820469"/>
              <a:ext cx="1524983" cy="257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lnSpc>
                  <a:spcPct val="90000"/>
                </a:lnSpc>
              </a:pPr>
              <a:r>
                <a:rPr lang="en-US" sz="1600" dirty="0">
                  <a:solidFill>
                    <a:srgbClr val="000000"/>
                  </a:solidFill>
                  <a:ea typeface="MS PGothic" charset="0"/>
                  <a:cs typeface="MS PGothic" charset="0"/>
                </a:rPr>
                <a:t>MAPK/Erk1/2</a:t>
              </a:r>
            </a:p>
          </p:txBody>
        </p:sp>
        <p:sp>
          <p:nvSpPr>
            <p:cNvPr id="24" name="Rectangle 22"/>
            <p:cNvSpPr>
              <a:spLocks/>
            </p:cNvSpPr>
            <p:nvPr/>
          </p:nvSpPr>
          <p:spPr bwMode="auto">
            <a:xfrm>
              <a:off x="6225323" y="3727287"/>
              <a:ext cx="184024" cy="16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lnSpc>
                  <a:spcPct val="90000"/>
                </a:lnSpc>
              </a:pPr>
              <a:r>
                <a:rPr lang="en-US" sz="1200" dirty="0">
                  <a:solidFill>
                    <a:srgbClr val="000000"/>
                  </a:solidFill>
                  <a:ea typeface="MS PGothic" charset="0"/>
                  <a:cs typeface="MS PGothic" charset="0"/>
                </a:rPr>
                <a:t>P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245229" y="3120747"/>
            <a:ext cx="1523118" cy="576046"/>
            <a:chOff x="5441308" y="3089397"/>
            <a:chExt cx="1310933" cy="495797"/>
          </a:xfrm>
        </p:grpSpPr>
        <p:pic>
          <p:nvPicPr>
            <p:cNvPr id="19" name="Picture 1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6" t="31458" r="24048" b="51303"/>
            <a:stretch>
              <a:fillRect/>
            </a:stretch>
          </p:blipFill>
          <p:spPr bwMode="auto">
            <a:xfrm>
              <a:off x="5441308" y="3089397"/>
              <a:ext cx="1310933" cy="423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19"/>
            <p:cNvSpPr>
              <a:spLocks/>
            </p:cNvSpPr>
            <p:nvPr/>
          </p:nvSpPr>
          <p:spPr bwMode="auto">
            <a:xfrm>
              <a:off x="5850639" y="3191346"/>
              <a:ext cx="492272" cy="190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lnSpc>
                  <a:spcPct val="90000"/>
                </a:lnSpc>
              </a:pPr>
              <a:r>
                <a:rPr lang="en-US" sz="1600" dirty="0">
                  <a:solidFill>
                    <a:srgbClr val="000000"/>
                  </a:solidFill>
                  <a:ea typeface="MS PGothic" charset="0"/>
                  <a:cs typeface="MS PGothic" charset="0"/>
                </a:rPr>
                <a:t>c-</a:t>
              </a:r>
              <a:r>
                <a:rPr lang="en-US" sz="1600" dirty="0" err="1">
                  <a:solidFill>
                    <a:srgbClr val="000000"/>
                  </a:solidFill>
                  <a:ea typeface="MS PGothic" charset="0"/>
                  <a:cs typeface="MS PGothic" charset="0"/>
                </a:rPr>
                <a:t>Raf</a:t>
              </a:r>
              <a:endParaRPr lang="en-US" sz="1600" dirty="0">
                <a:solidFill>
                  <a:srgbClr val="000000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6096221" y="3450001"/>
              <a:ext cx="1108" cy="13519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lg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6" name="Rectangle 24"/>
          <p:cNvSpPr>
            <a:spLocks/>
          </p:cNvSpPr>
          <p:nvPr/>
        </p:nvSpPr>
        <p:spPr bwMode="auto">
          <a:xfrm>
            <a:off x="4039132" y="4292420"/>
            <a:ext cx="1028807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>
              <a:lnSpc>
                <a:spcPct val="90000"/>
              </a:lnSpc>
            </a:pPr>
            <a:r>
              <a:rPr lang="en-US" sz="1600" dirty="0">
                <a:solidFill>
                  <a:srgbClr val="000000"/>
                </a:solidFill>
                <a:ea typeface="MS PGothic" charset="0"/>
                <a:cs typeface="MS PGothic" charset="0"/>
              </a:rPr>
              <a:t>c-</a:t>
            </a:r>
            <a:r>
              <a:rPr lang="en-US" sz="1600" dirty="0" err="1">
                <a:solidFill>
                  <a:srgbClr val="000000"/>
                </a:solidFill>
                <a:ea typeface="MS PGothic" charset="0"/>
                <a:cs typeface="MS PGothic" charset="0"/>
              </a:rPr>
              <a:t>fos</a:t>
            </a:r>
            <a:r>
              <a:rPr lang="en-US" sz="1600" dirty="0">
                <a:solidFill>
                  <a:srgbClr val="000000"/>
                </a:solidFill>
                <a:ea typeface="MS PGothic" charset="0"/>
                <a:cs typeface="MS PGothic" charset="0"/>
              </a:rPr>
              <a:t>/c-</a:t>
            </a:r>
            <a:r>
              <a:rPr lang="en-US" sz="1600" dirty="0" err="1">
                <a:solidFill>
                  <a:srgbClr val="000000"/>
                </a:solidFill>
                <a:ea typeface="MS PGothic" charset="0"/>
                <a:cs typeface="MS PGothic" charset="0"/>
              </a:rPr>
              <a:t>jun</a:t>
            </a:r>
            <a:endParaRPr lang="en-US" sz="1600" dirty="0">
              <a:solidFill>
                <a:srgbClr val="000000"/>
              </a:solidFill>
              <a:ea typeface="MS PGothic" charset="0"/>
              <a:cs typeface="MS PGothic" charset="0"/>
            </a:endParaRPr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1825957" y="5020759"/>
            <a:ext cx="1829543" cy="405564"/>
            <a:chOff x="0" y="0"/>
            <a:chExt cx="1421" cy="315"/>
          </a:xfrm>
        </p:grpSpPr>
        <p:pic>
          <p:nvPicPr>
            <p:cNvPr id="30" name="Picture 2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76" t="87242" r="19711" b="1654"/>
            <a:stretch>
              <a:fillRect/>
            </a:stretch>
          </p:blipFill>
          <p:spPr bwMode="auto">
            <a:xfrm>
              <a:off x="0" y="0"/>
              <a:ext cx="142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ectangle 27"/>
            <p:cNvSpPr>
              <a:spLocks/>
            </p:cNvSpPr>
            <p:nvPr/>
          </p:nvSpPr>
          <p:spPr bwMode="auto">
            <a:xfrm>
              <a:off x="230" y="75"/>
              <a:ext cx="96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lnSpc>
                  <a:spcPct val="90000"/>
                </a:lnSpc>
              </a:pPr>
              <a:r>
                <a:rPr lang="en-US" sz="2000" dirty="0">
                  <a:solidFill>
                    <a:srgbClr val="000000"/>
                  </a:solidFill>
                  <a:ea typeface="MS PGothic" charset="0"/>
                  <a:cs typeface="MS PGothic" charset="0"/>
                </a:rPr>
                <a:t>Cell growth</a:t>
              </a: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3645200" y="5016896"/>
            <a:ext cx="1886196" cy="430026"/>
            <a:chOff x="-20" y="0"/>
            <a:chExt cx="1465" cy="334"/>
          </a:xfrm>
        </p:grpSpPr>
        <p:pic>
          <p:nvPicPr>
            <p:cNvPr id="35" name="Picture 3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76" t="87242" r="19711" b="1654"/>
            <a:stretch>
              <a:fillRect/>
            </a:stretch>
          </p:blipFill>
          <p:spPr bwMode="auto">
            <a:xfrm>
              <a:off x="0" y="0"/>
              <a:ext cx="142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Rectangle 32"/>
            <p:cNvSpPr>
              <a:spLocks/>
            </p:cNvSpPr>
            <p:nvPr/>
          </p:nvSpPr>
          <p:spPr bwMode="auto">
            <a:xfrm>
              <a:off x="-20" y="84"/>
              <a:ext cx="146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lnSpc>
                  <a:spcPct val="90000"/>
                </a:lnSpc>
              </a:pPr>
              <a:r>
                <a:rPr lang="en-US" sz="2000" dirty="0" smtClean="0">
                  <a:solidFill>
                    <a:srgbClr val="000000"/>
                  </a:solidFill>
                  <a:ea typeface="MS PGothic" charset="0"/>
                  <a:cs typeface="MS PGothic" charset="0"/>
                </a:rPr>
                <a:t>Angiogenesis</a:t>
              </a:r>
              <a:endParaRPr lang="en-US" sz="2000" dirty="0">
                <a:solidFill>
                  <a:srgbClr val="000000"/>
                </a:solidFill>
                <a:ea typeface="MS PGothic" charset="0"/>
                <a:cs typeface="MS PGothic" charset="0"/>
              </a:endParaRPr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5648557" y="5037496"/>
            <a:ext cx="1829544" cy="414575"/>
            <a:chOff x="0" y="0"/>
            <a:chExt cx="1421" cy="322"/>
          </a:xfrm>
        </p:grpSpPr>
        <p:pic>
          <p:nvPicPr>
            <p:cNvPr id="38" name="Picture 3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76" t="87242" r="19711" b="1654"/>
            <a:stretch>
              <a:fillRect/>
            </a:stretch>
          </p:blipFill>
          <p:spPr bwMode="auto">
            <a:xfrm>
              <a:off x="0" y="0"/>
              <a:ext cx="142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ctangle 35"/>
            <p:cNvSpPr>
              <a:spLocks/>
            </p:cNvSpPr>
            <p:nvPr/>
          </p:nvSpPr>
          <p:spPr bwMode="auto">
            <a:xfrm>
              <a:off x="52" y="72"/>
              <a:ext cx="13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lnSpc>
                  <a:spcPct val="90000"/>
                </a:lnSpc>
              </a:pPr>
              <a:r>
                <a:rPr lang="en-US" sz="2000" dirty="0" smtClean="0">
                  <a:solidFill>
                    <a:srgbClr val="000000"/>
                  </a:solidFill>
                  <a:ea typeface="MS PGothic" charset="0"/>
                  <a:cs typeface="MS PGothic" charset="0"/>
                </a:rPr>
                <a:t>Cell survival</a:t>
              </a:r>
              <a:endParaRPr lang="en-US" sz="2000" dirty="0">
                <a:solidFill>
                  <a:srgbClr val="000000"/>
                </a:solidFill>
                <a:ea typeface="MS PGothic" charset="0"/>
                <a:cs typeface="MS PGothic" charset="0"/>
              </a:endParaRPr>
            </a:p>
          </p:txBody>
        </p:sp>
      </p:grpSp>
      <p:sp>
        <p:nvSpPr>
          <p:cNvPr id="40" name="Line 37"/>
          <p:cNvSpPr>
            <a:spLocks noChangeShapeType="1"/>
          </p:cNvSpPr>
          <p:nvPr/>
        </p:nvSpPr>
        <p:spPr bwMode="auto">
          <a:xfrm>
            <a:off x="4569628" y="4600074"/>
            <a:ext cx="0" cy="400414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" name="Line 38"/>
          <p:cNvSpPr>
            <a:spLocks noChangeShapeType="1"/>
          </p:cNvSpPr>
          <p:nvPr/>
        </p:nvSpPr>
        <p:spPr bwMode="auto">
          <a:xfrm>
            <a:off x="4997079" y="4558873"/>
            <a:ext cx="1089229" cy="44805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2330144" y="3120747"/>
            <a:ext cx="1523118" cy="583754"/>
            <a:chOff x="4847285" y="3018581"/>
            <a:chExt cx="1310933" cy="502432"/>
          </a:xfrm>
        </p:grpSpPr>
        <p:pic>
          <p:nvPicPr>
            <p:cNvPr id="44" name="Picture 1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6" t="31458" r="24048" b="51303"/>
            <a:stretch>
              <a:fillRect/>
            </a:stretch>
          </p:blipFill>
          <p:spPr bwMode="auto">
            <a:xfrm>
              <a:off x="4847285" y="3018581"/>
              <a:ext cx="1310933" cy="423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Rectangle 19"/>
            <p:cNvSpPr>
              <a:spLocks/>
            </p:cNvSpPr>
            <p:nvPr/>
          </p:nvSpPr>
          <p:spPr bwMode="auto">
            <a:xfrm>
              <a:off x="4915412" y="3120530"/>
              <a:ext cx="1174680" cy="221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lnSpc>
                  <a:spcPct val="90000"/>
                </a:lnSpc>
              </a:pPr>
              <a:r>
                <a:rPr lang="en-US" sz="1600" dirty="0" smtClean="0">
                  <a:solidFill>
                    <a:srgbClr val="000000"/>
                  </a:solidFill>
                  <a:ea typeface="MS PGothic" charset="0"/>
                  <a:cs typeface="MS PGothic" charset="0"/>
                </a:rPr>
                <a:t>PIK3 kinase</a:t>
              </a:r>
              <a:endParaRPr lang="en-US" sz="1600" dirty="0">
                <a:solidFill>
                  <a:srgbClr val="000000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46" name="Line 23"/>
            <p:cNvSpPr>
              <a:spLocks noChangeShapeType="1"/>
            </p:cNvSpPr>
            <p:nvPr/>
          </p:nvSpPr>
          <p:spPr bwMode="auto">
            <a:xfrm>
              <a:off x="5502198" y="3385820"/>
              <a:ext cx="1108" cy="13519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lg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343660" y="3673977"/>
            <a:ext cx="1496081" cy="486677"/>
            <a:chOff x="4824440" y="3493974"/>
            <a:chExt cx="1287662" cy="418878"/>
          </a:xfrm>
        </p:grpSpPr>
        <p:pic>
          <p:nvPicPr>
            <p:cNvPr id="49" name="Picture 20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51" t="50137" r="24057" b="32741"/>
            <a:stretch>
              <a:fillRect/>
            </a:stretch>
          </p:blipFill>
          <p:spPr bwMode="auto">
            <a:xfrm>
              <a:off x="4824440" y="3493974"/>
              <a:ext cx="1287662" cy="418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Rectangle 21"/>
            <p:cNvSpPr>
              <a:spLocks/>
            </p:cNvSpPr>
            <p:nvPr/>
          </p:nvSpPr>
          <p:spPr bwMode="auto">
            <a:xfrm>
              <a:off x="4837106" y="3613654"/>
              <a:ext cx="1262332" cy="221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lnSpc>
                  <a:spcPct val="90000"/>
                </a:lnSpc>
              </a:pPr>
              <a:r>
                <a:rPr lang="en-US" sz="1600" dirty="0" smtClean="0">
                  <a:solidFill>
                    <a:srgbClr val="000000"/>
                  </a:solidFill>
                  <a:ea typeface="MS PGothic" charset="0"/>
                  <a:cs typeface="MS PGothic" charset="0"/>
                </a:rPr>
                <a:t>ACT1/</a:t>
              </a:r>
              <a:r>
                <a:rPr lang="en-US" sz="1600" dirty="0" err="1" smtClean="0">
                  <a:solidFill>
                    <a:srgbClr val="000000"/>
                  </a:solidFill>
                  <a:ea typeface="MS PGothic" charset="0"/>
                  <a:cs typeface="MS PGothic" charset="0"/>
                </a:rPr>
                <a:t>mTOR</a:t>
              </a:r>
              <a:endParaRPr lang="en-US" sz="1600" dirty="0">
                <a:solidFill>
                  <a:srgbClr val="000000"/>
                </a:solidFill>
                <a:ea typeface="MS PGothic" charset="0"/>
                <a:cs typeface="MS PGothic" charset="0"/>
              </a:endParaRPr>
            </a:p>
          </p:txBody>
        </p:sp>
        <p:sp>
          <p:nvSpPr>
            <p:cNvPr id="51" name="Rectangle 22"/>
            <p:cNvSpPr>
              <a:spLocks/>
            </p:cNvSpPr>
            <p:nvPr/>
          </p:nvSpPr>
          <p:spPr bwMode="auto">
            <a:xfrm>
              <a:off x="5890014" y="3533111"/>
              <a:ext cx="158388" cy="143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>
                <a:lnSpc>
                  <a:spcPct val="90000"/>
                </a:lnSpc>
              </a:pPr>
              <a:r>
                <a:rPr lang="en-US" sz="1200" dirty="0">
                  <a:solidFill>
                    <a:srgbClr val="000000"/>
                  </a:solidFill>
                  <a:ea typeface="MS PGothic" charset="0"/>
                  <a:cs typeface="MS PGothic" charset="0"/>
                </a:rPr>
                <a:t>P</a:t>
              </a:r>
            </a:p>
          </p:txBody>
        </p:sp>
      </p:grpSp>
      <p:sp>
        <p:nvSpPr>
          <p:cNvPr id="52" name="Up Arrow 51"/>
          <p:cNvSpPr/>
          <p:nvPr/>
        </p:nvSpPr>
        <p:spPr bwMode="auto">
          <a:xfrm>
            <a:off x="7152430" y="977061"/>
            <a:ext cx="280761" cy="428095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54" name="Up Arrow 53"/>
          <p:cNvSpPr/>
          <p:nvPr/>
        </p:nvSpPr>
        <p:spPr bwMode="auto">
          <a:xfrm>
            <a:off x="7387560" y="5069386"/>
            <a:ext cx="199745" cy="304563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55" name="Up Arrow 54"/>
          <p:cNvSpPr/>
          <p:nvPr/>
        </p:nvSpPr>
        <p:spPr bwMode="auto">
          <a:xfrm>
            <a:off x="5393058" y="5061318"/>
            <a:ext cx="199745" cy="304563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56" name="Up Arrow 55"/>
          <p:cNvSpPr/>
          <p:nvPr/>
        </p:nvSpPr>
        <p:spPr bwMode="auto">
          <a:xfrm>
            <a:off x="3536623" y="5074138"/>
            <a:ext cx="199745" cy="304563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53" name="Down Arrow 52"/>
          <p:cNvSpPr/>
          <p:nvPr/>
        </p:nvSpPr>
        <p:spPr bwMode="auto">
          <a:xfrm>
            <a:off x="4372890" y="5452071"/>
            <a:ext cx="350454" cy="25377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57" name="Line 18"/>
          <p:cNvSpPr>
            <a:spLocks noChangeShapeType="1"/>
          </p:cNvSpPr>
          <p:nvPr/>
        </p:nvSpPr>
        <p:spPr bwMode="auto">
          <a:xfrm>
            <a:off x="4721554" y="2987278"/>
            <a:ext cx="861724" cy="173161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" name="Line 18"/>
          <p:cNvSpPr>
            <a:spLocks noChangeShapeType="1"/>
          </p:cNvSpPr>
          <p:nvPr/>
        </p:nvSpPr>
        <p:spPr bwMode="auto">
          <a:xfrm>
            <a:off x="3433575" y="2987278"/>
            <a:ext cx="861724" cy="173161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sm"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" name="Line 38"/>
          <p:cNvSpPr>
            <a:spLocks noChangeShapeType="1"/>
          </p:cNvSpPr>
          <p:nvPr/>
        </p:nvSpPr>
        <p:spPr bwMode="auto">
          <a:xfrm>
            <a:off x="2902310" y="4567425"/>
            <a:ext cx="1089229" cy="44805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sm"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>
            <a:off x="3710276" y="4090684"/>
            <a:ext cx="482113" cy="1295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" name="Line 18"/>
          <p:cNvSpPr>
            <a:spLocks noChangeShapeType="1"/>
          </p:cNvSpPr>
          <p:nvPr/>
        </p:nvSpPr>
        <p:spPr bwMode="auto">
          <a:xfrm flipH="1">
            <a:off x="5021551" y="4106000"/>
            <a:ext cx="482113" cy="1295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549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2" grpId="0" animBg="1"/>
      <p:bldP spid="54" grpId="0" animBg="1"/>
      <p:bldP spid="55" grpId="0" animBg="1"/>
      <p:bldP spid="56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/>
          </p:cNvSpPr>
          <p:nvPr/>
        </p:nvSpPr>
        <p:spPr bwMode="auto">
          <a:xfrm>
            <a:off x="79451" y="89318"/>
            <a:ext cx="8948987" cy="9869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b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 smtClean="0">
                <a:solidFill>
                  <a:srgbClr val="FFFF00"/>
                </a:solidFill>
                <a:latin typeface="+mj-lt"/>
              </a:rPr>
              <a:t>Gene and Chromosome Alterations Lead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 smtClean="0">
                <a:solidFill>
                  <a:srgbClr val="FFFF00"/>
                </a:solidFill>
                <a:latin typeface="+mj-lt"/>
              </a:rPr>
              <a:t>to Development of Cancer</a:t>
            </a:r>
            <a:endParaRPr lang="en-US" altLang="en-US" sz="32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5" name="テキスト ボックス 3"/>
          <p:cNvSpPr txBox="1"/>
          <p:nvPr/>
        </p:nvSpPr>
        <p:spPr>
          <a:xfrm>
            <a:off x="947833" y="1759310"/>
            <a:ext cx="2450724" cy="379475"/>
          </a:xfrm>
          <a:prstGeom prst="rect">
            <a:avLst/>
          </a:prstGeom>
          <a:solidFill>
            <a:schemeClr val="lt1"/>
          </a:solidFill>
          <a:ln w="190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37795" marR="75565" eaLnBrk="0" hangingPunct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0" spc="5" dirty="0" smtClean="0">
                <a:solidFill>
                  <a:schemeClr val="tx1"/>
                </a:solidFill>
                <a:ea typeface="MS Mincho"/>
                <a:cs typeface="Cordia New"/>
              </a:rPr>
              <a:t>Amplification</a:t>
            </a:r>
            <a:endParaRPr lang="en-US" sz="2400" b="1" kern="100" dirty="0">
              <a:solidFill>
                <a:schemeClr val="tx1"/>
              </a:solidFill>
              <a:ea typeface="MS Mincho"/>
              <a:cs typeface="Cordia New"/>
            </a:endParaRPr>
          </a:p>
        </p:txBody>
      </p:sp>
      <p:sp>
        <p:nvSpPr>
          <p:cNvPr id="53" name="テキスト ボックス 3"/>
          <p:cNvSpPr txBox="1"/>
          <p:nvPr/>
        </p:nvSpPr>
        <p:spPr>
          <a:xfrm>
            <a:off x="5765905" y="1759310"/>
            <a:ext cx="1767669" cy="379475"/>
          </a:xfrm>
          <a:prstGeom prst="rect">
            <a:avLst/>
          </a:prstGeom>
          <a:solidFill>
            <a:schemeClr val="lt1"/>
          </a:solidFill>
          <a:ln w="190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37795" marR="75565" eaLnBrk="0" hangingPunct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0" spc="5" dirty="0" smtClean="0">
                <a:solidFill>
                  <a:schemeClr val="tx1"/>
                </a:solidFill>
                <a:ea typeface="MS Mincho"/>
                <a:cs typeface="Cordia New"/>
              </a:rPr>
              <a:t>Mutation</a:t>
            </a:r>
            <a:endParaRPr lang="en-US" sz="2400" b="1" kern="100" dirty="0">
              <a:solidFill>
                <a:schemeClr val="tx1"/>
              </a:solidFill>
              <a:ea typeface="MS Mincho"/>
              <a:cs typeface="Cordia New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12815" y="2366470"/>
            <a:ext cx="2520760" cy="3654635"/>
            <a:chOff x="1140500" y="2366470"/>
            <a:chExt cx="2520760" cy="3654635"/>
          </a:xfrm>
        </p:grpSpPr>
        <p:sp>
          <p:nvSpPr>
            <p:cNvPr id="33" name="AutoShape 4"/>
            <p:cNvSpPr>
              <a:spLocks noChangeArrowheads="1"/>
            </p:cNvSpPr>
            <p:nvPr/>
          </p:nvSpPr>
          <p:spPr bwMode="auto">
            <a:xfrm>
              <a:off x="1140500" y="2366470"/>
              <a:ext cx="339181" cy="152072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4" name="AutoShape 5"/>
            <p:cNvSpPr>
              <a:spLocks noChangeArrowheads="1"/>
            </p:cNvSpPr>
            <p:nvPr/>
          </p:nvSpPr>
          <p:spPr bwMode="auto">
            <a:xfrm>
              <a:off x="1140500" y="4056790"/>
              <a:ext cx="339181" cy="194377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5" name="Oval 6"/>
            <p:cNvSpPr>
              <a:spLocks noChangeArrowheads="1"/>
            </p:cNvSpPr>
            <p:nvPr/>
          </p:nvSpPr>
          <p:spPr bwMode="auto">
            <a:xfrm>
              <a:off x="1140500" y="3803335"/>
              <a:ext cx="339181" cy="337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42" name="AutoShape 7"/>
            <p:cNvSpPr>
              <a:spLocks noChangeArrowheads="1"/>
            </p:cNvSpPr>
            <p:nvPr/>
          </p:nvSpPr>
          <p:spPr bwMode="auto">
            <a:xfrm>
              <a:off x="1647409" y="2366470"/>
              <a:ext cx="339181" cy="152072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1647409" y="4056790"/>
              <a:ext cx="339181" cy="194377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44" name="Oval 9"/>
            <p:cNvSpPr>
              <a:spLocks noChangeArrowheads="1"/>
            </p:cNvSpPr>
            <p:nvPr/>
          </p:nvSpPr>
          <p:spPr bwMode="auto">
            <a:xfrm>
              <a:off x="1647409" y="3803335"/>
              <a:ext cx="339181" cy="337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2" name="Right Arrow 51"/>
            <p:cNvSpPr/>
            <p:nvPr/>
          </p:nvSpPr>
          <p:spPr bwMode="auto">
            <a:xfrm>
              <a:off x="2130097" y="3845726"/>
              <a:ext cx="548989" cy="612356"/>
            </a:xfrm>
            <a:prstGeom prst="rightArrow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70" name="AutoShape 5"/>
            <p:cNvSpPr>
              <a:spLocks noChangeArrowheads="1"/>
            </p:cNvSpPr>
            <p:nvPr/>
          </p:nvSpPr>
          <p:spPr bwMode="auto">
            <a:xfrm>
              <a:off x="3322079" y="4077331"/>
              <a:ext cx="339181" cy="194377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45" name="AutoShape 4"/>
            <p:cNvSpPr>
              <a:spLocks noChangeArrowheads="1"/>
            </p:cNvSpPr>
            <p:nvPr/>
          </p:nvSpPr>
          <p:spPr bwMode="auto">
            <a:xfrm>
              <a:off x="2815168" y="2366470"/>
              <a:ext cx="339181" cy="152072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46" name="AutoShape 5"/>
            <p:cNvSpPr>
              <a:spLocks noChangeArrowheads="1"/>
            </p:cNvSpPr>
            <p:nvPr/>
          </p:nvSpPr>
          <p:spPr bwMode="auto">
            <a:xfrm>
              <a:off x="2815168" y="4056790"/>
              <a:ext cx="339181" cy="194377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47" name="Oval 6"/>
            <p:cNvSpPr>
              <a:spLocks noChangeArrowheads="1"/>
            </p:cNvSpPr>
            <p:nvPr/>
          </p:nvSpPr>
          <p:spPr bwMode="auto">
            <a:xfrm>
              <a:off x="2815168" y="3803335"/>
              <a:ext cx="339181" cy="337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48" name="AutoShape 7"/>
            <p:cNvSpPr>
              <a:spLocks noChangeArrowheads="1"/>
            </p:cNvSpPr>
            <p:nvPr/>
          </p:nvSpPr>
          <p:spPr bwMode="auto">
            <a:xfrm>
              <a:off x="3322079" y="2366470"/>
              <a:ext cx="339181" cy="152072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0" name="Oval 9"/>
            <p:cNvSpPr>
              <a:spLocks noChangeArrowheads="1"/>
            </p:cNvSpPr>
            <p:nvPr/>
          </p:nvSpPr>
          <p:spPr bwMode="auto">
            <a:xfrm>
              <a:off x="3322079" y="3803335"/>
              <a:ext cx="339181" cy="337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1" name="AutoShape 35"/>
            <p:cNvSpPr>
              <a:spLocks noChangeArrowheads="1"/>
            </p:cNvSpPr>
            <p:nvPr/>
          </p:nvSpPr>
          <p:spPr bwMode="auto">
            <a:xfrm>
              <a:off x="3322079" y="5512854"/>
              <a:ext cx="339181" cy="295386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71" name="AutoShape 35"/>
            <p:cNvSpPr>
              <a:spLocks noChangeArrowheads="1"/>
            </p:cNvSpPr>
            <p:nvPr/>
          </p:nvSpPr>
          <p:spPr bwMode="auto">
            <a:xfrm>
              <a:off x="3322079" y="5197424"/>
              <a:ext cx="339181" cy="295386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72" name="AutoShape 35"/>
            <p:cNvSpPr>
              <a:spLocks noChangeArrowheads="1"/>
            </p:cNvSpPr>
            <p:nvPr/>
          </p:nvSpPr>
          <p:spPr bwMode="auto">
            <a:xfrm>
              <a:off x="3322079" y="4895467"/>
              <a:ext cx="339181" cy="295386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388099" y="2366470"/>
            <a:ext cx="2523281" cy="3648870"/>
            <a:chOff x="5388099" y="2366470"/>
            <a:chExt cx="2523281" cy="3648870"/>
          </a:xfrm>
        </p:grpSpPr>
        <p:sp>
          <p:nvSpPr>
            <p:cNvPr id="73" name="AutoShape 5"/>
            <p:cNvSpPr>
              <a:spLocks noChangeArrowheads="1"/>
            </p:cNvSpPr>
            <p:nvPr/>
          </p:nvSpPr>
          <p:spPr bwMode="auto">
            <a:xfrm>
              <a:off x="7571859" y="4069621"/>
              <a:ext cx="339521" cy="194571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5" name="AutoShape 4"/>
            <p:cNvSpPr>
              <a:spLocks noChangeArrowheads="1"/>
            </p:cNvSpPr>
            <p:nvPr/>
          </p:nvSpPr>
          <p:spPr bwMode="auto">
            <a:xfrm>
              <a:off x="5388099" y="2366470"/>
              <a:ext cx="339521" cy="152224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6" name="AutoShape 5"/>
            <p:cNvSpPr>
              <a:spLocks noChangeArrowheads="1"/>
            </p:cNvSpPr>
            <p:nvPr/>
          </p:nvSpPr>
          <p:spPr bwMode="auto">
            <a:xfrm>
              <a:off x="5388099" y="4058481"/>
              <a:ext cx="339521" cy="194571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7" name="Oval 6"/>
            <p:cNvSpPr>
              <a:spLocks noChangeArrowheads="1"/>
            </p:cNvSpPr>
            <p:nvPr/>
          </p:nvSpPr>
          <p:spPr bwMode="auto">
            <a:xfrm>
              <a:off x="5388099" y="3804772"/>
              <a:ext cx="339521" cy="33765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8" name="AutoShape 7"/>
            <p:cNvSpPr>
              <a:spLocks noChangeArrowheads="1"/>
            </p:cNvSpPr>
            <p:nvPr/>
          </p:nvSpPr>
          <p:spPr bwMode="auto">
            <a:xfrm>
              <a:off x="5895515" y="2366470"/>
              <a:ext cx="339521" cy="152224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59" name="AutoShape 8"/>
            <p:cNvSpPr>
              <a:spLocks noChangeArrowheads="1"/>
            </p:cNvSpPr>
            <p:nvPr/>
          </p:nvSpPr>
          <p:spPr bwMode="auto">
            <a:xfrm>
              <a:off x="5895515" y="4058481"/>
              <a:ext cx="339521" cy="194571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60" name="Oval 9"/>
            <p:cNvSpPr>
              <a:spLocks noChangeArrowheads="1"/>
            </p:cNvSpPr>
            <p:nvPr/>
          </p:nvSpPr>
          <p:spPr bwMode="auto">
            <a:xfrm>
              <a:off x="5895515" y="3804772"/>
              <a:ext cx="339521" cy="33765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61" name="AutoShape 4"/>
            <p:cNvSpPr>
              <a:spLocks noChangeArrowheads="1"/>
            </p:cNvSpPr>
            <p:nvPr/>
          </p:nvSpPr>
          <p:spPr bwMode="auto">
            <a:xfrm>
              <a:off x="7064442" y="2366470"/>
              <a:ext cx="339521" cy="152224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62" name="AutoShape 5"/>
            <p:cNvSpPr>
              <a:spLocks noChangeArrowheads="1"/>
            </p:cNvSpPr>
            <p:nvPr/>
          </p:nvSpPr>
          <p:spPr bwMode="auto">
            <a:xfrm>
              <a:off x="7064442" y="4058480"/>
              <a:ext cx="339521" cy="194571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63" name="Oval 6"/>
            <p:cNvSpPr>
              <a:spLocks noChangeArrowheads="1"/>
            </p:cNvSpPr>
            <p:nvPr/>
          </p:nvSpPr>
          <p:spPr bwMode="auto">
            <a:xfrm>
              <a:off x="7064442" y="3804771"/>
              <a:ext cx="339521" cy="33765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64" name="AutoShape 7"/>
            <p:cNvSpPr>
              <a:spLocks noChangeArrowheads="1"/>
            </p:cNvSpPr>
            <p:nvPr/>
          </p:nvSpPr>
          <p:spPr bwMode="auto">
            <a:xfrm>
              <a:off x="7571859" y="2366470"/>
              <a:ext cx="339521" cy="1522249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66" name="Oval 9"/>
            <p:cNvSpPr>
              <a:spLocks noChangeArrowheads="1"/>
            </p:cNvSpPr>
            <p:nvPr/>
          </p:nvSpPr>
          <p:spPr bwMode="auto">
            <a:xfrm>
              <a:off x="7571859" y="3804771"/>
              <a:ext cx="339521" cy="33765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68" name="Right Arrow 67"/>
            <p:cNvSpPr/>
            <p:nvPr/>
          </p:nvSpPr>
          <p:spPr bwMode="auto">
            <a:xfrm>
              <a:off x="6378686" y="3847205"/>
              <a:ext cx="549538" cy="612968"/>
            </a:xfrm>
            <a:prstGeom prst="rightArrow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74" name="AutoShape 35"/>
            <p:cNvSpPr>
              <a:spLocks noChangeArrowheads="1"/>
            </p:cNvSpPr>
            <p:nvPr/>
          </p:nvSpPr>
          <p:spPr bwMode="auto">
            <a:xfrm>
              <a:off x="7571859" y="4708372"/>
              <a:ext cx="339521" cy="147841"/>
            </a:xfrm>
            <a:prstGeom prst="roundRect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602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AutoShape 19"/>
          <p:cNvSpPr>
            <a:spLocks noChangeArrowheads="1"/>
          </p:cNvSpPr>
          <p:nvPr/>
        </p:nvSpPr>
        <p:spPr bwMode="auto">
          <a:xfrm>
            <a:off x="3554250" y="3808475"/>
            <a:ext cx="410590" cy="1123483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6146" name="Rectangle 2"/>
          <p:cNvSpPr>
            <a:spLocks/>
          </p:cNvSpPr>
          <p:nvPr/>
        </p:nvSpPr>
        <p:spPr bwMode="auto">
          <a:xfrm>
            <a:off x="79451" y="89318"/>
            <a:ext cx="8948987" cy="986937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b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BFBFBF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 smtClean="0">
                <a:solidFill>
                  <a:srgbClr val="FFFF00"/>
                </a:solidFill>
                <a:latin typeface="+mj-lt"/>
              </a:rPr>
              <a:t>Chromosomal Translocation Results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3200" b="1" dirty="0" smtClean="0">
                <a:solidFill>
                  <a:srgbClr val="FFFF00"/>
                </a:solidFill>
                <a:latin typeface="+mj-lt"/>
              </a:rPr>
              <a:t>in Gene Fusion</a:t>
            </a:r>
            <a:endParaRPr lang="en-US" altLang="en-US" sz="32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67" name="AutoShape 4"/>
          <p:cNvSpPr>
            <a:spLocks noChangeArrowheads="1"/>
          </p:cNvSpPr>
          <p:nvPr/>
        </p:nvSpPr>
        <p:spPr bwMode="auto">
          <a:xfrm>
            <a:off x="5596946" y="1728537"/>
            <a:ext cx="410590" cy="184088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69" name="AutoShape 5"/>
          <p:cNvSpPr>
            <a:spLocks noChangeArrowheads="1"/>
          </p:cNvSpPr>
          <p:nvPr/>
        </p:nvSpPr>
        <p:spPr bwMode="auto">
          <a:xfrm>
            <a:off x="5596946" y="3774720"/>
            <a:ext cx="410590" cy="235299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75" name="Oval 6"/>
          <p:cNvSpPr>
            <a:spLocks noChangeArrowheads="1"/>
          </p:cNvSpPr>
          <p:nvPr/>
        </p:nvSpPr>
        <p:spPr bwMode="auto">
          <a:xfrm>
            <a:off x="5596946" y="3467905"/>
            <a:ext cx="410590" cy="40833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76" name="AutoShape 7"/>
          <p:cNvSpPr>
            <a:spLocks noChangeArrowheads="1"/>
          </p:cNvSpPr>
          <p:nvPr/>
        </p:nvSpPr>
        <p:spPr bwMode="auto">
          <a:xfrm>
            <a:off x="6210575" y="1728537"/>
            <a:ext cx="410590" cy="184088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77" name="AutoShape 8"/>
          <p:cNvSpPr>
            <a:spLocks noChangeArrowheads="1"/>
          </p:cNvSpPr>
          <p:nvPr/>
        </p:nvSpPr>
        <p:spPr bwMode="auto">
          <a:xfrm>
            <a:off x="6210575" y="3774720"/>
            <a:ext cx="410590" cy="102421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78" name="Oval 9"/>
          <p:cNvSpPr>
            <a:spLocks noChangeArrowheads="1"/>
          </p:cNvSpPr>
          <p:nvPr/>
        </p:nvSpPr>
        <p:spPr bwMode="auto">
          <a:xfrm>
            <a:off x="6210575" y="3467905"/>
            <a:ext cx="410590" cy="40833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79" name="AutoShape 18"/>
          <p:cNvSpPr>
            <a:spLocks noChangeArrowheads="1"/>
          </p:cNvSpPr>
          <p:nvPr/>
        </p:nvSpPr>
        <p:spPr bwMode="auto">
          <a:xfrm>
            <a:off x="7607800" y="2651237"/>
            <a:ext cx="410590" cy="918187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80" name="AutoShape 19"/>
          <p:cNvSpPr>
            <a:spLocks noChangeArrowheads="1"/>
          </p:cNvSpPr>
          <p:nvPr/>
        </p:nvSpPr>
        <p:spPr bwMode="auto">
          <a:xfrm>
            <a:off x="7607800" y="3774720"/>
            <a:ext cx="410590" cy="1123483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81" name="Oval 20"/>
          <p:cNvSpPr>
            <a:spLocks noChangeArrowheads="1"/>
          </p:cNvSpPr>
          <p:nvPr/>
        </p:nvSpPr>
        <p:spPr bwMode="auto">
          <a:xfrm>
            <a:off x="7607800" y="3467905"/>
            <a:ext cx="410590" cy="40833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82" name="AutoShape 21"/>
          <p:cNvSpPr>
            <a:spLocks noChangeArrowheads="1"/>
          </p:cNvSpPr>
          <p:nvPr/>
        </p:nvSpPr>
        <p:spPr bwMode="auto">
          <a:xfrm>
            <a:off x="8223686" y="2653493"/>
            <a:ext cx="410590" cy="918188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83" name="AutoShape 22"/>
          <p:cNvSpPr>
            <a:spLocks noChangeArrowheads="1"/>
          </p:cNvSpPr>
          <p:nvPr/>
        </p:nvSpPr>
        <p:spPr bwMode="auto">
          <a:xfrm>
            <a:off x="8221429" y="3774720"/>
            <a:ext cx="410590" cy="717405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84" name="Oval 23"/>
          <p:cNvSpPr>
            <a:spLocks noChangeArrowheads="1"/>
          </p:cNvSpPr>
          <p:nvPr/>
        </p:nvSpPr>
        <p:spPr bwMode="auto">
          <a:xfrm>
            <a:off x="8223686" y="3470161"/>
            <a:ext cx="410590" cy="40833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85" name="AutoShape 35"/>
          <p:cNvSpPr>
            <a:spLocks noChangeArrowheads="1"/>
          </p:cNvSpPr>
          <p:nvPr/>
        </p:nvSpPr>
        <p:spPr bwMode="auto">
          <a:xfrm>
            <a:off x="6210575" y="4697419"/>
            <a:ext cx="410590" cy="715149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86" name="AutoShape 36"/>
          <p:cNvSpPr>
            <a:spLocks noChangeArrowheads="1"/>
          </p:cNvSpPr>
          <p:nvPr/>
        </p:nvSpPr>
        <p:spPr bwMode="auto">
          <a:xfrm>
            <a:off x="8221429" y="4390604"/>
            <a:ext cx="410590" cy="122951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472805" y="1728538"/>
            <a:ext cx="398387" cy="178617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472805" y="3713911"/>
            <a:ext cx="398387" cy="228306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4" name="Oval 6"/>
          <p:cNvSpPr>
            <a:spLocks noChangeArrowheads="1"/>
          </p:cNvSpPr>
          <p:nvPr/>
        </p:nvSpPr>
        <p:spPr bwMode="auto">
          <a:xfrm>
            <a:off x="472805" y="3416214"/>
            <a:ext cx="398387" cy="39619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1068197" y="1728538"/>
            <a:ext cx="398387" cy="178617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1068197" y="3713911"/>
            <a:ext cx="398387" cy="228306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7" name="Oval 9"/>
          <p:cNvSpPr>
            <a:spLocks noChangeArrowheads="1"/>
          </p:cNvSpPr>
          <p:nvPr/>
        </p:nvSpPr>
        <p:spPr bwMode="auto">
          <a:xfrm>
            <a:off x="1068197" y="3416214"/>
            <a:ext cx="398387" cy="39619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28" name="Right Arrow 27"/>
          <p:cNvSpPr/>
          <p:nvPr/>
        </p:nvSpPr>
        <p:spPr bwMode="auto">
          <a:xfrm>
            <a:off x="4306657" y="3452789"/>
            <a:ext cx="644818" cy="719245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38" name="AutoShape 18"/>
          <p:cNvSpPr>
            <a:spLocks noChangeArrowheads="1"/>
          </p:cNvSpPr>
          <p:nvPr/>
        </p:nvSpPr>
        <p:spPr bwMode="auto">
          <a:xfrm>
            <a:off x="2938364" y="2670050"/>
            <a:ext cx="410590" cy="918187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39" name="AutoShape 19"/>
          <p:cNvSpPr>
            <a:spLocks noChangeArrowheads="1"/>
          </p:cNvSpPr>
          <p:nvPr/>
        </p:nvSpPr>
        <p:spPr bwMode="auto">
          <a:xfrm>
            <a:off x="2938364" y="3793533"/>
            <a:ext cx="410590" cy="1123483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40" name="Oval 20"/>
          <p:cNvSpPr>
            <a:spLocks noChangeArrowheads="1"/>
          </p:cNvSpPr>
          <p:nvPr/>
        </p:nvSpPr>
        <p:spPr bwMode="auto">
          <a:xfrm>
            <a:off x="2938364" y="3486718"/>
            <a:ext cx="410590" cy="40833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41" name="AutoShape 21"/>
          <p:cNvSpPr>
            <a:spLocks noChangeArrowheads="1"/>
          </p:cNvSpPr>
          <p:nvPr/>
        </p:nvSpPr>
        <p:spPr bwMode="auto">
          <a:xfrm>
            <a:off x="3554250" y="2672306"/>
            <a:ext cx="410590" cy="918188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43" name="Oval 23"/>
          <p:cNvSpPr>
            <a:spLocks noChangeArrowheads="1"/>
          </p:cNvSpPr>
          <p:nvPr/>
        </p:nvSpPr>
        <p:spPr bwMode="auto">
          <a:xfrm>
            <a:off x="3554250" y="3488974"/>
            <a:ext cx="410590" cy="40833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51" name="AutoShape 36"/>
          <p:cNvSpPr>
            <a:spLocks noChangeArrowheads="1"/>
          </p:cNvSpPr>
          <p:nvPr/>
        </p:nvSpPr>
        <p:spPr bwMode="auto">
          <a:xfrm>
            <a:off x="1059564" y="4779915"/>
            <a:ext cx="410590" cy="122951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52" name="AutoShape 35"/>
          <p:cNvSpPr>
            <a:spLocks noChangeArrowheads="1"/>
          </p:cNvSpPr>
          <p:nvPr/>
        </p:nvSpPr>
        <p:spPr bwMode="auto">
          <a:xfrm>
            <a:off x="3553466" y="4219849"/>
            <a:ext cx="410590" cy="715149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cxnSp>
        <p:nvCxnSpPr>
          <p:cNvPr id="4" name="Curved Connector 3"/>
          <p:cNvCxnSpPr/>
          <p:nvPr/>
        </p:nvCxnSpPr>
        <p:spPr bwMode="auto">
          <a:xfrm flipV="1">
            <a:off x="1612095" y="4643320"/>
            <a:ext cx="1821480" cy="780746"/>
          </a:xfrm>
          <a:prstGeom prst="curvedConnector3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6" name="Group 5"/>
          <p:cNvGrpSpPr/>
          <p:nvPr/>
        </p:nvGrpSpPr>
        <p:grpSpPr>
          <a:xfrm>
            <a:off x="6848850" y="4390604"/>
            <a:ext cx="0" cy="616316"/>
            <a:chOff x="6780892" y="4390604"/>
            <a:chExt cx="0" cy="616316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6780892" y="4390604"/>
              <a:ext cx="0" cy="30681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3CB71B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6780892" y="4700105"/>
              <a:ext cx="0" cy="306815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F85C0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7" name="TextBox 6"/>
          <p:cNvSpPr txBox="1"/>
          <p:nvPr/>
        </p:nvSpPr>
        <p:spPr>
          <a:xfrm>
            <a:off x="6395985" y="5554060"/>
            <a:ext cx="1894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Fused gene</a:t>
            </a:r>
            <a:endParaRPr lang="en-US" sz="2400" b="1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 flipV="1">
            <a:off x="6984533" y="4835852"/>
            <a:ext cx="395582" cy="78426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893123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Office Theme">
  <a:themeElements>
    <a:clrScheme name="5_Office Theme 2">
      <a:dk1>
        <a:srgbClr val="000000"/>
      </a:dk1>
      <a:lt1>
        <a:srgbClr val="FFFFFF"/>
      </a:lt1>
      <a:dk2>
        <a:srgbClr val="0046AD"/>
      </a:dk2>
      <a:lt2>
        <a:srgbClr val="898989"/>
      </a:lt2>
      <a:accent1>
        <a:srgbClr val="90EB76"/>
      </a:accent1>
      <a:accent2>
        <a:srgbClr val="64B0EB"/>
      </a:accent2>
      <a:accent3>
        <a:srgbClr val="FFFFFF"/>
      </a:accent3>
      <a:accent4>
        <a:srgbClr val="000000"/>
      </a:accent4>
      <a:accent5>
        <a:srgbClr val="C6F3BD"/>
      </a:accent5>
      <a:accent6>
        <a:srgbClr val="5A9FD5"/>
      </a:accent6>
      <a:hlink>
        <a:srgbClr val="EBCC00"/>
      </a:hlink>
      <a:folHlink>
        <a:srgbClr val="99CCFF"/>
      </a:folHlink>
    </a:clrScheme>
    <a:fontScheme name="5_Office Theme">
      <a:majorFont>
        <a:latin typeface="Arial"/>
        <a:ea typeface="MS PGothic"/>
        <a:cs typeface="MS PGothic"/>
      </a:majorFont>
      <a:minorFont>
        <a:latin typeface="Arial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charset="0"/>
            <a:cs typeface="MS P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charset="0"/>
            <a:cs typeface="MS PGothic" charset="0"/>
          </a:defRPr>
        </a:defPPr>
      </a:lstStyle>
    </a:lnDef>
  </a:objectDefaults>
  <a:extraClrSchemeLst>
    <a:extraClrScheme>
      <a:clrScheme name="5_Office Theme 1">
        <a:dk1>
          <a:srgbClr val="000000"/>
        </a:dk1>
        <a:lt1>
          <a:srgbClr val="FFFFFF"/>
        </a:lt1>
        <a:dk2>
          <a:srgbClr val="0046AD"/>
        </a:dk2>
        <a:lt2>
          <a:srgbClr val="EEECE1"/>
        </a:lt2>
        <a:accent1>
          <a:srgbClr val="90EB76"/>
        </a:accent1>
        <a:accent2>
          <a:srgbClr val="64B0EB"/>
        </a:accent2>
        <a:accent3>
          <a:srgbClr val="FFFFFF"/>
        </a:accent3>
        <a:accent4>
          <a:srgbClr val="000000"/>
        </a:accent4>
        <a:accent5>
          <a:srgbClr val="C6F3BD"/>
        </a:accent5>
        <a:accent6>
          <a:srgbClr val="5A9FD5"/>
        </a:accent6>
        <a:hlink>
          <a:srgbClr val="EBCC00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Office Theme 2">
        <a:dk1>
          <a:srgbClr val="000000"/>
        </a:dk1>
        <a:lt1>
          <a:srgbClr val="FFFFFF"/>
        </a:lt1>
        <a:dk2>
          <a:srgbClr val="0046AD"/>
        </a:dk2>
        <a:lt2>
          <a:srgbClr val="898989"/>
        </a:lt2>
        <a:accent1>
          <a:srgbClr val="90EB76"/>
        </a:accent1>
        <a:accent2>
          <a:srgbClr val="64B0EB"/>
        </a:accent2>
        <a:accent3>
          <a:srgbClr val="FFFFFF"/>
        </a:accent3>
        <a:accent4>
          <a:srgbClr val="000000"/>
        </a:accent4>
        <a:accent5>
          <a:srgbClr val="C6F3BD"/>
        </a:accent5>
        <a:accent6>
          <a:srgbClr val="5A9FD5"/>
        </a:accent6>
        <a:hlink>
          <a:srgbClr val="EBCC00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Office Theme">
  <a:themeElements>
    <a:clrScheme name="2_Office Theme 2">
      <a:dk1>
        <a:srgbClr val="000000"/>
      </a:dk1>
      <a:lt1>
        <a:srgbClr val="FFFFFF"/>
      </a:lt1>
      <a:dk2>
        <a:srgbClr val="0046AD"/>
      </a:dk2>
      <a:lt2>
        <a:srgbClr val="898989"/>
      </a:lt2>
      <a:accent1>
        <a:srgbClr val="90EB76"/>
      </a:accent1>
      <a:accent2>
        <a:srgbClr val="64B0EB"/>
      </a:accent2>
      <a:accent3>
        <a:srgbClr val="FFFFFF"/>
      </a:accent3>
      <a:accent4>
        <a:srgbClr val="000000"/>
      </a:accent4>
      <a:accent5>
        <a:srgbClr val="C6F3BD"/>
      </a:accent5>
      <a:accent6>
        <a:srgbClr val="5A9FD5"/>
      </a:accent6>
      <a:hlink>
        <a:srgbClr val="EBCC00"/>
      </a:hlink>
      <a:folHlink>
        <a:srgbClr val="99CCFF"/>
      </a:folHlink>
    </a:clrScheme>
    <a:fontScheme name="4_Office Theme">
      <a:majorFont>
        <a:latin typeface=""/>
        <a:ea typeface="MS PGothic"/>
        <a:cs typeface="MS PGothic"/>
      </a:majorFont>
      <a:minorFont>
        <a:latin typeface="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46AD"/>
        </a:dk2>
        <a:lt2>
          <a:srgbClr val="EEECE1"/>
        </a:lt2>
        <a:accent1>
          <a:srgbClr val="90EB76"/>
        </a:accent1>
        <a:accent2>
          <a:srgbClr val="64B0EB"/>
        </a:accent2>
        <a:accent3>
          <a:srgbClr val="FFFFFF"/>
        </a:accent3>
        <a:accent4>
          <a:srgbClr val="000000"/>
        </a:accent4>
        <a:accent5>
          <a:srgbClr val="C6F3BD"/>
        </a:accent5>
        <a:accent6>
          <a:srgbClr val="5A9FD5"/>
        </a:accent6>
        <a:hlink>
          <a:srgbClr val="EBCC00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Office Theme 2">
        <a:dk1>
          <a:srgbClr val="000000"/>
        </a:dk1>
        <a:lt1>
          <a:srgbClr val="FFFFFF"/>
        </a:lt1>
        <a:dk2>
          <a:srgbClr val="0046AD"/>
        </a:dk2>
        <a:lt2>
          <a:srgbClr val="898989"/>
        </a:lt2>
        <a:accent1>
          <a:srgbClr val="90EB76"/>
        </a:accent1>
        <a:accent2>
          <a:srgbClr val="64B0EB"/>
        </a:accent2>
        <a:accent3>
          <a:srgbClr val="FFFFFF"/>
        </a:accent3>
        <a:accent4>
          <a:srgbClr val="000000"/>
        </a:accent4>
        <a:accent5>
          <a:srgbClr val="C6F3BD"/>
        </a:accent5>
        <a:accent6>
          <a:srgbClr val="5A9FD5"/>
        </a:accent6>
        <a:hlink>
          <a:srgbClr val="EBCC00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61920</TotalTime>
  <Words>1052</Words>
  <Application>Microsoft Office PowerPoint</Application>
  <PresentationFormat>On-screen Show (4:3)</PresentationFormat>
  <Paragraphs>167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5_Office Theme</vt:lpstr>
      <vt:lpstr>4_Office Theme</vt:lpstr>
      <vt:lpstr>Fibroblast growth factor receptor (FGFR)  gene family aberrations in cholangiocarcinoma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Marcia W Blackburn</dc:creator>
  <cp:lastModifiedBy>Katsuyuki  Miyabe</cp:lastModifiedBy>
  <cp:revision>2608</cp:revision>
  <cp:lastPrinted>2015-05-13T18:45:33Z</cp:lastPrinted>
  <dcterms:created xsi:type="dcterms:W3CDTF">2010-08-13T17:01:01Z</dcterms:created>
  <dcterms:modified xsi:type="dcterms:W3CDTF">2015-10-26T15:39:43Z</dcterms:modified>
</cp:coreProperties>
</file>