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1" r:id="rId3"/>
    <p:sldId id="268" r:id="rId4"/>
    <p:sldId id="266" r:id="rId5"/>
    <p:sldId id="267" r:id="rId6"/>
    <p:sldId id="278" r:id="rId7"/>
    <p:sldId id="277" r:id="rId8"/>
    <p:sldId id="275" r:id="rId9"/>
    <p:sldId id="262" r:id="rId10"/>
    <p:sldId id="282" r:id="rId11"/>
    <p:sldId id="286" r:id="rId12"/>
    <p:sldId id="265" r:id="rId13"/>
    <p:sldId id="280" r:id="rId14"/>
    <p:sldId id="285" r:id="rId15"/>
    <p:sldId id="28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F10"/>
    <a:srgbClr val="FCB9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9" d="100"/>
          <a:sy n="69" d="100"/>
        </p:scale>
        <p:origin x="-1434" y="-96"/>
      </p:cViewPr>
      <p:guideLst>
        <p:guide orient="horz" pos="2160"/>
        <p:guide pos="2880"/>
      </p:guideLst>
    </p:cSldViewPr>
  </p:slideViewPr>
  <p:notesTextViewPr>
    <p:cViewPr>
      <p:scale>
        <a:sx n="1" d="1"/>
        <a:sy n="1" d="1"/>
      </p:scale>
      <p:origin x="0" y="0"/>
    </p:cViewPr>
  </p:notesTextViewPr>
  <p:sorterViewPr>
    <p:cViewPr>
      <p:scale>
        <a:sx n="100" d="100"/>
        <a:sy n="100" d="100"/>
      </p:scale>
      <p:origin x="0" y="10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5FA489-A673-4C1B-B68C-81400D38D82C}" type="datetimeFigureOut">
              <a:rPr lang="en-US" smtClean="0"/>
              <a:t>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A0D061-4A24-432A-B767-C369E55446BF}" type="slidenum">
              <a:rPr lang="en-US" smtClean="0"/>
              <a:t>‹#›</a:t>
            </a:fld>
            <a:endParaRPr lang="en-US"/>
          </a:p>
        </p:txBody>
      </p:sp>
    </p:spTree>
    <p:extLst>
      <p:ext uri="{BB962C8B-B14F-4D97-AF65-F5344CB8AC3E}">
        <p14:creationId xmlns:p14="http://schemas.microsoft.com/office/powerpoint/2010/main" val="26964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a:t>
            </a:r>
            <a:r>
              <a:rPr lang="en-US" dirty="0" smtClean="0"/>
              <a:t>To provide clarity regarding the cell of origin of cholangiocarcinoma</a:t>
            </a:r>
          </a:p>
          <a:p>
            <a:r>
              <a:rPr lang="en-US" dirty="0" smtClean="0"/>
              <a:t>To determine if cellular reprogramming plays a role in the development of cholangiocarcinoma</a:t>
            </a:r>
          </a:p>
          <a:p>
            <a:endParaRPr lang="en-US" dirty="0"/>
          </a:p>
        </p:txBody>
      </p:sp>
      <p:sp>
        <p:nvSpPr>
          <p:cNvPr id="4" name="Slide Number Placeholder 3"/>
          <p:cNvSpPr>
            <a:spLocks noGrp="1"/>
          </p:cNvSpPr>
          <p:nvPr>
            <p:ph type="sldNum" sz="quarter" idx="10"/>
          </p:nvPr>
        </p:nvSpPr>
        <p:spPr/>
        <p:txBody>
          <a:bodyPr/>
          <a:lstStyle/>
          <a:p>
            <a:fld id="{A6A0D061-4A24-432A-B767-C369E55446BF}" type="slidenum">
              <a:rPr lang="en-US" smtClean="0"/>
              <a:t>2</a:t>
            </a:fld>
            <a:endParaRPr lang="en-US"/>
          </a:p>
        </p:txBody>
      </p:sp>
    </p:spTree>
    <p:extLst>
      <p:ext uri="{BB962C8B-B14F-4D97-AF65-F5344CB8AC3E}">
        <p14:creationId xmlns:p14="http://schemas.microsoft.com/office/powerpoint/2010/main" val="143968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function to detoxification, produce bile for digestion</a:t>
            </a:r>
          </a:p>
          <a:p>
            <a:r>
              <a:rPr lang="en-US" dirty="0" smtClean="0"/>
              <a:t>Hepatocytes produce bile salts while the biliary cells help transport bile to the intestine</a:t>
            </a:r>
          </a:p>
          <a:p>
            <a:endParaRPr lang="en-US" dirty="0"/>
          </a:p>
        </p:txBody>
      </p:sp>
      <p:sp>
        <p:nvSpPr>
          <p:cNvPr id="4" name="Slide Number Placeholder 3"/>
          <p:cNvSpPr>
            <a:spLocks noGrp="1"/>
          </p:cNvSpPr>
          <p:nvPr>
            <p:ph type="sldNum" sz="quarter" idx="10"/>
          </p:nvPr>
        </p:nvSpPr>
        <p:spPr/>
        <p:txBody>
          <a:bodyPr/>
          <a:lstStyle/>
          <a:p>
            <a:fld id="{A6A0D061-4A24-432A-B767-C369E55446BF}" type="slidenum">
              <a:rPr lang="en-US" smtClean="0"/>
              <a:t>3</a:t>
            </a:fld>
            <a:endParaRPr lang="en-US"/>
          </a:p>
        </p:txBody>
      </p:sp>
    </p:spTree>
    <p:extLst>
      <p:ext uri="{BB962C8B-B14F-4D97-AF65-F5344CB8AC3E}">
        <p14:creationId xmlns:p14="http://schemas.microsoft.com/office/powerpoint/2010/main" val="50131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E4CDE2-A5CA-4F24-9B92-BE136ACCEDE7}"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ACEB2-3928-46A1-A38A-F4B022BD17B1}" type="slidenum">
              <a:rPr lang="en-US" smtClean="0"/>
              <a:t>‹#›</a:t>
            </a:fld>
            <a:endParaRPr lang="en-US"/>
          </a:p>
        </p:txBody>
      </p:sp>
    </p:spTree>
    <p:extLst>
      <p:ext uri="{BB962C8B-B14F-4D97-AF65-F5344CB8AC3E}">
        <p14:creationId xmlns:p14="http://schemas.microsoft.com/office/powerpoint/2010/main" val="3008620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4CDE2-A5CA-4F24-9B92-BE136ACCEDE7}"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ACEB2-3928-46A1-A38A-F4B022BD17B1}" type="slidenum">
              <a:rPr lang="en-US" smtClean="0"/>
              <a:t>‹#›</a:t>
            </a:fld>
            <a:endParaRPr lang="en-US"/>
          </a:p>
        </p:txBody>
      </p:sp>
    </p:spTree>
    <p:extLst>
      <p:ext uri="{BB962C8B-B14F-4D97-AF65-F5344CB8AC3E}">
        <p14:creationId xmlns:p14="http://schemas.microsoft.com/office/powerpoint/2010/main" val="207086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4CDE2-A5CA-4F24-9B92-BE136ACCEDE7}"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ACEB2-3928-46A1-A38A-F4B022BD17B1}" type="slidenum">
              <a:rPr lang="en-US" smtClean="0"/>
              <a:t>‹#›</a:t>
            </a:fld>
            <a:endParaRPr lang="en-US"/>
          </a:p>
        </p:txBody>
      </p:sp>
    </p:spTree>
    <p:extLst>
      <p:ext uri="{BB962C8B-B14F-4D97-AF65-F5344CB8AC3E}">
        <p14:creationId xmlns:p14="http://schemas.microsoft.com/office/powerpoint/2010/main" val="60032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1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CE4CDE2-A5CA-4F24-9B92-BE136ACCEDE7}"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ACEB2-3928-46A1-A38A-F4B022BD17B1}" type="slidenum">
              <a:rPr lang="en-US" smtClean="0"/>
              <a:t>‹#›</a:t>
            </a:fld>
            <a:endParaRPr lang="en-US"/>
          </a:p>
        </p:txBody>
      </p:sp>
    </p:spTree>
    <p:extLst>
      <p:ext uri="{BB962C8B-B14F-4D97-AF65-F5344CB8AC3E}">
        <p14:creationId xmlns:p14="http://schemas.microsoft.com/office/powerpoint/2010/main" val="25679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4CDE2-A5CA-4F24-9B92-BE136ACCEDE7}"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ACEB2-3928-46A1-A38A-F4B022BD17B1}" type="slidenum">
              <a:rPr lang="en-US" smtClean="0"/>
              <a:t>‹#›</a:t>
            </a:fld>
            <a:endParaRPr lang="en-US"/>
          </a:p>
        </p:txBody>
      </p:sp>
    </p:spTree>
    <p:extLst>
      <p:ext uri="{BB962C8B-B14F-4D97-AF65-F5344CB8AC3E}">
        <p14:creationId xmlns:p14="http://schemas.microsoft.com/office/powerpoint/2010/main" val="166377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E4CDE2-A5CA-4F24-9B92-BE136ACCEDE7}"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ACEB2-3928-46A1-A38A-F4B022BD17B1}" type="slidenum">
              <a:rPr lang="en-US" smtClean="0"/>
              <a:t>‹#›</a:t>
            </a:fld>
            <a:endParaRPr lang="en-US"/>
          </a:p>
        </p:txBody>
      </p:sp>
    </p:spTree>
    <p:extLst>
      <p:ext uri="{BB962C8B-B14F-4D97-AF65-F5344CB8AC3E}">
        <p14:creationId xmlns:p14="http://schemas.microsoft.com/office/powerpoint/2010/main" val="428626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E4CDE2-A5CA-4F24-9B92-BE136ACCEDE7}"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ACEB2-3928-46A1-A38A-F4B022BD17B1}" type="slidenum">
              <a:rPr lang="en-US" smtClean="0"/>
              <a:t>‹#›</a:t>
            </a:fld>
            <a:endParaRPr lang="en-US"/>
          </a:p>
        </p:txBody>
      </p:sp>
    </p:spTree>
    <p:extLst>
      <p:ext uri="{BB962C8B-B14F-4D97-AF65-F5344CB8AC3E}">
        <p14:creationId xmlns:p14="http://schemas.microsoft.com/office/powerpoint/2010/main" val="402155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E4CDE2-A5CA-4F24-9B92-BE136ACCEDE7}"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ACEB2-3928-46A1-A38A-F4B022BD17B1}" type="slidenum">
              <a:rPr lang="en-US" smtClean="0"/>
              <a:t>‹#›</a:t>
            </a:fld>
            <a:endParaRPr lang="en-US"/>
          </a:p>
        </p:txBody>
      </p:sp>
    </p:spTree>
    <p:extLst>
      <p:ext uri="{BB962C8B-B14F-4D97-AF65-F5344CB8AC3E}">
        <p14:creationId xmlns:p14="http://schemas.microsoft.com/office/powerpoint/2010/main" val="142556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4CDE2-A5CA-4F24-9B92-BE136ACCEDE7}"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ACEB2-3928-46A1-A38A-F4B022BD17B1}" type="slidenum">
              <a:rPr lang="en-US" smtClean="0"/>
              <a:t>‹#›</a:t>
            </a:fld>
            <a:endParaRPr lang="en-US"/>
          </a:p>
        </p:txBody>
      </p:sp>
    </p:spTree>
    <p:extLst>
      <p:ext uri="{BB962C8B-B14F-4D97-AF65-F5344CB8AC3E}">
        <p14:creationId xmlns:p14="http://schemas.microsoft.com/office/powerpoint/2010/main" val="415158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4CDE2-A5CA-4F24-9B92-BE136ACCEDE7}"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ACEB2-3928-46A1-A38A-F4B022BD17B1}" type="slidenum">
              <a:rPr lang="en-US" smtClean="0"/>
              <a:t>‹#›</a:t>
            </a:fld>
            <a:endParaRPr lang="en-US"/>
          </a:p>
        </p:txBody>
      </p:sp>
    </p:spTree>
    <p:extLst>
      <p:ext uri="{BB962C8B-B14F-4D97-AF65-F5344CB8AC3E}">
        <p14:creationId xmlns:p14="http://schemas.microsoft.com/office/powerpoint/2010/main" val="312320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4CDE2-A5CA-4F24-9B92-BE136ACCEDE7}"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ACEB2-3928-46A1-A38A-F4B022BD17B1}" type="slidenum">
              <a:rPr lang="en-US" smtClean="0"/>
              <a:t>‹#›</a:t>
            </a:fld>
            <a:endParaRPr lang="en-US"/>
          </a:p>
        </p:txBody>
      </p:sp>
    </p:spTree>
    <p:extLst>
      <p:ext uri="{BB962C8B-B14F-4D97-AF65-F5344CB8AC3E}">
        <p14:creationId xmlns:p14="http://schemas.microsoft.com/office/powerpoint/2010/main" val="42750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4CDE2-A5CA-4F24-9B92-BE136ACCEDE7}" type="datetimeFigureOut">
              <a:rPr lang="en-US" smtClean="0"/>
              <a:t>11/4/2015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ACEB2-3928-46A1-A38A-F4B022BD17B1}" type="slidenum">
              <a:rPr lang="en-US" smtClean="0"/>
              <a:t>‹#›</a:t>
            </a:fld>
            <a:endParaRPr lang="en-US"/>
          </a:p>
        </p:txBody>
      </p:sp>
    </p:spTree>
    <p:extLst>
      <p:ext uri="{BB962C8B-B14F-4D97-AF65-F5344CB8AC3E}">
        <p14:creationId xmlns:p14="http://schemas.microsoft.com/office/powerpoint/2010/main" val="2520198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a/ab/Hepatocellular_carcinoma_histopathology_(1).jpg"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7"/>
            <a:ext cx="9144000" cy="6884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US" dirty="0" smtClean="0">
                <a:solidFill>
                  <a:schemeClr val="bg1"/>
                </a:solidFill>
              </a:rPr>
              <a:t>Determining the Cellular Origins of Cholangiocarcinoma</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Allyson </a:t>
            </a:r>
            <a:r>
              <a:rPr lang="en-US" dirty="0" smtClean="0">
                <a:solidFill>
                  <a:schemeClr val="bg1"/>
                </a:solidFill>
              </a:rPr>
              <a:t>Merrell</a:t>
            </a:r>
          </a:p>
          <a:p>
            <a:r>
              <a:rPr lang="en-US" dirty="0" smtClean="0">
                <a:solidFill>
                  <a:schemeClr val="bg1"/>
                </a:solidFill>
              </a:rPr>
              <a:t>Stanger Lab</a:t>
            </a:r>
            <a:endParaRPr lang="en-US" dirty="0" smtClean="0">
              <a:solidFill>
                <a:schemeClr val="bg1"/>
              </a:solidFill>
            </a:endParaRPr>
          </a:p>
          <a:p>
            <a:r>
              <a:rPr lang="en-US" dirty="0" smtClean="0">
                <a:solidFill>
                  <a:schemeClr val="bg1"/>
                </a:solidFill>
              </a:rPr>
              <a:t>November 9, 2015</a:t>
            </a:r>
            <a:endParaRPr lang="en-US" dirty="0">
              <a:solidFill>
                <a:schemeClr val="bg1"/>
              </a:solidFill>
            </a:endParaRPr>
          </a:p>
        </p:txBody>
      </p:sp>
    </p:spTree>
    <p:extLst>
      <p:ext uri="{BB962C8B-B14F-4D97-AF65-F5344CB8AC3E}">
        <p14:creationId xmlns:p14="http://schemas.microsoft.com/office/powerpoint/2010/main" val="655788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Experimental approach to determine the cellular origin of cholangiocarcinoma</a:t>
            </a:r>
            <a:endParaRPr lang="en-US" dirty="0"/>
          </a:p>
        </p:txBody>
      </p:sp>
      <p:grpSp>
        <p:nvGrpSpPr>
          <p:cNvPr id="8" name="Group 7"/>
          <p:cNvGrpSpPr/>
          <p:nvPr/>
        </p:nvGrpSpPr>
        <p:grpSpPr>
          <a:xfrm>
            <a:off x="935213" y="2895599"/>
            <a:ext cx="902469" cy="876122"/>
            <a:chOff x="1078731" y="5219878"/>
            <a:chExt cx="1458817" cy="1534192"/>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495" t="15609" b="6547"/>
            <a:stretch/>
          </p:blipFill>
          <p:spPr bwMode="auto">
            <a:xfrm>
              <a:off x="1078731" y="5219878"/>
              <a:ext cx="1458817" cy="1534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20"/>
            <p:cNvSpPr/>
            <p:nvPr/>
          </p:nvSpPr>
          <p:spPr>
            <a:xfrm>
              <a:off x="1078731" y="6418768"/>
              <a:ext cx="101758" cy="167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292" r="76772"/>
          <a:stretch/>
        </p:blipFill>
        <p:spPr bwMode="auto">
          <a:xfrm>
            <a:off x="1043548" y="1981200"/>
            <a:ext cx="685800" cy="742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21706" y="1524000"/>
            <a:ext cx="2502480" cy="369332"/>
          </a:xfrm>
          <a:prstGeom prst="rect">
            <a:avLst/>
          </a:prstGeom>
          <a:noFill/>
        </p:spPr>
        <p:txBody>
          <a:bodyPr wrap="none" rtlCol="0">
            <a:spAutoFit/>
          </a:bodyPr>
          <a:lstStyle/>
          <a:p>
            <a:r>
              <a:rPr lang="en-US" b="1" u="sng" dirty="0" smtClean="0"/>
              <a:t>Activate AKT and Notch:</a:t>
            </a:r>
            <a:endParaRPr lang="en-US" b="1" u="sng" dirty="0"/>
          </a:p>
        </p:txBody>
      </p:sp>
      <p:cxnSp>
        <p:nvCxnSpPr>
          <p:cNvPr id="11" name="Straight Arrow Connector 10"/>
          <p:cNvCxnSpPr/>
          <p:nvPr/>
        </p:nvCxnSpPr>
        <p:spPr>
          <a:xfrm>
            <a:off x="1981200" y="2352428"/>
            <a:ext cx="685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95600" y="2209800"/>
            <a:ext cx="533400" cy="369332"/>
          </a:xfrm>
          <a:prstGeom prst="rect">
            <a:avLst/>
          </a:prstGeom>
          <a:noFill/>
        </p:spPr>
        <p:txBody>
          <a:bodyPr wrap="square" rtlCol="0">
            <a:spAutoFit/>
          </a:bodyPr>
          <a:lstStyle/>
          <a:p>
            <a:r>
              <a:rPr lang="en-US" b="1" dirty="0" smtClean="0"/>
              <a:t>ICC</a:t>
            </a:r>
            <a:endParaRPr lang="en-US" b="1" dirty="0"/>
          </a:p>
        </p:txBody>
      </p:sp>
      <p:cxnSp>
        <p:nvCxnSpPr>
          <p:cNvPr id="13" name="Straight Arrow Connector 12"/>
          <p:cNvCxnSpPr/>
          <p:nvPr/>
        </p:nvCxnSpPr>
        <p:spPr>
          <a:xfrm>
            <a:off x="1981200" y="3333660"/>
            <a:ext cx="685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95600" y="3135868"/>
            <a:ext cx="533400" cy="523220"/>
          </a:xfrm>
          <a:prstGeom prst="rect">
            <a:avLst/>
          </a:prstGeom>
          <a:noFill/>
        </p:spPr>
        <p:txBody>
          <a:bodyPr wrap="square" rtlCol="0">
            <a:spAutoFit/>
          </a:bodyPr>
          <a:lstStyle/>
          <a:p>
            <a:r>
              <a:rPr lang="en-US" sz="2800" b="1" dirty="0" smtClean="0">
                <a:solidFill>
                  <a:srgbClr val="FF0000"/>
                </a:solidFill>
              </a:rPr>
              <a:t>?</a:t>
            </a:r>
            <a:endParaRPr lang="en-US" sz="2800" b="1" dirty="0">
              <a:solidFill>
                <a:srgbClr val="FF0000"/>
              </a:solidFill>
            </a:endParaRPr>
          </a:p>
        </p:txBody>
      </p:sp>
      <p:grpSp>
        <p:nvGrpSpPr>
          <p:cNvPr id="15" name="Group 14"/>
          <p:cNvGrpSpPr/>
          <p:nvPr/>
        </p:nvGrpSpPr>
        <p:grpSpPr>
          <a:xfrm>
            <a:off x="5029200" y="2895599"/>
            <a:ext cx="902469" cy="876122"/>
            <a:chOff x="1078731" y="5219878"/>
            <a:chExt cx="1458817" cy="1534192"/>
          </a:xfrm>
        </p:grpSpPr>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495" t="15609" b="6547"/>
            <a:stretch/>
          </p:blipFill>
          <p:spPr bwMode="auto">
            <a:xfrm>
              <a:off x="1078731" y="5219878"/>
              <a:ext cx="1458817" cy="1534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 20"/>
            <p:cNvSpPr/>
            <p:nvPr/>
          </p:nvSpPr>
          <p:spPr>
            <a:xfrm>
              <a:off x="1078731" y="6418768"/>
              <a:ext cx="101758" cy="167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292" r="76772"/>
          <a:stretch/>
        </p:blipFill>
        <p:spPr bwMode="auto">
          <a:xfrm>
            <a:off x="5137535" y="1981200"/>
            <a:ext cx="685800" cy="742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4615693" y="1524000"/>
            <a:ext cx="3281796" cy="369332"/>
          </a:xfrm>
          <a:prstGeom prst="rect">
            <a:avLst/>
          </a:prstGeom>
          <a:noFill/>
        </p:spPr>
        <p:txBody>
          <a:bodyPr wrap="none" rtlCol="0">
            <a:spAutoFit/>
          </a:bodyPr>
          <a:lstStyle/>
          <a:p>
            <a:r>
              <a:rPr lang="en-US" b="1" u="sng" dirty="0" smtClean="0"/>
              <a:t>Activated </a:t>
            </a:r>
            <a:r>
              <a:rPr lang="en-US" b="1" u="sng" dirty="0" err="1" smtClean="0"/>
              <a:t>Kras</a:t>
            </a:r>
            <a:r>
              <a:rPr lang="en-US" b="1" u="sng" dirty="0" smtClean="0"/>
              <a:t> and p53 deletion:</a:t>
            </a:r>
            <a:endParaRPr lang="en-US" b="1" u="sng" dirty="0"/>
          </a:p>
        </p:txBody>
      </p:sp>
      <p:cxnSp>
        <p:nvCxnSpPr>
          <p:cNvPr id="20" name="Straight Arrow Connector 19"/>
          <p:cNvCxnSpPr/>
          <p:nvPr/>
        </p:nvCxnSpPr>
        <p:spPr>
          <a:xfrm>
            <a:off x="6075187" y="2352428"/>
            <a:ext cx="685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075187" y="3333660"/>
            <a:ext cx="685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89587" y="3135868"/>
            <a:ext cx="533400" cy="523220"/>
          </a:xfrm>
          <a:prstGeom prst="rect">
            <a:avLst/>
          </a:prstGeom>
          <a:noFill/>
        </p:spPr>
        <p:txBody>
          <a:bodyPr wrap="square" rtlCol="0">
            <a:spAutoFit/>
          </a:bodyPr>
          <a:lstStyle/>
          <a:p>
            <a:r>
              <a:rPr lang="en-US" sz="2800" b="1" dirty="0" smtClean="0">
                <a:solidFill>
                  <a:srgbClr val="FF0000"/>
                </a:solidFill>
              </a:rPr>
              <a:t>?</a:t>
            </a:r>
            <a:endParaRPr lang="en-US" sz="2800" b="1" dirty="0">
              <a:solidFill>
                <a:srgbClr val="FF0000"/>
              </a:solidFill>
            </a:endParaRPr>
          </a:p>
        </p:txBody>
      </p:sp>
      <p:sp>
        <p:nvSpPr>
          <p:cNvPr id="24" name="TextBox 23"/>
          <p:cNvSpPr txBox="1"/>
          <p:nvPr/>
        </p:nvSpPr>
        <p:spPr>
          <a:xfrm>
            <a:off x="6989587" y="2133600"/>
            <a:ext cx="533400" cy="523220"/>
          </a:xfrm>
          <a:prstGeom prst="rect">
            <a:avLst/>
          </a:prstGeom>
          <a:noFill/>
        </p:spPr>
        <p:txBody>
          <a:bodyPr wrap="square" rtlCol="0">
            <a:spAutoFit/>
          </a:bodyPr>
          <a:lstStyle/>
          <a:p>
            <a:r>
              <a:rPr lang="en-US" sz="2800" b="1" dirty="0" smtClean="0">
                <a:solidFill>
                  <a:srgbClr val="FF0000"/>
                </a:solidFill>
              </a:rPr>
              <a:t>?</a:t>
            </a:r>
            <a:endParaRPr lang="en-US" sz="2800" b="1" dirty="0">
              <a:solidFill>
                <a:srgbClr val="FF0000"/>
              </a:solidFill>
            </a:endParaRPr>
          </a:p>
        </p:txBody>
      </p:sp>
      <p:sp>
        <p:nvSpPr>
          <p:cNvPr id="25" name="TextBox 24"/>
          <p:cNvSpPr txBox="1"/>
          <p:nvPr/>
        </p:nvSpPr>
        <p:spPr>
          <a:xfrm>
            <a:off x="5029200" y="3657600"/>
            <a:ext cx="3657600" cy="646331"/>
          </a:xfrm>
          <a:prstGeom prst="rect">
            <a:avLst/>
          </a:prstGeom>
          <a:noFill/>
        </p:spPr>
        <p:txBody>
          <a:bodyPr wrap="square" rtlCol="0">
            <a:spAutoFit/>
          </a:bodyPr>
          <a:lstStyle/>
          <a:p>
            <a:r>
              <a:rPr lang="en-US" dirty="0" smtClean="0"/>
              <a:t>Developmental activation/deletion in hepatoblasts induces ICC</a:t>
            </a:r>
            <a:endParaRPr lang="en-US" dirty="0"/>
          </a:p>
        </p:txBody>
      </p:sp>
      <p:grpSp>
        <p:nvGrpSpPr>
          <p:cNvPr id="26" name="Group 25"/>
          <p:cNvGrpSpPr/>
          <p:nvPr/>
        </p:nvGrpSpPr>
        <p:grpSpPr>
          <a:xfrm>
            <a:off x="946907" y="5562600"/>
            <a:ext cx="902469" cy="876122"/>
            <a:chOff x="1078731" y="5219878"/>
            <a:chExt cx="1458817" cy="1534192"/>
          </a:xfrm>
        </p:grpSpPr>
        <p:pic>
          <p:nvPicPr>
            <p:cNvPr id="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495" t="15609" b="6547"/>
            <a:stretch/>
          </p:blipFill>
          <p:spPr bwMode="auto">
            <a:xfrm>
              <a:off x="1078731" y="5219878"/>
              <a:ext cx="1458817" cy="1534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0"/>
            <p:cNvSpPr/>
            <p:nvPr/>
          </p:nvSpPr>
          <p:spPr>
            <a:xfrm>
              <a:off x="1078731" y="6418768"/>
              <a:ext cx="101758" cy="167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292" r="76772"/>
          <a:stretch/>
        </p:blipFill>
        <p:spPr bwMode="auto">
          <a:xfrm>
            <a:off x="1055242" y="4648201"/>
            <a:ext cx="685800" cy="742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533400" y="4191001"/>
            <a:ext cx="4209999" cy="369332"/>
          </a:xfrm>
          <a:prstGeom prst="rect">
            <a:avLst/>
          </a:prstGeom>
          <a:noFill/>
        </p:spPr>
        <p:txBody>
          <a:bodyPr wrap="none" rtlCol="0">
            <a:spAutoFit/>
          </a:bodyPr>
          <a:lstStyle/>
          <a:p>
            <a:r>
              <a:rPr lang="en-US" b="1" u="sng" dirty="0" smtClean="0"/>
              <a:t>Carcinogenic toxin (DDC) and p53 deletion</a:t>
            </a:r>
            <a:endParaRPr lang="en-US" b="1" u="sng" dirty="0"/>
          </a:p>
        </p:txBody>
      </p:sp>
      <p:cxnSp>
        <p:nvCxnSpPr>
          <p:cNvPr id="31" name="Straight Arrow Connector 30"/>
          <p:cNvCxnSpPr/>
          <p:nvPr/>
        </p:nvCxnSpPr>
        <p:spPr>
          <a:xfrm>
            <a:off x="1992894" y="5019429"/>
            <a:ext cx="685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92894" y="6000661"/>
            <a:ext cx="685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907294" y="5802869"/>
            <a:ext cx="533400" cy="523220"/>
          </a:xfrm>
          <a:prstGeom prst="rect">
            <a:avLst/>
          </a:prstGeom>
          <a:noFill/>
        </p:spPr>
        <p:txBody>
          <a:bodyPr wrap="square" rtlCol="0">
            <a:spAutoFit/>
          </a:bodyPr>
          <a:lstStyle/>
          <a:p>
            <a:r>
              <a:rPr lang="en-US" sz="2800" b="1" dirty="0" smtClean="0">
                <a:solidFill>
                  <a:srgbClr val="FF0000"/>
                </a:solidFill>
              </a:rPr>
              <a:t>?</a:t>
            </a:r>
            <a:endParaRPr lang="en-US" sz="2800" b="1" dirty="0">
              <a:solidFill>
                <a:srgbClr val="FF0000"/>
              </a:solidFill>
            </a:endParaRPr>
          </a:p>
        </p:txBody>
      </p:sp>
      <p:sp>
        <p:nvSpPr>
          <p:cNvPr id="35" name="TextBox 34"/>
          <p:cNvSpPr txBox="1"/>
          <p:nvPr/>
        </p:nvSpPr>
        <p:spPr>
          <a:xfrm>
            <a:off x="2916176" y="4800600"/>
            <a:ext cx="533400" cy="523220"/>
          </a:xfrm>
          <a:prstGeom prst="rect">
            <a:avLst/>
          </a:prstGeom>
          <a:noFill/>
        </p:spPr>
        <p:txBody>
          <a:bodyPr wrap="square" rtlCol="0">
            <a:spAutoFit/>
          </a:bodyPr>
          <a:lstStyle/>
          <a:p>
            <a:r>
              <a:rPr lang="en-US" sz="2800" b="1" dirty="0" smtClean="0">
                <a:solidFill>
                  <a:srgbClr val="FF0000"/>
                </a:solidFill>
              </a:rPr>
              <a:t>?</a:t>
            </a:r>
            <a:endParaRPr lang="en-US" sz="2800" b="1" dirty="0">
              <a:solidFill>
                <a:srgbClr val="FF0000"/>
              </a:solidFill>
            </a:endParaRPr>
          </a:p>
        </p:txBody>
      </p:sp>
      <p:sp>
        <p:nvSpPr>
          <p:cNvPr id="36" name="TextBox 35"/>
          <p:cNvSpPr txBox="1"/>
          <p:nvPr/>
        </p:nvSpPr>
        <p:spPr>
          <a:xfrm>
            <a:off x="3657600" y="4800600"/>
            <a:ext cx="4583931" cy="1754326"/>
          </a:xfrm>
          <a:prstGeom prst="rect">
            <a:avLst/>
          </a:prstGeom>
          <a:noFill/>
        </p:spPr>
        <p:txBody>
          <a:bodyPr wrap="square" rtlCol="0">
            <a:spAutoFit/>
          </a:bodyPr>
          <a:lstStyle/>
          <a:p>
            <a:r>
              <a:rPr lang="en-US" dirty="0" smtClean="0"/>
              <a:t>Previous work with another toxin (TAA) found that only hepatocytes could form ICC. However, another study found that with TAA and p53 deletion, the biliary cells form ICC. Can both cells form ICC with p53 deletion? Does one form ICC more readily? </a:t>
            </a:r>
            <a:endParaRPr lang="en-US" dirty="0"/>
          </a:p>
        </p:txBody>
      </p:sp>
    </p:spTree>
    <p:extLst>
      <p:ext uri="{BB962C8B-B14F-4D97-AF65-F5344CB8AC3E}">
        <p14:creationId xmlns:p14="http://schemas.microsoft.com/office/powerpoint/2010/main" val="1161157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1143000"/>
          </a:xfrm>
        </p:spPr>
        <p:txBody>
          <a:bodyPr>
            <a:normAutofit fontScale="90000"/>
          </a:bodyPr>
          <a:lstStyle/>
          <a:p>
            <a:r>
              <a:rPr lang="en-US" dirty="0" smtClean="0"/>
              <a:t>Hepatocytes </a:t>
            </a:r>
            <a:r>
              <a:rPr lang="en-US" dirty="0" smtClean="0"/>
              <a:t>can change type when stressed by injury or signals</a:t>
            </a:r>
            <a:endParaRPr lang="en-US" dirty="0"/>
          </a:p>
        </p:txBody>
      </p:sp>
      <p:sp>
        <p:nvSpPr>
          <p:cNvPr id="3" name="Content Placeholder 2"/>
          <p:cNvSpPr>
            <a:spLocks noGrp="1"/>
          </p:cNvSpPr>
          <p:nvPr>
            <p:ph idx="1"/>
          </p:nvPr>
        </p:nvSpPr>
        <p:spPr>
          <a:xfrm>
            <a:off x="457200" y="1600201"/>
            <a:ext cx="8229600" cy="2521488"/>
          </a:xfrm>
        </p:spPr>
        <p:txBody>
          <a:bodyPr>
            <a:normAutofit/>
          </a:bodyPr>
          <a:lstStyle/>
          <a:p>
            <a:r>
              <a:rPr lang="en-US" dirty="0" smtClean="0"/>
              <a:t>Recent studies have found that hepatocytes can become biliary cells with injury or signaling changes</a:t>
            </a:r>
          </a:p>
          <a:p>
            <a:pPr lvl="1"/>
            <a:r>
              <a:rPr lang="en-US" dirty="0" smtClean="0"/>
              <a:t>Hepatocytes turn off genes specific to hepatocytes and turn on biliary genes</a:t>
            </a:r>
            <a:endParaRPr lang="en-US" dirty="0"/>
          </a:p>
        </p:txBody>
      </p:sp>
      <p:sp>
        <p:nvSpPr>
          <p:cNvPr id="4" name="TextBox 3"/>
          <p:cNvSpPr txBox="1"/>
          <p:nvPr/>
        </p:nvSpPr>
        <p:spPr>
          <a:xfrm>
            <a:off x="7162800" y="6400800"/>
            <a:ext cx="1981200" cy="381000"/>
          </a:xfrm>
          <a:prstGeom prst="rect">
            <a:avLst/>
          </a:prstGeom>
          <a:noFill/>
        </p:spPr>
        <p:txBody>
          <a:bodyPr wrap="square" rtlCol="0">
            <a:spAutoFit/>
          </a:bodyPr>
          <a:lstStyle/>
          <a:p>
            <a:r>
              <a:rPr lang="en-US" dirty="0" err="1" smtClean="0"/>
              <a:t>Yanger</a:t>
            </a:r>
            <a:r>
              <a:rPr lang="en-US" dirty="0" smtClean="0"/>
              <a:t> 2014</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292" r="76772"/>
          <a:stretch/>
        </p:blipFill>
        <p:spPr bwMode="auto">
          <a:xfrm>
            <a:off x="1447800" y="4724400"/>
            <a:ext cx="1371600" cy="148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630" t="20726" r="40358" b="13800"/>
          <a:stretch/>
        </p:blipFill>
        <p:spPr bwMode="auto">
          <a:xfrm>
            <a:off x="4038600" y="4839073"/>
            <a:ext cx="1025237" cy="1359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6172200" y="4849756"/>
            <a:ext cx="1295400" cy="1257582"/>
            <a:chOff x="1078731" y="5219877"/>
            <a:chExt cx="1458817" cy="1534192"/>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495" t="15609" b="6547"/>
            <a:stretch/>
          </p:blipFill>
          <p:spPr bwMode="auto">
            <a:xfrm>
              <a:off x="1078731" y="5219877"/>
              <a:ext cx="1458817" cy="1534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20"/>
            <p:cNvSpPr/>
            <p:nvPr/>
          </p:nvSpPr>
          <p:spPr>
            <a:xfrm>
              <a:off x="1078731" y="6418768"/>
              <a:ext cx="101758" cy="167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ight Arrow 4"/>
          <p:cNvSpPr/>
          <p:nvPr/>
        </p:nvSpPr>
        <p:spPr>
          <a:xfrm>
            <a:off x="3124200" y="5334000"/>
            <a:ext cx="685800" cy="1328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257800" y="5345691"/>
            <a:ext cx="685800" cy="1328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95400" y="4267200"/>
            <a:ext cx="1676400" cy="381000"/>
          </a:xfrm>
          <a:prstGeom prst="rect">
            <a:avLst/>
          </a:prstGeom>
          <a:noFill/>
        </p:spPr>
        <p:txBody>
          <a:bodyPr wrap="square" rtlCol="0">
            <a:spAutoFit/>
          </a:bodyPr>
          <a:lstStyle/>
          <a:p>
            <a:pPr algn="ctr"/>
            <a:r>
              <a:rPr lang="en-US" b="1" dirty="0" smtClean="0"/>
              <a:t>Hepatocytes</a:t>
            </a:r>
            <a:endParaRPr lang="en-US" b="1" dirty="0"/>
          </a:p>
        </p:txBody>
      </p:sp>
      <p:sp>
        <p:nvSpPr>
          <p:cNvPr id="14" name="TextBox 13"/>
          <p:cNvSpPr txBox="1"/>
          <p:nvPr/>
        </p:nvSpPr>
        <p:spPr>
          <a:xfrm>
            <a:off x="3505200" y="4267200"/>
            <a:ext cx="2133600" cy="646331"/>
          </a:xfrm>
          <a:prstGeom prst="rect">
            <a:avLst/>
          </a:prstGeom>
          <a:noFill/>
        </p:spPr>
        <p:txBody>
          <a:bodyPr wrap="square" rtlCol="0">
            <a:spAutoFit/>
          </a:bodyPr>
          <a:lstStyle/>
          <a:p>
            <a:pPr algn="ctr"/>
            <a:r>
              <a:rPr lang="en-US" b="1" dirty="0" smtClean="0"/>
              <a:t>Partially reprogrammed cells</a:t>
            </a:r>
            <a:endParaRPr lang="en-US" b="1" dirty="0"/>
          </a:p>
        </p:txBody>
      </p:sp>
      <p:sp>
        <p:nvSpPr>
          <p:cNvPr id="15" name="TextBox 14"/>
          <p:cNvSpPr txBox="1"/>
          <p:nvPr/>
        </p:nvSpPr>
        <p:spPr>
          <a:xfrm>
            <a:off x="5715000" y="4267200"/>
            <a:ext cx="2057400" cy="646331"/>
          </a:xfrm>
          <a:prstGeom prst="rect">
            <a:avLst/>
          </a:prstGeom>
          <a:noFill/>
        </p:spPr>
        <p:txBody>
          <a:bodyPr wrap="square" rtlCol="0">
            <a:spAutoFit/>
          </a:bodyPr>
          <a:lstStyle/>
          <a:p>
            <a:pPr algn="ctr"/>
            <a:r>
              <a:rPr lang="en-US" b="1" dirty="0" smtClean="0"/>
              <a:t>Hepatocyte-derived biliary cells</a:t>
            </a:r>
            <a:endParaRPr lang="en-US" b="1" dirty="0"/>
          </a:p>
        </p:txBody>
      </p:sp>
    </p:spTree>
    <p:extLst>
      <p:ext uri="{BB962C8B-B14F-4D97-AF65-F5344CB8AC3E}">
        <p14:creationId xmlns:p14="http://schemas.microsoft.com/office/powerpoint/2010/main" val="1355409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401762"/>
          </a:xfrm>
        </p:spPr>
        <p:txBody>
          <a:bodyPr>
            <a:normAutofit fontScale="90000"/>
          </a:bodyPr>
          <a:lstStyle/>
          <a:p>
            <a:r>
              <a:rPr lang="en-US" dirty="0" smtClean="0"/>
              <a:t>Do cholangiocarcinoma-forming hepatocytes first reprogram into biliary cells?</a:t>
            </a:r>
            <a:endParaRPr lang="en-US" dirty="0"/>
          </a:p>
        </p:txBody>
      </p:sp>
      <p:sp>
        <p:nvSpPr>
          <p:cNvPr id="3" name="Content Placeholder 2"/>
          <p:cNvSpPr>
            <a:spLocks noGrp="1"/>
          </p:cNvSpPr>
          <p:nvPr>
            <p:ph idx="1"/>
          </p:nvPr>
        </p:nvSpPr>
        <p:spPr>
          <a:xfrm>
            <a:off x="457200" y="1789714"/>
            <a:ext cx="8229600" cy="2782286"/>
          </a:xfrm>
        </p:spPr>
        <p:txBody>
          <a:bodyPr>
            <a:normAutofit/>
          </a:bodyPr>
          <a:lstStyle/>
          <a:p>
            <a:r>
              <a:rPr lang="en-US" dirty="0" smtClean="0"/>
              <a:t>Cholangiocarcinomas formed from hepatocytes take on the appearance of biliary cells</a:t>
            </a:r>
          </a:p>
          <a:p>
            <a:r>
              <a:rPr lang="en-US" dirty="0"/>
              <a:t>Many stresses that induce reprogramming also induce </a:t>
            </a:r>
            <a:r>
              <a:rPr lang="en-US" dirty="0" smtClean="0"/>
              <a:t>cholangiocarcinoma</a:t>
            </a:r>
          </a:p>
        </p:txBody>
      </p:sp>
      <p:sp>
        <p:nvSpPr>
          <p:cNvPr id="5" name="TextBox 4"/>
          <p:cNvSpPr txBox="1"/>
          <p:nvPr/>
        </p:nvSpPr>
        <p:spPr>
          <a:xfrm>
            <a:off x="7162800" y="6400800"/>
            <a:ext cx="1981200" cy="381000"/>
          </a:xfrm>
          <a:prstGeom prst="rect">
            <a:avLst/>
          </a:prstGeom>
          <a:noFill/>
        </p:spPr>
        <p:txBody>
          <a:bodyPr wrap="square" rtlCol="0">
            <a:spAutoFit/>
          </a:bodyPr>
          <a:lstStyle/>
          <a:p>
            <a:r>
              <a:rPr lang="en-US" dirty="0" err="1" smtClean="0"/>
              <a:t>Yanger</a:t>
            </a:r>
            <a:r>
              <a:rPr lang="en-US" dirty="0" smtClean="0"/>
              <a:t> 2014</a:t>
            </a:r>
            <a:endParaRPr lang="en-U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292" r="76772"/>
          <a:stretch/>
        </p:blipFill>
        <p:spPr bwMode="auto">
          <a:xfrm>
            <a:off x="1409700" y="4839687"/>
            <a:ext cx="1371600" cy="148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630" t="20726" r="40358" b="13800"/>
          <a:stretch/>
        </p:blipFill>
        <p:spPr bwMode="auto">
          <a:xfrm>
            <a:off x="4000500" y="4954360"/>
            <a:ext cx="1025237" cy="1359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6134100" y="4965043"/>
            <a:ext cx="1295400" cy="1257582"/>
            <a:chOff x="1078731" y="5219877"/>
            <a:chExt cx="1458817" cy="1534192"/>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495" t="15609" b="6547"/>
            <a:stretch/>
          </p:blipFill>
          <p:spPr bwMode="auto">
            <a:xfrm>
              <a:off x="1078731" y="5219877"/>
              <a:ext cx="1458817" cy="1534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20"/>
            <p:cNvSpPr/>
            <p:nvPr/>
          </p:nvSpPr>
          <p:spPr>
            <a:xfrm>
              <a:off x="1078731" y="6418768"/>
              <a:ext cx="101758" cy="167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ight Arrow 11"/>
          <p:cNvSpPr/>
          <p:nvPr/>
        </p:nvSpPr>
        <p:spPr>
          <a:xfrm>
            <a:off x="3086100" y="5449287"/>
            <a:ext cx="685800" cy="1328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219700" y="5460978"/>
            <a:ext cx="685800" cy="1328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57300" y="4382487"/>
            <a:ext cx="1676400" cy="381000"/>
          </a:xfrm>
          <a:prstGeom prst="rect">
            <a:avLst/>
          </a:prstGeom>
          <a:noFill/>
        </p:spPr>
        <p:txBody>
          <a:bodyPr wrap="square" rtlCol="0">
            <a:spAutoFit/>
          </a:bodyPr>
          <a:lstStyle/>
          <a:p>
            <a:pPr algn="ctr"/>
            <a:r>
              <a:rPr lang="en-US" b="1" dirty="0" smtClean="0"/>
              <a:t>Hepatocytes</a:t>
            </a:r>
            <a:endParaRPr lang="en-US" b="1" dirty="0"/>
          </a:p>
        </p:txBody>
      </p:sp>
      <p:sp>
        <p:nvSpPr>
          <p:cNvPr id="15" name="TextBox 14"/>
          <p:cNvSpPr txBox="1"/>
          <p:nvPr/>
        </p:nvSpPr>
        <p:spPr>
          <a:xfrm>
            <a:off x="3467100" y="4382487"/>
            <a:ext cx="2133600" cy="646331"/>
          </a:xfrm>
          <a:prstGeom prst="rect">
            <a:avLst/>
          </a:prstGeom>
          <a:noFill/>
        </p:spPr>
        <p:txBody>
          <a:bodyPr wrap="square" rtlCol="0">
            <a:spAutoFit/>
          </a:bodyPr>
          <a:lstStyle/>
          <a:p>
            <a:pPr algn="ctr"/>
            <a:r>
              <a:rPr lang="en-US" b="1" dirty="0" smtClean="0"/>
              <a:t>Partially reprogrammed cells</a:t>
            </a:r>
            <a:endParaRPr lang="en-US" b="1" dirty="0"/>
          </a:p>
        </p:txBody>
      </p:sp>
      <p:sp>
        <p:nvSpPr>
          <p:cNvPr id="16" name="TextBox 15"/>
          <p:cNvSpPr txBox="1"/>
          <p:nvPr/>
        </p:nvSpPr>
        <p:spPr>
          <a:xfrm>
            <a:off x="5676900" y="4382487"/>
            <a:ext cx="2057400" cy="646331"/>
          </a:xfrm>
          <a:prstGeom prst="rect">
            <a:avLst/>
          </a:prstGeom>
          <a:noFill/>
        </p:spPr>
        <p:txBody>
          <a:bodyPr wrap="square" rtlCol="0">
            <a:spAutoFit/>
          </a:bodyPr>
          <a:lstStyle/>
          <a:p>
            <a:pPr algn="ctr"/>
            <a:r>
              <a:rPr lang="en-US" b="1" dirty="0" smtClean="0"/>
              <a:t>Hepatocyte-derived biliary cells</a:t>
            </a:r>
            <a:endParaRPr lang="en-US" b="1" dirty="0"/>
          </a:p>
        </p:txBody>
      </p:sp>
    </p:spTree>
    <p:extLst>
      <p:ext uri="{BB962C8B-B14F-4D97-AF65-F5344CB8AC3E}">
        <p14:creationId xmlns:p14="http://schemas.microsoft.com/office/powerpoint/2010/main" val="1872665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fontScale="90000"/>
          </a:bodyPr>
          <a:lstStyle/>
          <a:p>
            <a:r>
              <a:rPr lang="en-US" dirty="0" smtClean="0"/>
              <a:t>Aim 2: Is reprogramming a characteristic of hepatocytes forming cholangiocarcinoma?</a:t>
            </a:r>
            <a:endParaRPr lang="en-US" dirty="0"/>
          </a:p>
        </p:txBody>
      </p:sp>
      <p:sp>
        <p:nvSpPr>
          <p:cNvPr id="4" name="Right Arrow 3"/>
          <p:cNvSpPr/>
          <p:nvPr/>
        </p:nvSpPr>
        <p:spPr>
          <a:xfrm>
            <a:off x="3657600" y="2362200"/>
            <a:ext cx="1524000" cy="170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TextBox 4"/>
          <p:cNvSpPr txBox="1"/>
          <p:nvPr/>
        </p:nvSpPr>
        <p:spPr>
          <a:xfrm>
            <a:off x="5562600" y="2209800"/>
            <a:ext cx="2362200" cy="646331"/>
          </a:xfrm>
          <a:prstGeom prst="rect">
            <a:avLst/>
          </a:prstGeom>
          <a:noFill/>
        </p:spPr>
        <p:txBody>
          <a:bodyPr wrap="square" rtlCol="0">
            <a:spAutoFit/>
          </a:bodyPr>
          <a:lstStyle/>
          <a:p>
            <a:r>
              <a:rPr lang="en-US" b="1" dirty="0" smtClean="0"/>
              <a:t>Hepatocellular Carcinoma</a:t>
            </a:r>
            <a:endParaRPr lang="en-US" b="1" dirty="0"/>
          </a:p>
        </p:txBody>
      </p:sp>
      <p:sp>
        <p:nvSpPr>
          <p:cNvPr id="6" name="TextBox 5"/>
          <p:cNvSpPr txBox="1"/>
          <p:nvPr/>
        </p:nvSpPr>
        <p:spPr>
          <a:xfrm>
            <a:off x="3581400" y="2527322"/>
            <a:ext cx="1828800" cy="369332"/>
          </a:xfrm>
          <a:prstGeom prst="rect">
            <a:avLst/>
          </a:prstGeom>
          <a:noFill/>
        </p:spPr>
        <p:txBody>
          <a:bodyPr wrap="square" rtlCol="0">
            <a:spAutoFit/>
          </a:bodyPr>
          <a:lstStyle/>
          <a:p>
            <a:r>
              <a:rPr lang="en-US" b="1" dirty="0" smtClean="0"/>
              <a:t>AKT activation</a:t>
            </a:r>
            <a:endParaRPr lang="en-US" b="1" dirty="0"/>
          </a:p>
        </p:txBody>
      </p:sp>
      <p:sp>
        <p:nvSpPr>
          <p:cNvPr id="7" name="TextBox 6"/>
          <p:cNvSpPr txBox="1"/>
          <p:nvPr/>
        </p:nvSpPr>
        <p:spPr>
          <a:xfrm>
            <a:off x="1600200" y="1600200"/>
            <a:ext cx="1828800" cy="369332"/>
          </a:xfrm>
          <a:prstGeom prst="rect">
            <a:avLst/>
          </a:prstGeom>
          <a:noFill/>
        </p:spPr>
        <p:txBody>
          <a:bodyPr wrap="square" rtlCol="0">
            <a:spAutoFit/>
          </a:bodyPr>
          <a:lstStyle/>
          <a:p>
            <a:r>
              <a:rPr lang="en-US" b="1" dirty="0" smtClean="0"/>
              <a:t>Hepatocytes</a:t>
            </a:r>
            <a:endParaRPr lang="en-US" b="1" dirty="0"/>
          </a:p>
        </p:txBody>
      </p:sp>
      <p:sp>
        <p:nvSpPr>
          <p:cNvPr id="8" name="TextBox 7"/>
          <p:cNvSpPr txBox="1"/>
          <p:nvPr/>
        </p:nvSpPr>
        <p:spPr>
          <a:xfrm>
            <a:off x="1447800" y="3436203"/>
            <a:ext cx="2057400" cy="369332"/>
          </a:xfrm>
          <a:prstGeom prst="rect">
            <a:avLst/>
          </a:prstGeom>
          <a:noFill/>
        </p:spPr>
        <p:txBody>
          <a:bodyPr wrap="square" rtlCol="0">
            <a:spAutoFit/>
          </a:bodyPr>
          <a:lstStyle/>
          <a:p>
            <a:r>
              <a:rPr lang="en-US" b="1" dirty="0" smtClean="0"/>
              <a:t>Reprogrammed cell</a:t>
            </a:r>
            <a:endParaRPr lang="en-US" b="1" dirty="0"/>
          </a:p>
        </p:txBody>
      </p:sp>
      <p:sp>
        <p:nvSpPr>
          <p:cNvPr id="12" name="Right Arrow 11"/>
          <p:cNvSpPr/>
          <p:nvPr/>
        </p:nvSpPr>
        <p:spPr>
          <a:xfrm>
            <a:off x="3657600" y="4191000"/>
            <a:ext cx="1524000" cy="170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TextBox 12"/>
          <p:cNvSpPr txBox="1"/>
          <p:nvPr/>
        </p:nvSpPr>
        <p:spPr>
          <a:xfrm>
            <a:off x="5562600" y="4038600"/>
            <a:ext cx="2362200" cy="369332"/>
          </a:xfrm>
          <a:prstGeom prst="rect">
            <a:avLst/>
          </a:prstGeom>
          <a:noFill/>
        </p:spPr>
        <p:txBody>
          <a:bodyPr wrap="square" rtlCol="0">
            <a:spAutoFit/>
          </a:bodyPr>
          <a:lstStyle/>
          <a:p>
            <a:r>
              <a:rPr lang="en-US" b="1" dirty="0" smtClean="0"/>
              <a:t>Cholangiocarcinoma</a:t>
            </a:r>
            <a:endParaRPr lang="en-US" b="1" dirty="0"/>
          </a:p>
        </p:txBody>
      </p:sp>
      <p:sp>
        <p:nvSpPr>
          <p:cNvPr id="14" name="TextBox 13"/>
          <p:cNvSpPr txBox="1"/>
          <p:nvPr/>
        </p:nvSpPr>
        <p:spPr>
          <a:xfrm>
            <a:off x="3591791" y="4311648"/>
            <a:ext cx="2133600" cy="646331"/>
          </a:xfrm>
          <a:prstGeom prst="rect">
            <a:avLst/>
          </a:prstGeom>
          <a:noFill/>
        </p:spPr>
        <p:txBody>
          <a:bodyPr wrap="square" rtlCol="0">
            <a:spAutoFit/>
          </a:bodyPr>
          <a:lstStyle/>
          <a:p>
            <a:r>
              <a:rPr lang="en-US" b="1" dirty="0" smtClean="0"/>
              <a:t>AKT and Notch activation</a:t>
            </a:r>
            <a:endParaRPr lang="en-US" b="1" dirty="0"/>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292" r="76772"/>
          <a:stretch/>
        </p:blipFill>
        <p:spPr bwMode="auto">
          <a:xfrm>
            <a:off x="1672502" y="1969532"/>
            <a:ext cx="1371600" cy="148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630" t="20726" r="40358" b="13800"/>
          <a:stretch/>
        </p:blipFill>
        <p:spPr bwMode="auto">
          <a:xfrm>
            <a:off x="1887070" y="3822043"/>
            <a:ext cx="1025237" cy="1359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257800" y="3635514"/>
            <a:ext cx="381000" cy="707886"/>
          </a:xfrm>
          <a:prstGeom prst="rect">
            <a:avLst/>
          </a:prstGeom>
          <a:noFill/>
        </p:spPr>
        <p:txBody>
          <a:bodyPr wrap="square" rtlCol="0">
            <a:spAutoFit/>
          </a:bodyPr>
          <a:lstStyle/>
          <a:p>
            <a:r>
              <a:rPr lang="en-US" sz="4000" b="1" dirty="0" smtClean="0">
                <a:solidFill>
                  <a:srgbClr val="FF0000"/>
                </a:solidFill>
              </a:rPr>
              <a:t>?</a:t>
            </a:r>
            <a:endParaRPr lang="en-US" sz="4000" b="1" dirty="0">
              <a:solidFill>
                <a:srgbClr val="FF0000"/>
              </a:solidFill>
            </a:endParaRPr>
          </a:p>
        </p:txBody>
      </p:sp>
      <p:sp>
        <p:nvSpPr>
          <p:cNvPr id="11" name="TextBox 10"/>
          <p:cNvSpPr txBox="1"/>
          <p:nvPr/>
        </p:nvSpPr>
        <p:spPr>
          <a:xfrm>
            <a:off x="3581400" y="3805535"/>
            <a:ext cx="1752600" cy="369332"/>
          </a:xfrm>
          <a:prstGeom prst="rect">
            <a:avLst/>
          </a:prstGeom>
          <a:noFill/>
          <a:ln>
            <a:solidFill>
              <a:schemeClr val="tx1"/>
            </a:solidFill>
          </a:ln>
        </p:spPr>
        <p:txBody>
          <a:bodyPr wrap="square" rtlCol="0">
            <a:spAutoFit/>
          </a:bodyPr>
          <a:lstStyle/>
          <a:p>
            <a:pPr algn="ctr"/>
            <a:r>
              <a:rPr lang="en-US" b="1" dirty="0" smtClean="0"/>
              <a:t>Reprogramming</a:t>
            </a:r>
            <a:endParaRPr lang="en-US" b="1" dirty="0"/>
          </a:p>
        </p:txBody>
      </p:sp>
      <p:sp>
        <p:nvSpPr>
          <p:cNvPr id="18" name="TextBox 17"/>
          <p:cNvSpPr txBox="1"/>
          <p:nvPr/>
        </p:nvSpPr>
        <p:spPr>
          <a:xfrm>
            <a:off x="685800" y="5334000"/>
            <a:ext cx="7696200" cy="830997"/>
          </a:xfrm>
          <a:prstGeom prst="rect">
            <a:avLst/>
          </a:prstGeom>
          <a:noFill/>
        </p:spPr>
        <p:txBody>
          <a:bodyPr wrap="square" rtlCol="0">
            <a:spAutoFit/>
          </a:bodyPr>
          <a:lstStyle/>
          <a:p>
            <a:pPr algn="ctr"/>
            <a:r>
              <a:rPr lang="en-US" sz="2400" dirty="0" smtClean="0"/>
              <a:t>Is there evidence of reprogramming when hepatocytes form cholangiocarcinoma?</a:t>
            </a:r>
            <a:endParaRPr lang="en-US" sz="2400" dirty="0"/>
          </a:p>
        </p:txBody>
      </p:sp>
    </p:spTree>
    <p:extLst>
      <p:ext uri="{BB962C8B-B14F-4D97-AF65-F5344CB8AC3E}">
        <p14:creationId xmlns:p14="http://schemas.microsoft.com/office/powerpoint/2010/main" val="4239913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371600"/>
          </a:xfrm>
        </p:spPr>
        <p:txBody>
          <a:bodyPr>
            <a:normAutofit fontScale="90000"/>
          </a:bodyPr>
          <a:lstStyle/>
          <a:p>
            <a:r>
              <a:rPr lang="en-US" dirty="0" smtClean="0"/>
              <a:t>A better understanding of cholangiocarcinoma can help improve therapies</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r>
              <a:rPr lang="en-US" sz="2800" dirty="0" smtClean="0"/>
              <a:t>Understanding which cell type gives rise to cancer with particular mutations may allow us to target therapies to cancers with different origins</a:t>
            </a:r>
          </a:p>
          <a:p>
            <a:r>
              <a:rPr lang="en-US" sz="2800" dirty="0" smtClean="0"/>
              <a:t>If reprogramming is a critical feature of cholangiocarcinoma development, we can target therapies to interrupt this process under pathological conditions</a:t>
            </a:r>
            <a:endParaRPr lang="en-US" sz="2800" dirty="0"/>
          </a:p>
        </p:txBody>
      </p:sp>
    </p:spTree>
    <p:extLst>
      <p:ext uri="{BB962C8B-B14F-4D97-AF65-F5344CB8AC3E}">
        <p14:creationId xmlns:p14="http://schemas.microsoft.com/office/powerpoint/2010/main" val="708095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5" name="TextBox 4"/>
          <p:cNvSpPr txBox="1"/>
          <p:nvPr/>
        </p:nvSpPr>
        <p:spPr>
          <a:xfrm>
            <a:off x="533400" y="1371600"/>
            <a:ext cx="2590800" cy="4524315"/>
          </a:xfrm>
          <a:prstGeom prst="rect">
            <a:avLst/>
          </a:prstGeom>
          <a:noFill/>
          <a:ln>
            <a:solidFill>
              <a:schemeClr val="tx1"/>
            </a:solidFill>
          </a:ln>
        </p:spPr>
        <p:txBody>
          <a:bodyPr wrap="square" rtlCol="0">
            <a:spAutoFit/>
          </a:bodyPr>
          <a:lstStyle/>
          <a:p>
            <a:r>
              <a:rPr lang="en-US" sz="2400" b="1" u="sng" dirty="0" smtClean="0"/>
              <a:t>Stanger Lab:</a:t>
            </a:r>
          </a:p>
          <a:p>
            <a:endParaRPr lang="en-US" sz="2400" dirty="0" smtClean="0"/>
          </a:p>
          <a:p>
            <a:r>
              <a:rPr lang="en-US" sz="2400" b="1" dirty="0" smtClean="0"/>
              <a:t>Ben Stanger</a:t>
            </a:r>
          </a:p>
          <a:p>
            <a:r>
              <a:rPr lang="en-US" sz="2400" dirty="0" smtClean="0"/>
              <a:t>Ravi </a:t>
            </a:r>
            <a:r>
              <a:rPr lang="en-US" sz="2400" dirty="0" err="1" smtClean="0"/>
              <a:t>Maddipati</a:t>
            </a:r>
            <a:endParaRPr lang="en-US" sz="2400" dirty="0" smtClean="0"/>
          </a:p>
          <a:p>
            <a:r>
              <a:rPr lang="en-US" sz="2400" dirty="0" smtClean="0"/>
              <a:t>Yi-</a:t>
            </a:r>
            <a:r>
              <a:rPr lang="en-US" sz="2400" dirty="0" err="1" smtClean="0"/>
              <a:t>Ju</a:t>
            </a:r>
            <a:r>
              <a:rPr lang="en-US" sz="2400" dirty="0" smtClean="0"/>
              <a:t> Chen</a:t>
            </a:r>
          </a:p>
          <a:p>
            <a:r>
              <a:rPr lang="en-US" sz="2400" dirty="0" smtClean="0"/>
              <a:t>Nicole Aiello</a:t>
            </a:r>
          </a:p>
          <a:p>
            <a:r>
              <a:rPr lang="en-US" sz="2400" dirty="0" smtClean="0"/>
              <a:t>Neha Bhagwat</a:t>
            </a:r>
          </a:p>
          <a:p>
            <a:r>
              <a:rPr lang="en-US" sz="2400" dirty="0" smtClean="0"/>
              <a:t>David </a:t>
            </a:r>
            <a:r>
              <a:rPr lang="en-US" sz="2400" dirty="0" err="1" smtClean="0"/>
              <a:t>Balli</a:t>
            </a:r>
            <a:endParaRPr lang="en-US" sz="2400" dirty="0" smtClean="0"/>
          </a:p>
          <a:p>
            <a:r>
              <a:rPr lang="en-US" sz="2400" dirty="0" err="1" smtClean="0"/>
              <a:t>Taiji</a:t>
            </a:r>
            <a:r>
              <a:rPr lang="en-US" sz="2400" dirty="0" smtClean="0"/>
              <a:t> </a:t>
            </a:r>
            <a:r>
              <a:rPr lang="en-US" sz="2400" dirty="0" err="1" smtClean="0"/>
              <a:t>Yamazoe</a:t>
            </a:r>
            <a:endParaRPr lang="en-US" sz="2400" dirty="0" smtClean="0"/>
          </a:p>
          <a:p>
            <a:r>
              <a:rPr lang="en-US" sz="2400" dirty="0" err="1" smtClean="0"/>
              <a:t>Chenghua</a:t>
            </a:r>
            <a:r>
              <a:rPr lang="en-US" sz="2400" dirty="0" smtClean="0"/>
              <a:t> Yang</a:t>
            </a:r>
          </a:p>
          <a:p>
            <a:r>
              <a:rPr lang="en-US" sz="2400" dirty="0" smtClean="0"/>
              <a:t>Robert </a:t>
            </a:r>
            <a:r>
              <a:rPr lang="en-US" sz="2400" dirty="0" err="1" smtClean="0"/>
              <a:t>Norgard</a:t>
            </a:r>
            <a:endParaRPr lang="en-US" sz="2400" dirty="0" smtClean="0"/>
          </a:p>
          <a:p>
            <a:r>
              <a:rPr lang="en-US" sz="2400" dirty="0" err="1" smtClean="0"/>
              <a:t>Jinyang</a:t>
            </a:r>
            <a:r>
              <a:rPr lang="en-US" sz="2400" dirty="0" smtClean="0"/>
              <a:t> Li </a:t>
            </a:r>
            <a:endParaRPr lang="en-US" sz="2400" dirty="0"/>
          </a:p>
        </p:txBody>
      </p:sp>
      <p:sp>
        <p:nvSpPr>
          <p:cNvPr id="6" name="TextBox 5"/>
          <p:cNvSpPr txBox="1"/>
          <p:nvPr/>
        </p:nvSpPr>
        <p:spPr>
          <a:xfrm>
            <a:off x="3505200" y="1295400"/>
            <a:ext cx="4114800" cy="1384995"/>
          </a:xfrm>
          <a:prstGeom prst="rect">
            <a:avLst/>
          </a:prstGeom>
          <a:noFill/>
        </p:spPr>
        <p:txBody>
          <a:bodyPr wrap="square" rtlCol="0">
            <a:spAutoFit/>
          </a:bodyPr>
          <a:lstStyle/>
          <a:p>
            <a:r>
              <a:rPr lang="en-US" sz="2800" dirty="0" smtClean="0"/>
              <a:t>Funded by: </a:t>
            </a:r>
          </a:p>
          <a:p>
            <a:r>
              <a:rPr lang="en-US" sz="2800" dirty="0" smtClean="0"/>
              <a:t>The Cholangiocarcinoma Foundation</a:t>
            </a:r>
            <a:endParaRPr lang="en-US" sz="2800" dirty="0"/>
          </a:p>
        </p:txBody>
      </p:sp>
      <p:pic>
        <p:nvPicPr>
          <p:cNvPr id="13314" name="Picture 2" descr="The Cholangiocarcinoma Foundati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864" y="2971800"/>
            <a:ext cx="3505198" cy="1752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565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hopkinsmedicine.org/sebin/v/x/Intrahepatic_Cholangiocarcino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14799"/>
            <a:ext cx="3657600" cy="26984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The process of cholangiocarcinoma development is not fully understood</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dirty="0" smtClean="0"/>
              <a:t>National Cancer Institute estimates there will be 35,660 </a:t>
            </a:r>
            <a:r>
              <a:rPr lang="en-US" dirty="0"/>
              <a:t>new cases </a:t>
            </a:r>
            <a:r>
              <a:rPr lang="en-US" dirty="0" smtClean="0"/>
              <a:t>of liver cancer in 2015</a:t>
            </a:r>
            <a:endParaRPr lang="en-US" dirty="0"/>
          </a:p>
          <a:p>
            <a:r>
              <a:rPr lang="en-US" dirty="0" smtClean="0"/>
              <a:t>Most of what is known about cholangiocarcinoma formation is based on the physical appearance of the tumors, not on molecular data</a:t>
            </a:r>
            <a:endParaRPr lang="en-US" dirty="0"/>
          </a:p>
        </p:txBody>
      </p:sp>
    </p:spTree>
    <p:extLst>
      <p:ext uri="{BB962C8B-B14F-4D97-AF65-F5344CB8AC3E}">
        <p14:creationId xmlns:p14="http://schemas.microsoft.com/office/powerpoint/2010/main" val="52368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liver is composed of hepatocytes and biliary cells</a:t>
            </a:r>
            <a:endParaRPr lang="en-US" dirty="0"/>
          </a:p>
        </p:txBody>
      </p:sp>
      <p:pic>
        <p:nvPicPr>
          <p:cNvPr id="1026" name="Picture 2" descr="http://www.arizonatransplant.com/images/liver_large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134"/>
          <a:stretch/>
        </p:blipFill>
        <p:spPr bwMode="auto">
          <a:xfrm>
            <a:off x="609600" y="2312427"/>
            <a:ext cx="2514598" cy="28691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798" y="2438400"/>
            <a:ext cx="5286375" cy="257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81600" y="5029200"/>
            <a:ext cx="1676400" cy="369332"/>
          </a:xfrm>
          <a:prstGeom prst="rect">
            <a:avLst/>
          </a:prstGeom>
          <a:noFill/>
        </p:spPr>
        <p:txBody>
          <a:bodyPr wrap="square" rtlCol="0">
            <a:spAutoFit/>
          </a:bodyPr>
          <a:lstStyle/>
          <a:p>
            <a:r>
              <a:rPr lang="en-US" b="1" dirty="0" smtClean="0"/>
              <a:t>Hepatocytes</a:t>
            </a:r>
            <a:endParaRPr lang="en-US" b="1" dirty="0"/>
          </a:p>
        </p:txBody>
      </p:sp>
      <p:cxnSp>
        <p:nvCxnSpPr>
          <p:cNvPr id="8" name="Straight Arrow Connector 7"/>
          <p:cNvCxnSpPr/>
          <p:nvPr/>
        </p:nvCxnSpPr>
        <p:spPr>
          <a:xfrm flipV="1">
            <a:off x="6172200" y="4267200"/>
            <a:ext cx="457200" cy="8117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43800" y="4673086"/>
            <a:ext cx="1524000" cy="646331"/>
          </a:xfrm>
          <a:prstGeom prst="rect">
            <a:avLst/>
          </a:prstGeom>
          <a:noFill/>
        </p:spPr>
        <p:txBody>
          <a:bodyPr wrap="square" rtlCol="0">
            <a:spAutoFit/>
          </a:bodyPr>
          <a:lstStyle/>
          <a:p>
            <a:pPr algn="ctr"/>
            <a:r>
              <a:rPr lang="en-US" b="1" dirty="0" smtClean="0"/>
              <a:t>Bile Duct</a:t>
            </a:r>
          </a:p>
          <a:p>
            <a:pPr algn="ctr"/>
            <a:r>
              <a:rPr lang="en-US" b="1" dirty="0" smtClean="0"/>
              <a:t>(Biliary Cells)</a:t>
            </a:r>
            <a:endParaRPr lang="en-US" b="1" dirty="0"/>
          </a:p>
        </p:txBody>
      </p:sp>
      <p:cxnSp>
        <p:nvCxnSpPr>
          <p:cNvPr id="11" name="Straight Arrow Connector 10"/>
          <p:cNvCxnSpPr>
            <a:stCxn id="9" idx="0"/>
          </p:cNvCxnSpPr>
          <p:nvPr/>
        </p:nvCxnSpPr>
        <p:spPr>
          <a:xfrm flipH="1" flipV="1">
            <a:off x="8229600" y="4038600"/>
            <a:ext cx="76200" cy="6344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38400" y="2895600"/>
            <a:ext cx="304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743200" y="3200400"/>
            <a:ext cx="990600" cy="1600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743200" y="2667000"/>
            <a:ext cx="990600" cy="2286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085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006" r="76772"/>
          <a:stretch/>
        </p:blipFill>
        <p:spPr bwMode="auto">
          <a:xfrm>
            <a:off x="5181600" y="2819400"/>
            <a:ext cx="1586345" cy="193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p:cNvGrpSpPr/>
          <p:nvPr/>
        </p:nvGrpSpPr>
        <p:grpSpPr>
          <a:xfrm>
            <a:off x="2933700" y="4787585"/>
            <a:ext cx="584488" cy="615251"/>
            <a:chOff x="2209800" y="3632488"/>
            <a:chExt cx="1447800" cy="1524000"/>
          </a:xfrm>
        </p:grpSpPr>
        <p:sp>
          <p:nvSpPr>
            <p:cNvPr id="29" name="Oval 28"/>
            <p:cNvSpPr/>
            <p:nvPr/>
          </p:nvSpPr>
          <p:spPr>
            <a:xfrm>
              <a:off x="2209800" y="3632488"/>
              <a:ext cx="1447800" cy="1524000"/>
            </a:xfrm>
            <a:prstGeom prst="ellipse">
              <a:avLst/>
            </a:prstGeom>
            <a:solidFill>
              <a:srgbClr val="FCB9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05100" y="4178876"/>
              <a:ext cx="457200" cy="431223"/>
            </a:xfrm>
            <a:prstGeom prst="ellipse">
              <a:avLst/>
            </a:prstGeom>
            <a:solidFill>
              <a:srgbClr val="FCCF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a:t>H</a:t>
            </a:r>
            <a:r>
              <a:rPr lang="en-US" dirty="0" smtClean="0"/>
              <a:t>epatocytes </a:t>
            </a:r>
            <a:r>
              <a:rPr lang="en-US" dirty="0" smtClean="0"/>
              <a:t>and biliary cells </a:t>
            </a:r>
            <a:r>
              <a:rPr lang="en-US" dirty="0" smtClean="0"/>
              <a:t>originate</a:t>
            </a:r>
            <a:r>
              <a:rPr lang="en-US" dirty="0" smtClean="0"/>
              <a:t> </a:t>
            </a:r>
            <a:r>
              <a:rPr lang="en-US" dirty="0" smtClean="0"/>
              <a:t>from hepatoblasts during development</a:t>
            </a:r>
            <a:endParaRPr lang="en-US" dirty="0"/>
          </a:p>
        </p:txBody>
      </p:sp>
      <p:sp>
        <p:nvSpPr>
          <p:cNvPr id="3" name="Content Placeholder 2"/>
          <p:cNvSpPr>
            <a:spLocks noGrp="1"/>
          </p:cNvSpPr>
          <p:nvPr>
            <p:ph idx="1"/>
          </p:nvPr>
        </p:nvSpPr>
        <p:spPr>
          <a:xfrm>
            <a:off x="381000" y="1623219"/>
            <a:ext cx="8229600" cy="1424781"/>
          </a:xfrm>
        </p:spPr>
        <p:txBody>
          <a:bodyPr>
            <a:normAutofit fontScale="92500" lnSpcReduction="10000"/>
          </a:bodyPr>
          <a:lstStyle/>
          <a:p>
            <a:r>
              <a:rPr lang="en-US" dirty="0" smtClean="0"/>
              <a:t>Hepatoblasts next to portal vein receive signals to become biliary cells</a:t>
            </a:r>
          </a:p>
          <a:p>
            <a:r>
              <a:rPr lang="en-US" dirty="0" smtClean="0"/>
              <a:t>Other hepatoblasts become hepatocytes</a:t>
            </a:r>
            <a:endParaRPr lang="en-US" dirty="0"/>
          </a:p>
        </p:txBody>
      </p:sp>
      <p:grpSp>
        <p:nvGrpSpPr>
          <p:cNvPr id="13" name="Group 12"/>
          <p:cNvGrpSpPr/>
          <p:nvPr/>
        </p:nvGrpSpPr>
        <p:grpSpPr>
          <a:xfrm>
            <a:off x="2209800" y="3931636"/>
            <a:ext cx="584488" cy="615251"/>
            <a:chOff x="2209800" y="3632488"/>
            <a:chExt cx="1447800" cy="1524000"/>
          </a:xfrm>
        </p:grpSpPr>
        <p:sp>
          <p:nvSpPr>
            <p:cNvPr id="5" name="Oval 4"/>
            <p:cNvSpPr/>
            <p:nvPr/>
          </p:nvSpPr>
          <p:spPr>
            <a:xfrm>
              <a:off x="2209800" y="3632488"/>
              <a:ext cx="1447800" cy="1524000"/>
            </a:xfrm>
            <a:prstGeom prst="ellipse">
              <a:avLst/>
            </a:prstGeom>
            <a:solidFill>
              <a:srgbClr val="FCB9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05100" y="4178876"/>
              <a:ext cx="457200" cy="431223"/>
            </a:xfrm>
            <a:prstGeom prst="ellipse">
              <a:avLst/>
            </a:prstGeom>
            <a:solidFill>
              <a:srgbClr val="FCCF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Arrow Connector 9"/>
          <p:cNvCxnSpPr/>
          <p:nvPr/>
        </p:nvCxnSpPr>
        <p:spPr>
          <a:xfrm flipV="1">
            <a:off x="4038600" y="3784888"/>
            <a:ext cx="990600" cy="1517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572308" y="5232256"/>
            <a:ext cx="1456892" cy="1779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621973" y="4340344"/>
            <a:ext cx="584488" cy="615251"/>
            <a:chOff x="2209800" y="3632488"/>
            <a:chExt cx="1447800" cy="1524000"/>
          </a:xfrm>
        </p:grpSpPr>
        <p:sp>
          <p:nvSpPr>
            <p:cNvPr id="17" name="Oval 16"/>
            <p:cNvSpPr/>
            <p:nvPr/>
          </p:nvSpPr>
          <p:spPr>
            <a:xfrm>
              <a:off x="2209800" y="3632488"/>
              <a:ext cx="1447800" cy="1524000"/>
            </a:xfrm>
            <a:prstGeom prst="ellipse">
              <a:avLst/>
            </a:prstGeom>
            <a:solidFill>
              <a:srgbClr val="FCB9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05100" y="4178876"/>
              <a:ext cx="457200" cy="431223"/>
            </a:xfrm>
            <a:prstGeom prst="ellipse">
              <a:avLst/>
            </a:prstGeom>
            <a:solidFill>
              <a:srgbClr val="FCCF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000250" y="4448150"/>
            <a:ext cx="584488" cy="615251"/>
            <a:chOff x="2209800" y="3632488"/>
            <a:chExt cx="1447800" cy="1524000"/>
          </a:xfrm>
        </p:grpSpPr>
        <p:sp>
          <p:nvSpPr>
            <p:cNvPr id="20" name="Oval 19"/>
            <p:cNvSpPr/>
            <p:nvPr/>
          </p:nvSpPr>
          <p:spPr>
            <a:xfrm>
              <a:off x="2209800" y="3632488"/>
              <a:ext cx="1447800" cy="1524000"/>
            </a:xfrm>
            <a:prstGeom prst="ellipse">
              <a:avLst/>
            </a:prstGeom>
            <a:solidFill>
              <a:srgbClr val="FCB9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05100" y="4178876"/>
              <a:ext cx="457200" cy="431223"/>
            </a:xfrm>
            <a:prstGeom prst="ellipse">
              <a:avLst/>
            </a:prstGeom>
            <a:solidFill>
              <a:srgbClr val="FCCF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377787" y="4890198"/>
            <a:ext cx="584488" cy="615251"/>
            <a:chOff x="2209800" y="3632488"/>
            <a:chExt cx="1447800" cy="1524000"/>
          </a:xfrm>
        </p:grpSpPr>
        <p:sp>
          <p:nvSpPr>
            <p:cNvPr id="23" name="Oval 22"/>
            <p:cNvSpPr/>
            <p:nvPr/>
          </p:nvSpPr>
          <p:spPr>
            <a:xfrm>
              <a:off x="2209800" y="3632488"/>
              <a:ext cx="1447800" cy="1524000"/>
            </a:xfrm>
            <a:prstGeom prst="ellipse">
              <a:avLst/>
            </a:prstGeom>
            <a:solidFill>
              <a:srgbClr val="FCB9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05100" y="4178876"/>
              <a:ext cx="457200" cy="431223"/>
            </a:xfrm>
            <a:prstGeom prst="ellipse">
              <a:avLst/>
            </a:prstGeom>
            <a:solidFill>
              <a:srgbClr val="FCCF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739737" y="3716024"/>
            <a:ext cx="584488" cy="615251"/>
            <a:chOff x="2209800" y="3632488"/>
            <a:chExt cx="1447800" cy="1524000"/>
          </a:xfrm>
        </p:grpSpPr>
        <p:sp>
          <p:nvSpPr>
            <p:cNvPr id="26" name="Oval 25"/>
            <p:cNvSpPr/>
            <p:nvPr/>
          </p:nvSpPr>
          <p:spPr>
            <a:xfrm>
              <a:off x="2209800" y="3632488"/>
              <a:ext cx="1447800" cy="1524000"/>
            </a:xfrm>
            <a:prstGeom prst="ellipse">
              <a:avLst/>
            </a:prstGeom>
            <a:solidFill>
              <a:srgbClr val="FCB9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705100" y="4178876"/>
              <a:ext cx="457200" cy="431223"/>
            </a:xfrm>
            <a:prstGeom prst="ellipse">
              <a:avLst/>
            </a:prstGeom>
            <a:solidFill>
              <a:srgbClr val="FCCF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2228850" y="5479037"/>
            <a:ext cx="2190750" cy="921763"/>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3120737" y="4256802"/>
            <a:ext cx="584488" cy="615251"/>
            <a:chOff x="2209800" y="3632488"/>
            <a:chExt cx="1447800" cy="1524000"/>
          </a:xfrm>
        </p:grpSpPr>
        <p:sp>
          <p:nvSpPr>
            <p:cNvPr id="35" name="Oval 34"/>
            <p:cNvSpPr/>
            <p:nvPr/>
          </p:nvSpPr>
          <p:spPr>
            <a:xfrm>
              <a:off x="2209800" y="3632488"/>
              <a:ext cx="1447800" cy="1524000"/>
            </a:xfrm>
            <a:prstGeom prst="ellipse">
              <a:avLst/>
            </a:prstGeom>
            <a:solidFill>
              <a:srgbClr val="FCB9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05100" y="4178876"/>
              <a:ext cx="457200" cy="431223"/>
            </a:xfrm>
            <a:prstGeom prst="ellipse">
              <a:avLst/>
            </a:prstGeom>
            <a:solidFill>
              <a:srgbClr val="FCCF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3280064" y="3716025"/>
            <a:ext cx="584488" cy="615251"/>
            <a:chOff x="2209800" y="3632488"/>
            <a:chExt cx="1447800" cy="1524000"/>
          </a:xfrm>
        </p:grpSpPr>
        <p:sp>
          <p:nvSpPr>
            <p:cNvPr id="38" name="Oval 37"/>
            <p:cNvSpPr/>
            <p:nvPr/>
          </p:nvSpPr>
          <p:spPr>
            <a:xfrm>
              <a:off x="2209800" y="3632488"/>
              <a:ext cx="1447800" cy="1524000"/>
            </a:xfrm>
            <a:prstGeom prst="ellipse">
              <a:avLst/>
            </a:prstGeom>
            <a:solidFill>
              <a:srgbClr val="FCB9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705100" y="4178876"/>
              <a:ext cx="457200" cy="431223"/>
            </a:xfrm>
            <a:prstGeom prst="ellipse">
              <a:avLst/>
            </a:prstGeom>
            <a:solidFill>
              <a:srgbClr val="FCCF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2670031" y="5715000"/>
            <a:ext cx="1368569" cy="381000"/>
          </a:xfrm>
          <a:prstGeom prst="rect">
            <a:avLst/>
          </a:prstGeom>
          <a:noFill/>
        </p:spPr>
        <p:txBody>
          <a:bodyPr wrap="square" rtlCol="0">
            <a:spAutoFit/>
          </a:bodyPr>
          <a:lstStyle/>
          <a:p>
            <a:r>
              <a:rPr lang="en-US" b="1" dirty="0" smtClean="0"/>
              <a:t>Portal Vein</a:t>
            </a:r>
            <a:endParaRPr lang="en-US" b="1" dirty="0"/>
          </a:p>
        </p:txBody>
      </p:sp>
      <p:sp>
        <p:nvSpPr>
          <p:cNvPr id="42" name="TextBox 41"/>
          <p:cNvSpPr txBox="1"/>
          <p:nvPr/>
        </p:nvSpPr>
        <p:spPr>
          <a:xfrm>
            <a:off x="1447800" y="3429000"/>
            <a:ext cx="1965180" cy="369332"/>
          </a:xfrm>
          <a:prstGeom prst="rect">
            <a:avLst/>
          </a:prstGeom>
          <a:noFill/>
        </p:spPr>
        <p:txBody>
          <a:bodyPr wrap="square" rtlCol="0">
            <a:spAutoFit/>
          </a:bodyPr>
          <a:lstStyle/>
          <a:p>
            <a:pPr algn="ctr"/>
            <a:r>
              <a:rPr lang="en-US" b="1" dirty="0" smtClean="0"/>
              <a:t>Hepatoblasts</a:t>
            </a:r>
            <a:endParaRPr lang="en-US" b="1" dirty="0"/>
          </a:p>
        </p:txBody>
      </p:sp>
      <p:sp>
        <p:nvSpPr>
          <p:cNvPr id="43" name="TextBox 42"/>
          <p:cNvSpPr txBox="1"/>
          <p:nvPr/>
        </p:nvSpPr>
        <p:spPr>
          <a:xfrm>
            <a:off x="6812972" y="3429000"/>
            <a:ext cx="2026228" cy="369332"/>
          </a:xfrm>
          <a:prstGeom prst="rect">
            <a:avLst/>
          </a:prstGeom>
          <a:noFill/>
        </p:spPr>
        <p:txBody>
          <a:bodyPr wrap="square" rtlCol="0">
            <a:spAutoFit/>
          </a:bodyPr>
          <a:lstStyle/>
          <a:p>
            <a:r>
              <a:rPr lang="en-US" b="1" dirty="0" smtClean="0"/>
              <a:t>Hepatocytes</a:t>
            </a:r>
            <a:endParaRPr lang="en-US" b="1" dirty="0"/>
          </a:p>
        </p:txBody>
      </p:sp>
      <p:sp>
        <p:nvSpPr>
          <p:cNvPr id="46" name="TextBox 45"/>
          <p:cNvSpPr txBox="1"/>
          <p:nvPr/>
        </p:nvSpPr>
        <p:spPr>
          <a:xfrm>
            <a:off x="6812972" y="5726668"/>
            <a:ext cx="2026228" cy="369332"/>
          </a:xfrm>
          <a:prstGeom prst="rect">
            <a:avLst/>
          </a:prstGeom>
          <a:noFill/>
        </p:spPr>
        <p:txBody>
          <a:bodyPr wrap="square" rtlCol="0">
            <a:spAutoFit/>
          </a:bodyPr>
          <a:lstStyle/>
          <a:p>
            <a:r>
              <a:rPr lang="en-US" b="1" dirty="0" smtClean="0"/>
              <a:t>Biliary Cells</a:t>
            </a:r>
          </a:p>
        </p:txBody>
      </p:sp>
      <p:grpSp>
        <p:nvGrpSpPr>
          <p:cNvPr id="45" name="Group 44"/>
          <p:cNvGrpSpPr/>
          <p:nvPr/>
        </p:nvGrpSpPr>
        <p:grpSpPr>
          <a:xfrm>
            <a:off x="5029200" y="4955596"/>
            <a:ext cx="1783772" cy="1750004"/>
            <a:chOff x="5029200" y="4803196"/>
            <a:chExt cx="1783772" cy="1750004"/>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495" t="9175" b="6547"/>
            <a:stretch/>
          </p:blipFill>
          <p:spPr bwMode="auto">
            <a:xfrm>
              <a:off x="5275983" y="4803196"/>
              <a:ext cx="1536989" cy="1750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Oval 43"/>
            <p:cNvSpPr/>
            <p:nvPr/>
          </p:nvSpPr>
          <p:spPr>
            <a:xfrm>
              <a:off x="5029200" y="6172200"/>
              <a:ext cx="381000" cy="2402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1936606" y="5053418"/>
            <a:ext cx="584488" cy="615251"/>
            <a:chOff x="2209800" y="3632488"/>
            <a:chExt cx="1447800" cy="1524000"/>
          </a:xfrm>
        </p:grpSpPr>
        <p:sp>
          <p:nvSpPr>
            <p:cNvPr id="49" name="Oval 48"/>
            <p:cNvSpPr/>
            <p:nvPr/>
          </p:nvSpPr>
          <p:spPr>
            <a:xfrm>
              <a:off x="2209800" y="3632488"/>
              <a:ext cx="1447800" cy="1524000"/>
            </a:xfrm>
            <a:prstGeom prst="ellipse">
              <a:avLst/>
            </a:prstGeom>
            <a:solidFill>
              <a:srgbClr val="FCB9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705100" y="4178876"/>
              <a:ext cx="457200" cy="431223"/>
            </a:xfrm>
            <a:prstGeom prst="ellipse">
              <a:avLst/>
            </a:prstGeom>
            <a:solidFill>
              <a:srgbClr val="FCCF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6400801" y="6488668"/>
            <a:ext cx="2743200" cy="369332"/>
          </a:xfrm>
          <a:prstGeom prst="rect">
            <a:avLst/>
          </a:prstGeom>
          <a:noFill/>
        </p:spPr>
        <p:txBody>
          <a:bodyPr wrap="square" rtlCol="0">
            <a:spAutoFit/>
          </a:bodyPr>
          <a:lstStyle/>
          <a:p>
            <a:r>
              <a:rPr lang="en-US" dirty="0" smtClean="0"/>
              <a:t>Adapted from </a:t>
            </a:r>
            <a:r>
              <a:rPr lang="en-US" dirty="0" err="1" smtClean="0"/>
              <a:t>Zong</a:t>
            </a:r>
            <a:r>
              <a:rPr lang="en-US" dirty="0" smtClean="0"/>
              <a:t> 2013</a:t>
            </a:r>
            <a:endParaRPr lang="en-US" dirty="0"/>
          </a:p>
        </p:txBody>
      </p:sp>
    </p:spTree>
    <p:extLst>
      <p:ext uri="{BB962C8B-B14F-4D97-AF65-F5344CB8AC3E}">
        <p14:creationId xmlns:p14="http://schemas.microsoft.com/office/powerpoint/2010/main" val="600946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Previous theories proposed that each liver cell type gave rise to particular liver cancers</a:t>
            </a:r>
            <a:endParaRPr lang="en-US" dirty="0"/>
          </a:p>
        </p:txBody>
      </p:sp>
      <p:sp>
        <p:nvSpPr>
          <p:cNvPr id="3" name="Content Placeholder 2"/>
          <p:cNvSpPr>
            <a:spLocks noGrp="1"/>
          </p:cNvSpPr>
          <p:nvPr>
            <p:ph idx="1"/>
          </p:nvPr>
        </p:nvSpPr>
        <p:spPr>
          <a:xfrm>
            <a:off x="228600" y="1600200"/>
            <a:ext cx="5867400" cy="4525963"/>
          </a:xfrm>
        </p:spPr>
        <p:txBody>
          <a:bodyPr>
            <a:normAutofit/>
          </a:bodyPr>
          <a:lstStyle/>
          <a:p>
            <a:pPr marL="0" indent="0">
              <a:buNone/>
            </a:pPr>
            <a:r>
              <a:rPr lang="en-US" dirty="0" smtClean="0"/>
              <a:t>Based on appearance:</a:t>
            </a:r>
          </a:p>
          <a:p>
            <a:r>
              <a:rPr lang="en-US" dirty="0" smtClean="0"/>
              <a:t>Hepatocellular carcinoma (HCC)</a:t>
            </a:r>
          </a:p>
          <a:p>
            <a:pPr lvl="1"/>
            <a:r>
              <a:rPr lang="en-US" dirty="0" smtClean="0"/>
              <a:t>Looks like hepatocytes</a:t>
            </a:r>
            <a:endParaRPr lang="en-US" dirty="0" smtClean="0"/>
          </a:p>
          <a:p>
            <a:endParaRPr lang="en-US" dirty="0" smtClean="0"/>
          </a:p>
          <a:p>
            <a:r>
              <a:rPr lang="en-US" dirty="0" smtClean="0"/>
              <a:t>Intrahepatic cholangiocarcinoma (ICC)</a:t>
            </a:r>
          </a:p>
          <a:p>
            <a:pPr lvl="1"/>
            <a:r>
              <a:rPr lang="en-US" dirty="0" smtClean="0"/>
              <a:t>Looks like bile ducts</a:t>
            </a:r>
            <a:endParaRPr lang="en-US" dirty="0" smtClean="0"/>
          </a:p>
          <a:p>
            <a:endParaRPr lang="en-US" dirty="0" smtClean="0"/>
          </a:p>
          <a:p>
            <a:endParaRPr lang="en-US" dirty="0"/>
          </a:p>
        </p:txBody>
      </p:sp>
      <p:pic>
        <p:nvPicPr>
          <p:cNvPr id="4" name="Picture 8" descr="File:Hepatocellular carcinoma histopathology (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3832" y="1905000"/>
            <a:ext cx="2105768" cy="15863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upload.wikimedia.org/wikipedia/commons/5/51/Cholangiocarcinoma_-_high_ma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435" b="29036"/>
          <a:stretch/>
        </p:blipFill>
        <p:spPr bwMode="auto">
          <a:xfrm>
            <a:off x="6138355" y="4161309"/>
            <a:ext cx="2076722" cy="17060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23832" y="1600200"/>
            <a:ext cx="2091245" cy="369332"/>
          </a:xfrm>
          <a:prstGeom prst="rect">
            <a:avLst/>
          </a:prstGeom>
          <a:noFill/>
        </p:spPr>
        <p:txBody>
          <a:bodyPr wrap="square" rtlCol="0">
            <a:spAutoFit/>
          </a:bodyPr>
          <a:lstStyle/>
          <a:p>
            <a:r>
              <a:rPr lang="en-US" b="1" dirty="0" smtClean="0"/>
              <a:t>HCC</a:t>
            </a:r>
            <a:endParaRPr lang="en-US" b="1" dirty="0"/>
          </a:p>
        </p:txBody>
      </p:sp>
      <p:sp>
        <p:nvSpPr>
          <p:cNvPr id="8" name="TextBox 7"/>
          <p:cNvSpPr txBox="1"/>
          <p:nvPr/>
        </p:nvSpPr>
        <p:spPr>
          <a:xfrm>
            <a:off x="6123832" y="3810000"/>
            <a:ext cx="2105768" cy="369332"/>
          </a:xfrm>
          <a:prstGeom prst="rect">
            <a:avLst/>
          </a:prstGeom>
          <a:noFill/>
        </p:spPr>
        <p:txBody>
          <a:bodyPr wrap="square" rtlCol="0">
            <a:spAutoFit/>
          </a:bodyPr>
          <a:lstStyle/>
          <a:p>
            <a:r>
              <a:rPr lang="en-US" b="1" dirty="0" smtClean="0"/>
              <a:t>ICC</a:t>
            </a:r>
            <a:endParaRPr lang="en-US" b="1" dirty="0"/>
          </a:p>
        </p:txBody>
      </p:sp>
    </p:spTree>
    <p:extLst>
      <p:ext uri="{BB962C8B-B14F-4D97-AF65-F5344CB8AC3E}">
        <p14:creationId xmlns:p14="http://schemas.microsoft.com/office/powerpoint/2010/main" val="645707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Biliary cells can give rise to cholangiocarcinoma</a:t>
            </a:r>
            <a:endParaRPr lang="en-US" dirty="0"/>
          </a:p>
        </p:txBody>
      </p:sp>
      <p:sp>
        <p:nvSpPr>
          <p:cNvPr id="3" name="Content Placeholder 2"/>
          <p:cNvSpPr>
            <a:spLocks noGrp="1"/>
          </p:cNvSpPr>
          <p:nvPr>
            <p:ph idx="1"/>
          </p:nvPr>
        </p:nvSpPr>
        <p:spPr>
          <a:xfrm>
            <a:off x="457200" y="5181600"/>
            <a:ext cx="8229600" cy="1371600"/>
          </a:xfrm>
        </p:spPr>
        <p:txBody>
          <a:bodyPr>
            <a:normAutofit/>
          </a:bodyPr>
          <a:lstStyle/>
          <a:p>
            <a:r>
              <a:rPr lang="en-US" dirty="0" smtClean="0"/>
              <a:t>Given the right genetic conditions, biliary cells can form cholangiocarcinomas </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3256079" y="3200400"/>
            <a:ext cx="1854993" cy="1472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0631" y="1819686"/>
            <a:ext cx="1905000" cy="369332"/>
          </a:xfrm>
          <a:prstGeom prst="rect">
            <a:avLst/>
          </a:prstGeom>
          <a:noFill/>
          <a:ln>
            <a:solidFill>
              <a:schemeClr val="tx1"/>
            </a:solidFill>
          </a:ln>
        </p:spPr>
        <p:txBody>
          <a:bodyPr wrap="square" rtlCol="0">
            <a:spAutoFit/>
          </a:bodyPr>
          <a:lstStyle/>
          <a:p>
            <a:r>
              <a:rPr lang="en-US" b="1" dirty="0" smtClean="0"/>
              <a:t>Guest, et al, 2013</a:t>
            </a:r>
            <a:endParaRPr lang="en-US" b="1" dirty="0"/>
          </a:p>
        </p:txBody>
      </p:sp>
      <p:sp>
        <p:nvSpPr>
          <p:cNvPr id="6" name="Right Arrow 5"/>
          <p:cNvSpPr/>
          <p:nvPr/>
        </p:nvSpPr>
        <p:spPr>
          <a:xfrm>
            <a:off x="2956952" y="2566775"/>
            <a:ext cx="2453248" cy="162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80752" y="2261975"/>
            <a:ext cx="2605648" cy="369332"/>
          </a:xfrm>
          <a:prstGeom prst="rect">
            <a:avLst/>
          </a:prstGeom>
          <a:noFill/>
        </p:spPr>
        <p:txBody>
          <a:bodyPr wrap="square" rtlCol="0">
            <a:spAutoFit/>
          </a:bodyPr>
          <a:lstStyle/>
          <a:p>
            <a:r>
              <a:rPr lang="en-US" dirty="0" smtClean="0"/>
              <a:t>TAA toxin + p53 deletion</a:t>
            </a:r>
            <a:endParaRPr lang="en-US" dirty="0"/>
          </a:p>
        </p:txBody>
      </p:sp>
      <p:sp>
        <p:nvSpPr>
          <p:cNvPr id="8" name="TextBox 7"/>
          <p:cNvSpPr txBox="1"/>
          <p:nvPr/>
        </p:nvSpPr>
        <p:spPr>
          <a:xfrm>
            <a:off x="5486400" y="2426043"/>
            <a:ext cx="990600" cy="369332"/>
          </a:xfrm>
          <a:prstGeom prst="rect">
            <a:avLst/>
          </a:prstGeom>
          <a:noFill/>
        </p:spPr>
        <p:txBody>
          <a:bodyPr wrap="square" rtlCol="0">
            <a:spAutoFit/>
          </a:bodyPr>
          <a:lstStyle/>
          <a:p>
            <a:r>
              <a:rPr lang="en-US" b="1" dirty="0" smtClean="0"/>
              <a:t> ICC</a:t>
            </a:r>
            <a:endParaRPr lang="en-US" b="1" dirty="0"/>
          </a:p>
        </p:txBody>
      </p:sp>
      <p:grpSp>
        <p:nvGrpSpPr>
          <p:cNvPr id="9" name="Group 8"/>
          <p:cNvGrpSpPr/>
          <p:nvPr/>
        </p:nvGrpSpPr>
        <p:grpSpPr>
          <a:xfrm>
            <a:off x="1993131" y="2209800"/>
            <a:ext cx="902469" cy="876122"/>
            <a:chOff x="1078731" y="5219878"/>
            <a:chExt cx="1458817" cy="1534192"/>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495" t="15609" b="6547"/>
            <a:stretch/>
          </p:blipFill>
          <p:spPr bwMode="auto">
            <a:xfrm>
              <a:off x="1078731" y="5219878"/>
              <a:ext cx="1458817" cy="1534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20"/>
            <p:cNvSpPr/>
            <p:nvPr/>
          </p:nvSpPr>
          <p:spPr>
            <a:xfrm>
              <a:off x="1078731" y="6418768"/>
              <a:ext cx="101758" cy="167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6" name="Picture 4" descr="http://images.clipartpanda.com/realistic-mouse-drawing-mouse-19-coloring-pa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8631" y="2323996"/>
            <a:ext cx="1524000" cy="12366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895600" y="2754868"/>
            <a:ext cx="2605648" cy="369332"/>
          </a:xfrm>
          <a:prstGeom prst="rect">
            <a:avLst/>
          </a:prstGeom>
          <a:noFill/>
        </p:spPr>
        <p:txBody>
          <a:bodyPr wrap="square" rtlCol="0">
            <a:spAutoFit/>
          </a:bodyPr>
          <a:lstStyle/>
          <a:p>
            <a:pPr algn="ctr"/>
            <a:r>
              <a:rPr lang="en-US" dirty="0" smtClean="0"/>
              <a:t>+YFP cell label</a:t>
            </a:r>
            <a:endParaRPr lang="en-US" dirty="0"/>
          </a:p>
        </p:txBody>
      </p:sp>
    </p:spTree>
    <p:extLst>
      <p:ext uri="{BB962C8B-B14F-4D97-AF65-F5344CB8AC3E}">
        <p14:creationId xmlns:p14="http://schemas.microsoft.com/office/powerpoint/2010/main" val="2161219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Surprisingly, hepatocytes can also give rise to cholangiocarcinoma</a:t>
            </a:r>
            <a:endParaRPr lang="en-US" dirty="0"/>
          </a:p>
        </p:txBody>
      </p:sp>
      <p:grpSp>
        <p:nvGrpSpPr>
          <p:cNvPr id="29" name="Group 28"/>
          <p:cNvGrpSpPr/>
          <p:nvPr/>
        </p:nvGrpSpPr>
        <p:grpSpPr>
          <a:xfrm>
            <a:off x="1038097" y="4038600"/>
            <a:ext cx="4800600" cy="2514601"/>
            <a:chOff x="1143000" y="1143000"/>
            <a:chExt cx="4800600" cy="2514601"/>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247566" y="2479129"/>
              <a:ext cx="4696034" cy="117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292" r="76772"/>
            <a:stretch/>
          </p:blipFill>
          <p:spPr bwMode="auto">
            <a:xfrm>
              <a:off x="1386448" y="1614453"/>
              <a:ext cx="685800" cy="742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2286000" y="1919253"/>
              <a:ext cx="2286000" cy="162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1614453"/>
              <a:ext cx="2438400" cy="369332"/>
            </a:xfrm>
            <a:prstGeom prst="rect">
              <a:avLst/>
            </a:prstGeom>
            <a:noFill/>
          </p:spPr>
          <p:txBody>
            <a:bodyPr wrap="square" rtlCol="0">
              <a:spAutoFit/>
            </a:bodyPr>
            <a:lstStyle/>
            <a:p>
              <a:r>
                <a:rPr lang="en-US" dirty="0" smtClean="0"/>
                <a:t>Notch + AKT activation</a:t>
              </a:r>
              <a:endParaRPr lang="en-US" dirty="0"/>
            </a:p>
          </p:txBody>
        </p:sp>
        <p:sp>
          <p:nvSpPr>
            <p:cNvPr id="7" name="TextBox 6"/>
            <p:cNvSpPr txBox="1"/>
            <p:nvPr/>
          </p:nvSpPr>
          <p:spPr>
            <a:xfrm>
              <a:off x="4953000" y="1778521"/>
              <a:ext cx="685800" cy="369332"/>
            </a:xfrm>
            <a:prstGeom prst="rect">
              <a:avLst/>
            </a:prstGeom>
            <a:noFill/>
          </p:spPr>
          <p:txBody>
            <a:bodyPr wrap="square" rtlCol="0">
              <a:spAutoFit/>
            </a:bodyPr>
            <a:lstStyle/>
            <a:p>
              <a:r>
                <a:rPr lang="en-US" b="1" dirty="0" smtClean="0"/>
                <a:t>ICC</a:t>
              </a:r>
              <a:endParaRPr lang="en-US" b="1" dirty="0"/>
            </a:p>
          </p:txBody>
        </p:sp>
        <p:sp>
          <p:nvSpPr>
            <p:cNvPr id="8" name="TextBox 7"/>
            <p:cNvSpPr txBox="1"/>
            <p:nvPr/>
          </p:nvSpPr>
          <p:spPr>
            <a:xfrm>
              <a:off x="1143000" y="1143000"/>
              <a:ext cx="1632347" cy="369332"/>
            </a:xfrm>
            <a:prstGeom prst="rect">
              <a:avLst/>
            </a:prstGeom>
            <a:noFill/>
            <a:ln>
              <a:solidFill>
                <a:schemeClr val="tx1"/>
              </a:solidFill>
            </a:ln>
          </p:spPr>
          <p:txBody>
            <a:bodyPr wrap="square" rtlCol="0">
              <a:spAutoFit/>
            </a:bodyPr>
            <a:lstStyle/>
            <a:p>
              <a:r>
                <a:rPr lang="en-US" b="1" dirty="0" smtClean="0"/>
                <a:t>Fan, et al, 2012</a:t>
              </a:r>
              <a:endParaRPr lang="en-US" b="1" dirty="0"/>
            </a:p>
          </p:txBody>
        </p:sp>
        <p:sp>
          <p:nvSpPr>
            <p:cNvPr id="27" name="TextBox 26"/>
            <p:cNvSpPr txBox="1"/>
            <p:nvPr/>
          </p:nvSpPr>
          <p:spPr>
            <a:xfrm>
              <a:off x="2209800" y="2062831"/>
              <a:ext cx="2804552" cy="369332"/>
            </a:xfrm>
            <a:prstGeom prst="rect">
              <a:avLst/>
            </a:prstGeom>
            <a:noFill/>
          </p:spPr>
          <p:txBody>
            <a:bodyPr wrap="square" rtlCol="0">
              <a:spAutoFit/>
            </a:bodyPr>
            <a:lstStyle/>
            <a:p>
              <a:r>
                <a:rPr lang="en-US" dirty="0" smtClean="0"/>
                <a:t>YFP labeled hepatocytes</a:t>
              </a:r>
              <a:endParaRPr lang="en-US" dirty="0"/>
            </a:p>
          </p:txBody>
        </p:sp>
      </p:gr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502" t="54303" r="47761"/>
          <a:stretch/>
        </p:blipFill>
        <p:spPr bwMode="auto">
          <a:xfrm>
            <a:off x="5867400" y="1840399"/>
            <a:ext cx="1295401" cy="101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292" r="76772"/>
          <a:stretch/>
        </p:blipFill>
        <p:spPr bwMode="auto">
          <a:xfrm>
            <a:off x="2572488" y="1881269"/>
            <a:ext cx="685800" cy="742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a:off x="3853040" y="2157299"/>
            <a:ext cx="571500" cy="162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805540" y="2016567"/>
            <a:ext cx="685800" cy="369332"/>
          </a:xfrm>
          <a:prstGeom prst="rect">
            <a:avLst/>
          </a:prstGeom>
          <a:noFill/>
        </p:spPr>
        <p:txBody>
          <a:bodyPr wrap="square" rtlCol="0">
            <a:spAutoFit/>
          </a:bodyPr>
          <a:lstStyle/>
          <a:p>
            <a:r>
              <a:rPr lang="en-US" b="1" dirty="0" smtClean="0"/>
              <a:t>ICC</a:t>
            </a:r>
            <a:endParaRPr lang="en-US" b="1" dirty="0"/>
          </a:p>
        </p:txBody>
      </p:sp>
      <p:sp>
        <p:nvSpPr>
          <p:cNvPr id="15" name="Right Arrow 14"/>
          <p:cNvSpPr/>
          <p:nvPr/>
        </p:nvSpPr>
        <p:spPr>
          <a:xfrm>
            <a:off x="3853040" y="3224099"/>
            <a:ext cx="571500" cy="162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667988" y="3083367"/>
            <a:ext cx="990600" cy="369332"/>
          </a:xfrm>
          <a:prstGeom prst="rect">
            <a:avLst/>
          </a:prstGeom>
          <a:noFill/>
        </p:spPr>
        <p:txBody>
          <a:bodyPr wrap="square" rtlCol="0">
            <a:spAutoFit/>
          </a:bodyPr>
          <a:lstStyle/>
          <a:p>
            <a:r>
              <a:rPr lang="en-US" b="1" dirty="0" smtClean="0"/>
              <a:t>No ICC</a:t>
            </a:r>
            <a:endParaRPr lang="en-US" b="1" dirty="0"/>
          </a:p>
        </p:txBody>
      </p:sp>
      <p:grpSp>
        <p:nvGrpSpPr>
          <p:cNvPr id="22" name="Group 21"/>
          <p:cNvGrpSpPr/>
          <p:nvPr/>
        </p:nvGrpSpPr>
        <p:grpSpPr>
          <a:xfrm>
            <a:off x="2514600" y="2829972"/>
            <a:ext cx="902469" cy="876122"/>
            <a:chOff x="1078731" y="5219878"/>
            <a:chExt cx="1458817" cy="1534192"/>
          </a:xfrm>
        </p:grpSpPr>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495" t="15609" b="6547"/>
            <a:stretch/>
          </p:blipFill>
          <p:spPr bwMode="auto">
            <a:xfrm>
              <a:off x="1078731" y="5219878"/>
              <a:ext cx="1458817" cy="1534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val 20"/>
            <p:cNvSpPr/>
            <p:nvPr/>
          </p:nvSpPr>
          <p:spPr>
            <a:xfrm>
              <a:off x="1078731" y="6418768"/>
              <a:ext cx="101758" cy="167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1010388" y="1392714"/>
            <a:ext cx="1905000" cy="369332"/>
          </a:xfrm>
          <a:prstGeom prst="rect">
            <a:avLst/>
          </a:prstGeom>
          <a:noFill/>
          <a:ln>
            <a:solidFill>
              <a:schemeClr val="tx1"/>
            </a:solidFill>
          </a:ln>
        </p:spPr>
        <p:txBody>
          <a:bodyPr wrap="square" rtlCol="0">
            <a:spAutoFit/>
          </a:bodyPr>
          <a:lstStyle/>
          <a:p>
            <a:r>
              <a:rPr lang="en-US" b="1" dirty="0" smtClean="0"/>
              <a:t>Sekiya, et al, 2012</a:t>
            </a:r>
            <a:endParaRPr lang="en-US" b="1" dirty="0"/>
          </a:p>
        </p:txBody>
      </p:sp>
      <p:pic>
        <p:nvPicPr>
          <p:cNvPr id="3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5264" t="54303" r="-1"/>
          <a:stretch/>
        </p:blipFill>
        <p:spPr bwMode="auto">
          <a:xfrm>
            <a:off x="5867400" y="2942997"/>
            <a:ext cx="1295400" cy="101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descr="http://images.clipartpanda.com/realistic-mouse-drawing-mouse-19-coloring-p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68639" y="2149640"/>
            <a:ext cx="1741161" cy="141284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38200" y="2385899"/>
            <a:ext cx="1061860" cy="369332"/>
          </a:xfrm>
          <a:prstGeom prst="rect">
            <a:avLst/>
          </a:prstGeom>
          <a:noFill/>
        </p:spPr>
        <p:txBody>
          <a:bodyPr wrap="square" rtlCol="0">
            <a:spAutoFit/>
          </a:bodyPr>
          <a:lstStyle/>
          <a:p>
            <a:r>
              <a:rPr lang="en-US" dirty="0" smtClean="0"/>
              <a:t>TAA toxin</a:t>
            </a:r>
            <a:endParaRPr lang="en-US" dirty="0"/>
          </a:p>
        </p:txBody>
      </p:sp>
      <p:sp>
        <p:nvSpPr>
          <p:cNvPr id="30" name="TextBox 29"/>
          <p:cNvSpPr txBox="1"/>
          <p:nvPr/>
        </p:nvSpPr>
        <p:spPr>
          <a:xfrm>
            <a:off x="7239001" y="1912479"/>
            <a:ext cx="1904999" cy="923330"/>
          </a:xfrm>
          <a:prstGeom prst="rect">
            <a:avLst/>
          </a:prstGeom>
          <a:noFill/>
        </p:spPr>
        <p:txBody>
          <a:bodyPr wrap="square" rtlCol="0">
            <a:spAutoFit/>
          </a:bodyPr>
          <a:lstStyle/>
          <a:p>
            <a:r>
              <a:rPr lang="en-US" dirty="0" smtClean="0"/>
              <a:t>Blue-labeled hepatocytes in tumor</a:t>
            </a:r>
            <a:endParaRPr lang="en-US" dirty="0"/>
          </a:p>
        </p:txBody>
      </p:sp>
      <p:sp>
        <p:nvSpPr>
          <p:cNvPr id="35" name="TextBox 34"/>
          <p:cNvSpPr txBox="1"/>
          <p:nvPr/>
        </p:nvSpPr>
        <p:spPr>
          <a:xfrm>
            <a:off x="7239001" y="2924606"/>
            <a:ext cx="1904999" cy="646331"/>
          </a:xfrm>
          <a:prstGeom prst="rect">
            <a:avLst/>
          </a:prstGeom>
          <a:noFill/>
        </p:spPr>
        <p:txBody>
          <a:bodyPr wrap="square" rtlCol="0">
            <a:spAutoFit/>
          </a:bodyPr>
          <a:lstStyle/>
          <a:p>
            <a:r>
              <a:rPr lang="en-US" dirty="0" smtClean="0"/>
              <a:t>No labeled biliary cells in tumor</a:t>
            </a:r>
            <a:endParaRPr lang="en-US" dirty="0"/>
          </a:p>
        </p:txBody>
      </p:sp>
      <p:sp>
        <p:nvSpPr>
          <p:cNvPr id="34" name="TextBox 33"/>
          <p:cNvSpPr txBox="1"/>
          <p:nvPr/>
        </p:nvSpPr>
        <p:spPr>
          <a:xfrm>
            <a:off x="3295240" y="2319471"/>
            <a:ext cx="1657760" cy="369332"/>
          </a:xfrm>
          <a:prstGeom prst="rect">
            <a:avLst/>
          </a:prstGeom>
          <a:noFill/>
        </p:spPr>
        <p:txBody>
          <a:bodyPr wrap="square" rtlCol="0">
            <a:spAutoFit/>
          </a:bodyPr>
          <a:lstStyle/>
          <a:p>
            <a:pPr algn="ctr"/>
            <a:r>
              <a:rPr lang="en-US" dirty="0" smtClean="0"/>
              <a:t>+ Genetic label</a:t>
            </a:r>
            <a:endParaRPr lang="en-US" dirty="0"/>
          </a:p>
        </p:txBody>
      </p:sp>
      <p:sp>
        <p:nvSpPr>
          <p:cNvPr id="40" name="TextBox 39"/>
          <p:cNvSpPr txBox="1"/>
          <p:nvPr/>
        </p:nvSpPr>
        <p:spPr>
          <a:xfrm>
            <a:off x="3276600" y="3352800"/>
            <a:ext cx="1657760" cy="369332"/>
          </a:xfrm>
          <a:prstGeom prst="rect">
            <a:avLst/>
          </a:prstGeom>
          <a:noFill/>
        </p:spPr>
        <p:txBody>
          <a:bodyPr wrap="square" rtlCol="0">
            <a:spAutoFit/>
          </a:bodyPr>
          <a:lstStyle/>
          <a:p>
            <a:pPr algn="ctr"/>
            <a:r>
              <a:rPr lang="en-US" dirty="0" smtClean="0"/>
              <a:t>+ Genetic label</a:t>
            </a:r>
            <a:endParaRPr lang="en-US" dirty="0"/>
          </a:p>
        </p:txBody>
      </p:sp>
    </p:spTree>
    <p:extLst>
      <p:ext uri="{BB962C8B-B14F-4D97-AF65-F5344CB8AC3E}">
        <p14:creationId xmlns:p14="http://schemas.microsoft.com/office/powerpoint/2010/main" val="76890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dirty="0" smtClean="0"/>
              <a:t>Aim 1: Are there conditions in which only particular cell types induce cholangiocarcinoma?</a:t>
            </a:r>
            <a:endParaRPr lang="en-US" dirty="0"/>
          </a:p>
        </p:txBody>
      </p:sp>
      <p:sp>
        <p:nvSpPr>
          <p:cNvPr id="3" name="Content Placeholder 2"/>
          <p:cNvSpPr>
            <a:spLocks noGrp="1"/>
          </p:cNvSpPr>
          <p:nvPr>
            <p:ph idx="1"/>
          </p:nvPr>
        </p:nvSpPr>
        <p:spPr>
          <a:xfrm>
            <a:off x="457200" y="1905001"/>
            <a:ext cx="8229600" cy="1143000"/>
          </a:xfrm>
        </p:spPr>
        <p:txBody>
          <a:bodyPr>
            <a:normAutofit/>
          </a:bodyPr>
          <a:lstStyle/>
          <a:p>
            <a:r>
              <a:rPr lang="en-US" dirty="0" smtClean="0"/>
              <a:t>In </a:t>
            </a:r>
            <a:r>
              <a:rPr lang="en-US" dirty="0"/>
              <a:t>which cell types do particular mutations induce cholangiocarcinoma?</a:t>
            </a:r>
          </a:p>
          <a:p>
            <a:endParaRPr lang="en-US" dirty="0"/>
          </a:p>
        </p:txBody>
      </p:sp>
      <p:grpSp>
        <p:nvGrpSpPr>
          <p:cNvPr id="4" name="Group 3"/>
          <p:cNvGrpSpPr/>
          <p:nvPr/>
        </p:nvGrpSpPr>
        <p:grpSpPr>
          <a:xfrm>
            <a:off x="3059931" y="4532064"/>
            <a:ext cx="902469" cy="876122"/>
            <a:chOff x="1078731" y="5219878"/>
            <a:chExt cx="1458817" cy="1534192"/>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495" t="15609" b="6547"/>
            <a:stretch/>
          </p:blipFill>
          <p:spPr bwMode="auto">
            <a:xfrm>
              <a:off x="1078731" y="5219878"/>
              <a:ext cx="1458817" cy="1534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20"/>
            <p:cNvSpPr/>
            <p:nvPr/>
          </p:nvSpPr>
          <p:spPr>
            <a:xfrm>
              <a:off x="1078731" y="6418768"/>
              <a:ext cx="101758" cy="167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292" r="76772"/>
          <a:stretch/>
        </p:blipFill>
        <p:spPr bwMode="auto">
          <a:xfrm>
            <a:off x="3168266" y="3617665"/>
            <a:ext cx="685800" cy="742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4105918" y="3988893"/>
            <a:ext cx="685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05918" y="4970125"/>
            <a:ext cx="685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05918" y="4408054"/>
            <a:ext cx="533400" cy="523220"/>
          </a:xfrm>
          <a:prstGeom prst="rect">
            <a:avLst/>
          </a:prstGeom>
          <a:noFill/>
        </p:spPr>
        <p:txBody>
          <a:bodyPr wrap="square" rtlCol="0">
            <a:spAutoFit/>
          </a:bodyPr>
          <a:lstStyle/>
          <a:p>
            <a:r>
              <a:rPr lang="en-US" sz="2800" b="1" dirty="0" smtClean="0">
                <a:solidFill>
                  <a:srgbClr val="FF0000"/>
                </a:solidFill>
              </a:rPr>
              <a:t>?</a:t>
            </a:r>
            <a:endParaRPr lang="en-US" sz="2800" b="1" dirty="0">
              <a:solidFill>
                <a:srgbClr val="FF0000"/>
              </a:solidFill>
            </a:endParaRPr>
          </a:p>
        </p:txBody>
      </p:sp>
      <p:sp>
        <p:nvSpPr>
          <p:cNvPr id="11" name="TextBox 10"/>
          <p:cNvSpPr txBox="1"/>
          <p:nvPr/>
        </p:nvSpPr>
        <p:spPr>
          <a:xfrm>
            <a:off x="4105918" y="3465673"/>
            <a:ext cx="533400" cy="523220"/>
          </a:xfrm>
          <a:prstGeom prst="rect">
            <a:avLst/>
          </a:prstGeom>
          <a:noFill/>
        </p:spPr>
        <p:txBody>
          <a:bodyPr wrap="square" rtlCol="0">
            <a:spAutoFit/>
          </a:bodyPr>
          <a:lstStyle/>
          <a:p>
            <a:r>
              <a:rPr lang="en-US" sz="2800" b="1" dirty="0" smtClean="0">
                <a:solidFill>
                  <a:srgbClr val="FF0000"/>
                </a:solidFill>
              </a:rPr>
              <a:t>?</a:t>
            </a:r>
            <a:endParaRPr lang="en-US" sz="2800" b="1" dirty="0">
              <a:solidFill>
                <a:srgbClr val="FF0000"/>
              </a:solidFill>
            </a:endParaRPr>
          </a:p>
        </p:txBody>
      </p:sp>
      <p:sp>
        <p:nvSpPr>
          <p:cNvPr id="12" name="TextBox 11"/>
          <p:cNvSpPr txBox="1"/>
          <p:nvPr/>
        </p:nvSpPr>
        <p:spPr>
          <a:xfrm>
            <a:off x="5153891" y="4222264"/>
            <a:ext cx="2770909" cy="461665"/>
          </a:xfrm>
          <a:prstGeom prst="rect">
            <a:avLst/>
          </a:prstGeom>
          <a:noFill/>
        </p:spPr>
        <p:txBody>
          <a:bodyPr wrap="square" rtlCol="0">
            <a:spAutoFit/>
          </a:bodyPr>
          <a:lstStyle/>
          <a:p>
            <a:r>
              <a:rPr lang="en-US" sz="2400" dirty="0" smtClean="0"/>
              <a:t>Cholangiocarcinoma</a:t>
            </a:r>
            <a:endParaRPr lang="en-US" sz="2400" dirty="0"/>
          </a:p>
        </p:txBody>
      </p:sp>
      <p:sp>
        <p:nvSpPr>
          <p:cNvPr id="13" name="TextBox 12"/>
          <p:cNvSpPr txBox="1"/>
          <p:nvPr/>
        </p:nvSpPr>
        <p:spPr>
          <a:xfrm>
            <a:off x="7848600" y="4191486"/>
            <a:ext cx="533400" cy="523220"/>
          </a:xfrm>
          <a:prstGeom prst="rect">
            <a:avLst/>
          </a:prstGeom>
          <a:noFill/>
        </p:spPr>
        <p:txBody>
          <a:bodyPr wrap="square" rtlCol="0">
            <a:spAutoFit/>
          </a:bodyPr>
          <a:lstStyle/>
          <a:p>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4221606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We will specifically label and mutate either hepatocytes or biliary cells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4016"/>
          <a:stretch/>
        </p:blipFill>
        <p:spPr>
          <a:xfrm>
            <a:off x="2286000" y="2743200"/>
            <a:ext cx="3505200" cy="1722505"/>
          </a:xfrm>
          <a:prstGeom prst="rect">
            <a:avLst/>
          </a:prstGeom>
        </p:spPr>
      </p:pic>
      <p:sp>
        <p:nvSpPr>
          <p:cNvPr id="5" name="Content Placeholder 4"/>
          <p:cNvSpPr>
            <a:spLocks noGrp="1"/>
          </p:cNvSpPr>
          <p:nvPr>
            <p:ph idx="1"/>
          </p:nvPr>
        </p:nvSpPr>
        <p:spPr>
          <a:xfrm>
            <a:off x="457200" y="1600200"/>
            <a:ext cx="8534400" cy="1066799"/>
          </a:xfrm>
        </p:spPr>
        <p:txBody>
          <a:bodyPr>
            <a:normAutofit fontScale="85000" lnSpcReduction="20000"/>
          </a:bodyPr>
          <a:lstStyle/>
          <a:p>
            <a:r>
              <a:rPr lang="en-US" dirty="0" smtClean="0"/>
              <a:t>Using genetic tools, we can fluorescently label and genetically  mutate mice specifically in hepatocytes or biliary cells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5984"/>
          <a:stretch/>
        </p:blipFill>
        <p:spPr>
          <a:xfrm>
            <a:off x="2286000" y="4572000"/>
            <a:ext cx="3505200" cy="1354283"/>
          </a:xfrm>
          <a:prstGeom prst="rect">
            <a:avLst/>
          </a:prstGeom>
        </p:spPr>
      </p:pic>
      <p:sp>
        <p:nvSpPr>
          <p:cNvPr id="11" name="Right Arrow 10"/>
          <p:cNvSpPr/>
          <p:nvPr/>
        </p:nvSpPr>
        <p:spPr>
          <a:xfrm flipH="1">
            <a:off x="5638800" y="3200400"/>
            <a:ext cx="4572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72200" y="2895600"/>
            <a:ext cx="2112818" cy="646331"/>
          </a:xfrm>
          <a:prstGeom prst="rect">
            <a:avLst/>
          </a:prstGeom>
          <a:noFill/>
        </p:spPr>
        <p:txBody>
          <a:bodyPr wrap="square" rtlCol="0">
            <a:spAutoFit/>
          </a:bodyPr>
          <a:lstStyle/>
          <a:p>
            <a:r>
              <a:rPr lang="en-US" b="1" dirty="0" smtClean="0"/>
              <a:t>Green hepatocytes, but not biliary cells</a:t>
            </a:r>
            <a:endParaRPr lang="en-US" b="1" dirty="0"/>
          </a:p>
        </p:txBody>
      </p:sp>
      <p:sp>
        <p:nvSpPr>
          <p:cNvPr id="15" name="Right Arrow 14"/>
          <p:cNvSpPr/>
          <p:nvPr/>
        </p:nvSpPr>
        <p:spPr>
          <a:xfrm flipH="1">
            <a:off x="5638800" y="5211041"/>
            <a:ext cx="4572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172200" y="4925975"/>
            <a:ext cx="2112818" cy="646331"/>
          </a:xfrm>
          <a:prstGeom prst="rect">
            <a:avLst/>
          </a:prstGeom>
          <a:noFill/>
        </p:spPr>
        <p:txBody>
          <a:bodyPr wrap="square" rtlCol="0">
            <a:spAutoFit/>
          </a:bodyPr>
          <a:lstStyle/>
          <a:p>
            <a:r>
              <a:rPr lang="en-US" b="1" dirty="0" smtClean="0"/>
              <a:t>Labeled bile ducts, but not hepatocytes</a:t>
            </a:r>
            <a:endParaRPr lang="en-US" b="1" dirty="0"/>
          </a:p>
        </p:txBody>
      </p:sp>
      <p:sp>
        <p:nvSpPr>
          <p:cNvPr id="17" name="TextBox 16"/>
          <p:cNvSpPr txBox="1"/>
          <p:nvPr/>
        </p:nvSpPr>
        <p:spPr>
          <a:xfrm>
            <a:off x="7391400" y="6553200"/>
            <a:ext cx="1752600" cy="369332"/>
          </a:xfrm>
          <a:prstGeom prst="rect">
            <a:avLst/>
          </a:prstGeom>
          <a:noFill/>
        </p:spPr>
        <p:txBody>
          <a:bodyPr wrap="square" rtlCol="0">
            <a:spAutoFit/>
          </a:bodyPr>
          <a:lstStyle/>
          <a:p>
            <a:r>
              <a:rPr lang="en-US" dirty="0" smtClean="0"/>
              <a:t>PV=Portal Vein</a:t>
            </a:r>
            <a:endParaRPr lang="en-US" dirty="0"/>
          </a:p>
        </p:txBody>
      </p:sp>
    </p:spTree>
    <p:extLst>
      <p:ext uri="{BB962C8B-B14F-4D97-AF65-F5344CB8AC3E}">
        <p14:creationId xmlns:p14="http://schemas.microsoft.com/office/powerpoint/2010/main" val="3546332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3092</TotalTime>
  <Words>647</Words>
  <Application>Microsoft Office PowerPoint</Application>
  <PresentationFormat>On-screen Show (4:3)</PresentationFormat>
  <Paragraphs>118</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Determining the Cellular Origins of Cholangiocarcinoma</vt:lpstr>
      <vt:lpstr>The process of cholangiocarcinoma development is not fully understood</vt:lpstr>
      <vt:lpstr>The liver is composed of hepatocytes and biliary cells</vt:lpstr>
      <vt:lpstr>Hepatocytes and biliary cells originate from hepatoblasts during development</vt:lpstr>
      <vt:lpstr>Previous theories proposed that each liver cell type gave rise to particular liver cancers</vt:lpstr>
      <vt:lpstr>Biliary cells can give rise to cholangiocarcinoma</vt:lpstr>
      <vt:lpstr>Surprisingly, hepatocytes can also give rise to cholangiocarcinoma</vt:lpstr>
      <vt:lpstr>Aim 1: Are there conditions in which only particular cell types induce cholangiocarcinoma?</vt:lpstr>
      <vt:lpstr>We will specifically label and mutate either hepatocytes or biliary cells</vt:lpstr>
      <vt:lpstr>Experimental approach to determine the cellular origin of cholangiocarcinoma</vt:lpstr>
      <vt:lpstr>Hepatocytes can change type when stressed by injury or signals</vt:lpstr>
      <vt:lpstr>Do cholangiocarcinoma-forming hepatocytes first reprogram into biliary cells?</vt:lpstr>
      <vt:lpstr>Aim 2: Is reprogramming a characteristic of hepatocytes forming cholangiocarcinoma?</vt:lpstr>
      <vt:lpstr>A better understanding of cholangiocarcinoma can help improve therapies</vt:lpstr>
      <vt:lpstr>Acknowledgments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Allyson</dc:creator>
  <cp:lastModifiedBy>Allyson</cp:lastModifiedBy>
  <cp:revision>89</cp:revision>
  <dcterms:created xsi:type="dcterms:W3CDTF">2015-11-04T14:55:38Z</dcterms:created>
  <dcterms:modified xsi:type="dcterms:W3CDTF">2015-11-06T18:28:14Z</dcterms:modified>
</cp:coreProperties>
</file>