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7" r:id="rId1"/>
  </p:sldMasterIdLst>
  <p:notesMasterIdLst>
    <p:notesMasterId r:id="rId17"/>
  </p:notesMasterIdLst>
  <p:sldIdLst>
    <p:sldId id="387" r:id="rId2"/>
    <p:sldId id="389" r:id="rId3"/>
    <p:sldId id="390" r:id="rId4"/>
    <p:sldId id="257" r:id="rId5"/>
    <p:sldId id="404" r:id="rId6"/>
    <p:sldId id="388" r:id="rId7"/>
    <p:sldId id="260" r:id="rId8"/>
    <p:sldId id="394" r:id="rId9"/>
    <p:sldId id="403" r:id="rId10"/>
    <p:sldId id="399" r:id="rId11"/>
    <p:sldId id="401" r:id="rId12"/>
    <p:sldId id="402" r:id="rId13"/>
    <p:sldId id="395" r:id="rId14"/>
    <p:sldId id="391" r:id="rId15"/>
    <p:sldId id="398" r:id="rId16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16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7A62A"/>
    <a:srgbClr val="68A62A"/>
    <a:srgbClr val="6B9626"/>
    <a:srgbClr val="568923"/>
    <a:srgbClr val="5DA12F"/>
    <a:srgbClr val="6289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237" autoAdjust="0"/>
    <p:restoredTop sz="96327" autoAdjust="0"/>
  </p:normalViewPr>
  <p:slideViewPr>
    <p:cSldViewPr>
      <p:cViewPr>
        <p:scale>
          <a:sx n="103" d="100"/>
          <a:sy n="103" d="100"/>
        </p:scale>
        <p:origin x="696" y="928"/>
      </p:cViewPr>
      <p:guideLst>
        <p:guide orient="horz" pos="2160"/>
        <p:guide pos="2880"/>
        <p:guide orient="horz" pos="162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Futura Std Book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Futura Std Book"/>
              </a:defRPr>
            </a:lvl1pPr>
          </a:lstStyle>
          <a:p>
            <a:fld id="{6F6A5B46-15D0-4BE4-B82C-AC68ABE32C11}" type="datetimeFigureOut">
              <a:rPr lang="en-US" smtClean="0"/>
              <a:pPr/>
              <a:t>9/25/23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Futura Std Book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Futura Std Book"/>
              </a:defRPr>
            </a:lvl1pPr>
          </a:lstStyle>
          <a:p>
            <a:fld id="{C56CD7CC-D5CC-408C-8977-956DBB785C6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11534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Futura Std Book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Futura Std Book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Futura Std Book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Futura Std Book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Futura Std Book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B51E9-1DA7-46F6-ACA8-77DD48BE5A39}" type="datetimeFigureOut">
              <a:rPr lang="en-US" smtClean="0"/>
              <a:pPr/>
              <a:t>9/25/23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3DBF3-9B9D-D24E-8A4F-21889465C6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B51E9-1DA7-46F6-ACA8-77DD48BE5A39}" type="datetimeFigureOut">
              <a:rPr lang="en-US" smtClean="0"/>
              <a:pPr/>
              <a:t>9/25/23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1E691-0A15-49DD-BC4A-C7D9F19E63C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B51E9-1DA7-46F6-ACA8-77DD48BE5A39}" type="datetimeFigureOut">
              <a:rPr lang="en-US" smtClean="0"/>
              <a:pPr/>
              <a:t>9/25/23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1E691-0A15-49DD-BC4A-C7D9F19E63C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B51E9-1DA7-46F6-ACA8-77DD48BE5A39}" type="datetimeFigureOut">
              <a:rPr lang="en-US" smtClean="0"/>
              <a:pPr/>
              <a:t>9/25/23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1E691-0A15-49DD-BC4A-C7D9F19E63C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B51E9-1DA7-46F6-ACA8-77DD48BE5A39}" type="datetimeFigureOut">
              <a:rPr lang="en-US" smtClean="0"/>
              <a:pPr/>
              <a:t>9/25/23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1E691-0A15-49DD-BC4A-C7D9F19E63C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B51E9-1DA7-46F6-ACA8-77DD48BE5A39}" type="datetimeFigureOut">
              <a:rPr lang="en-US" smtClean="0"/>
              <a:pPr/>
              <a:t>9/25/23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1E691-0A15-49DD-BC4A-C7D9F19E63C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B51E9-1DA7-46F6-ACA8-77DD48BE5A39}" type="datetimeFigureOut">
              <a:rPr lang="en-US" smtClean="0"/>
              <a:pPr/>
              <a:t>9/25/23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1E691-0A15-49DD-BC4A-C7D9F19E63C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B51E9-1DA7-46F6-ACA8-77DD48BE5A39}" type="datetimeFigureOut">
              <a:rPr lang="en-US" smtClean="0"/>
              <a:pPr/>
              <a:t>9/25/23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1E691-0A15-49DD-BC4A-C7D9F19E63C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B51E9-1DA7-46F6-ACA8-77DD48BE5A39}" type="datetimeFigureOut">
              <a:rPr lang="en-US" smtClean="0"/>
              <a:pPr/>
              <a:t>9/25/23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1E691-0A15-49DD-BC4A-C7D9F19E63C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B51E9-1DA7-46F6-ACA8-77DD48BE5A39}" type="datetimeFigureOut">
              <a:rPr lang="en-US" smtClean="0"/>
              <a:pPr/>
              <a:t>9/25/23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1E691-0A15-49DD-BC4A-C7D9F19E63C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B51E9-1DA7-46F6-ACA8-77DD48BE5A39}" type="datetimeFigureOut">
              <a:rPr lang="en-US" smtClean="0"/>
              <a:pPr/>
              <a:t>9/25/23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1E691-0A15-49DD-BC4A-C7D9F19E63C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Futura Std Book"/>
              </a:defRPr>
            </a:lvl1pPr>
          </a:lstStyle>
          <a:p>
            <a:fld id="{699B51E9-1DA7-46F6-ACA8-77DD48BE5A39}" type="datetimeFigureOut">
              <a:rPr lang="en-US" smtClean="0"/>
              <a:pPr/>
              <a:t>9/25/23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Futura Std Book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Futura Std Book"/>
              </a:defRPr>
            </a:lvl1pPr>
          </a:lstStyle>
          <a:p>
            <a:fld id="{9F91E691-0A15-49DD-BC4A-C7D9F19E63C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Futura Std Book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Futura Std Book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Futura Std Book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Futura Std Book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Futura Std Book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Futura Std Book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sv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9ED266B-E194-F24B-80A5-BC805A479699}"/>
              </a:ext>
            </a:extLst>
          </p:cNvPr>
          <p:cNvSpPr txBox="1"/>
          <p:nvPr/>
        </p:nvSpPr>
        <p:spPr>
          <a:xfrm>
            <a:off x="3657600" y="4215837"/>
            <a:ext cx="5111749" cy="544975"/>
          </a:xfrm>
          <a:prstGeom prst="rect">
            <a:avLst/>
          </a:prstGeom>
          <a:noFill/>
        </p:spPr>
        <p:txBody>
          <a:bodyPr wrap="square" numCol="1" spcCol="228600" rtlCol="0">
            <a:noAutofit/>
          </a:bodyPr>
          <a:lstStyle/>
          <a:p>
            <a:pPr algn="r">
              <a:spcAft>
                <a:spcPts val="700"/>
              </a:spcAft>
            </a:pPr>
            <a:r>
              <a:rPr lang="en-US" sz="1400" dirty="0">
                <a:latin typeface="Futura Std Book" charset="0"/>
                <a:ea typeface="Futura Std Book" charset="0"/>
                <a:cs typeface="Futura Std Book" charset="0"/>
              </a:rPr>
              <a:t>SOCIAL MEDIA</a:t>
            </a:r>
          </a:p>
          <a:p>
            <a:pPr algn="r">
              <a:spcAft>
                <a:spcPts val="700"/>
              </a:spcAft>
            </a:pPr>
            <a:r>
              <a:rPr lang="en-US" sz="1100" dirty="0">
                <a:latin typeface="Futura Std Book" charset="0"/>
                <a:ea typeface="Futura Std Book" charset="0"/>
                <a:cs typeface="Futura Std Book" charset="0"/>
              </a:rPr>
              <a:t>Allison Deragon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14B9D65-6FB9-2546-A5A5-257BB7EE5AA6}"/>
              </a:ext>
            </a:extLst>
          </p:cNvPr>
          <p:cNvSpPr/>
          <p:nvPr/>
        </p:nvSpPr>
        <p:spPr>
          <a:xfrm>
            <a:off x="457200" y="4488325"/>
            <a:ext cx="1143000" cy="5980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6F19903-5688-3649-B2B4-0431A841E2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700" y="1123950"/>
            <a:ext cx="4800600" cy="2304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967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30DF0D1-84BB-7A18-4B0E-F3183ABA63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6968" y="968246"/>
            <a:ext cx="4363592" cy="4953000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62F46ED-0B11-9FC6-74B8-07D8634BD25B}"/>
              </a:ext>
            </a:extLst>
          </p:cNvPr>
          <p:cNvSpPr txBox="1"/>
          <p:nvPr/>
        </p:nvSpPr>
        <p:spPr>
          <a:xfrm>
            <a:off x="685800" y="2873129"/>
            <a:ext cx="378116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• Add your own words</a:t>
            </a:r>
          </a:p>
          <a:p>
            <a:r>
              <a:rPr lang="en-US" sz="2400" dirty="0"/>
              <a:t>• Keep your message clear</a:t>
            </a:r>
          </a:p>
          <a:p>
            <a:r>
              <a:rPr lang="en-US" sz="2400" dirty="0"/>
              <a:t>• Include a CTA</a:t>
            </a:r>
          </a:p>
          <a:p>
            <a:r>
              <a:rPr lang="en-US" sz="2400" dirty="0"/>
              <a:t>• Tag CCF and use a hashtag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4FC8AAA-676C-8A1B-5EF7-A631BFC51E5E}"/>
              </a:ext>
            </a:extLst>
          </p:cNvPr>
          <p:cNvSpPr/>
          <p:nvPr/>
        </p:nvSpPr>
        <p:spPr>
          <a:xfrm>
            <a:off x="0" y="266387"/>
            <a:ext cx="9144000" cy="457200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cap="all" spc="300" dirty="0">
                <a:latin typeface="Futura Std Book"/>
              </a:rPr>
              <a:t>Sharing our posts</a:t>
            </a:r>
          </a:p>
        </p:txBody>
      </p:sp>
      <p:pic>
        <p:nvPicPr>
          <p:cNvPr id="10" name="Graphic 9" descr="Share with solid fill">
            <a:extLst>
              <a:ext uri="{FF2B5EF4-FFF2-40B4-BE49-F238E27FC236}">
                <a16:creationId xmlns:a16="http://schemas.microsoft.com/office/drawing/2014/main" id="{3BD179EE-7386-1645-3471-708FBE4363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447800" y="968246"/>
            <a:ext cx="18288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4696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590550"/>
            <a:ext cx="9144000" cy="457200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cap="all" spc="300" dirty="0">
                <a:latin typeface="Futura Std Book"/>
              </a:rPr>
              <a:t>CCF Hashtags you can use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422A4B8-AE6B-B75A-2F4D-D5BBE79A2ABF}"/>
              </a:ext>
            </a:extLst>
          </p:cNvPr>
          <p:cNvSpPr/>
          <p:nvPr/>
        </p:nvSpPr>
        <p:spPr>
          <a:xfrm>
            <a:off x="1600200" y="1047750"/>
            <a:ext cx="6289479" cy="424731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#</a:t>
            </a:r>
            <a:r>
              <a:rPr lang="en-US" sz="5400" b="1" cap="none" spc="0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cureCCA</a:t>
            </a:r>
            <a:endParaRPr lang="en-US" sz="5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  <a:p>
            <a:pPr algn="ctr"/>
            <a:r>
              <a:rPr lang="en-US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#</a:t>
            </a:r>
            <a:r>
              <a:rPr lang="en-US" sz="5400" b="1" cap="none" spc="0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CCAhope</a:t>
            </a:r>
            <a:r>
              <a:rPr lang="en-US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</a:t>
            </a:r>
          </a:p>
          <a:p>
            <a:pPr algn="ctr"/>
            <a:r>
              <a:rPr lang="en-US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#cholangiocarcinoma</a:t>
            </a:r>
          </a:p>
          <a:p>
            <a:pPr algn="ctr"/>
            <a:r>
              <a:rPr lang="en-US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#</a:t>
            </a:r>
            <a:r>
              <a:rPr lang="en-US" sz="5400" b="1" cap="none" spc="0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bileductcancer</a:t>
            </a:r>
            <a:endParaRPr lang="en-US" sz="5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  <a:p>
            <a:pPr algn="ctr"/>
            <a:r>
              <a:rPr lang="en-US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#CCF</a:t>
            </a:r>
          </a:p>
        </p:txBody>
      </p:sp>
    </p:spTree>
    <p:extLst>
      <p:ext uri="{BB962C8B-B14F-4D97-AF65-F5344CB8AC3E}">
        <p14:creationId xmlns:p14="http://schemas.microsoft.com/office/powerpoint/2010/main" val="15530413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590550"/>
            <a:ext cx="9144000" cy="457200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cap="all" spc="300" dirty="0">
                <a:latin typeface="Futura Std Book"/>
              </a:rPr>
              <a:t>How to Tag CCF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74ACC90-D597-881F-6B73-161AE81B2686}"/>
              </a:ext>
            </a:extLst>
          </p:cNvPr>
          <p:cNvSpPr/>
          <p:nvPr/>
        </p:nvSpPr>
        <p:spPr>
          <a:xfrm>
            <a:off x="2922542" y="1200150"/>
            <a:ext cx="3298916" cy="31700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@</a:t>
            </a:r>
          </a:p>
        </p:txBody>
      </p:sp>
    </p:spTree>
    <p:extLst>
      <p:ext uri="{BB962C8B-B14F-4D97-AF65-F5344CB8AC3E}">
        <p14:creationId xmlns:p14="http://schemas.microsoft.com/office/powerpoint/2010/main" val="23901113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590550"/>
            <a:ext cx="9144000" cy="457200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cap="all" spc="300" dirty="0">
                <a:latin typeface="Futura Std Book"/>
              </a:rPr>
              <a:t>Best practices for posting</a:t>
            </a:r>
          </a:p>
        </p:txBody>
      </p:sp>
      <p:pic>
        <p:nvPicPr>
          <p:cNvPr id="4" name="Graphic 3" descr="Lips with solid fill">
            <a:extLst>
              <a:ext uri="{FF2B5EF4-FFF2-40B4-BE49-F238E27FC236}">
                <a16:creationId xmlns:a16="http://schemas.microsoft.com/office/drawing/2014/main" id="{B54F0094-5170-F902-D4FB-BBA271BF4A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2530" y="1047750"/>
            <a:ext cx="3962400" cy="39624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5D354A6-3F1C-4C08-AB91-3D04C2E25D7E}"/>
              </a:ext>
            </a:extLst>
          </p:cNvPr>
          <p:cNvSpPr txBox="1"/>
          <p:nvPr/>
        </p:nvSpPr>
        <p:spPr>
          <a:xfrm>
            <a:off x="5107460" y="1588921"/>
            <a:ext cx="28956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K</a:t>
            </a:r>
            <a:r>
              <a:rPr lang="en-US" sz="4400" dirty="0"/>
              <a:t>- keep</a:t>
            </a:r>
          </a:p>
          <a:p>
            <a:r>
              <a:rPr lang="en-US" sz="4400" b="1" dirty="0"/>
              <a:t>I</a:t>
            </a:r>
            <a:r>
              <a:rPr lang="en-US" sz="4400" dirty="0"/>
              <a:t>- it</a:t>
            </a:r>
          </a:p>
          <a:p>
            <a:r>
              <a:rPr lang="en-US" sz="4400" b="1" dirty="0"/>
              <a:t>S</a:t>
            </a:r>
            <a:r>
              <a:rPr lang="en-US" sz="4400" dirty="0"/>
              <a:t>- short</a:t>
            </a:r>
          </a:p>
          <a:p>
            <a:r>
              <a:rPr lang="en-US" sz="4400" b="1" dirty="0"/>
              <a:t>S</a:t>
            </a:r>
            <a:r>
              <a:rPr lang="en-US" sz="4400" dirty="0"/>
              <a:t>- simple</a:t>
            </a:r>
          </a:p>
        </p:txBody>
      </p:sp>
    </p:spTree>
    <p:extLst>
      <p:ext uri="{BB962C8B-B14F-4D97-AF65-F5344CB8AC3E}">
        <p14:creationId xmlns:p14="http://schemas.microsoft.com/office/powerpoint/2010/main" val="30025558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erson holding a sign&#10;&#10;Description automatically generated">
            <a:extLst>
              <a:ext uri="{FF2B5EF4-FFF2-40B4-BE49-F238E27FC236}">
                <a16:creationId xmlns:a16="http://schemas.microsoft.com/office/drawing/2014/main" id="{F4FE23ED-EBCE-9053-F8DA-E107BB7F60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882587"/>
            <a:ext cx="5065917" cy="3378326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796307B-7662-AFCC-C6C7-563CF044A7C0}"/>
              </a:ext>
            </a:extLst>
          </p:cNvPr>
          <p:cNvSpPr txBox="1"/>
          <p:nvPr/>
        </p:nvSpPr>
        <p:spPr>
          <a:xfrm>
            <a:off x="6400800" y="1733550"/>
            <a:ext cx="314479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•Quality Picture</a:t>
            </a:r>
          </a:p>
          <a:p>
            <a:r>
              <a:rPr lang="en-US" sz="2400" dirty="0"/>
              <a:t>•Clear Messaging</a:t>
            </a:r>
          </a:p>
          <a:p>
            <a:r>
              <a:rPr lang="en-US" sz="2400" dirty="0"/>
              <a:t>•Use hashtags</a:t>
            </a:r>
          </a:p>
          <a:p>
            <a:r>
              <a:rPr lang="en-US" sz="2400" dirty="0"/>
              <a:t>•Tag CCF</a:t>
            </a:r>
          </a:p>
          <a:p>
            <a:r>
              <a:rPr lang="en-US" sz="2400" dirty="0"/>
              <a:t>•Include a CTA</a:t>
            </a:r>
          </a:p>
        </p:txBody>
      </p:sp>
    </p:spTree>
    <p:extLst>
      <p:ext uri="{BB962C8B-B14F-4D97-AF65-F5344CB8AC3E}">
        <p14:creationId xmlns:p14="http://schemas.microsoft.com/office/powerpoint/2010/main" val="37726459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D1CE6F78-844F-A8E3-5A71-B3D88B20DC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272364"/>
            <a:ext cx="3946061" cy="4543683"/>
          </a:xfrm>
          <a:prstGeom prst="rect">
            <a:avLst/>
          </a:prstGeom>
        </p:spPr>
      </p:pic>
      <p:pic>
        <p:nvPicPr>
          <p:cNvPr id="9" name="Picture 8" descr="A collage of two people holding a baby&#10;&#10;Description automatically generated">
            <a:extLst>
              <a:ext uri="{FF2B5EF4-FFF2-40B4-BE49-F238E27FC236}">
                <a16:creationId xmlns:a16="http://schemas.microsoft.com/office/drawing/2014/main" id="{F47EF2C5-CB43-2C56-B678-5BAB16FF61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193589"/>
            <a:ext cx="3518177" cy="4912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9228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white line on a clipboard with a pen and check marks&#10;&#10;Description automatically generated">
            <a:extLst>
              <a:ext uri="{FF2B5EF4-FFF2-40B4-BE49-F238E27FC236}">
                <a16:creationId xmlns:a16="http://schemas.microsoft.com/office/drawing/2014/main" id="{8A3DF14F-37E9-6BB4-3B70-D1613D05E2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608012"/>
            <a:ext cx="3927475" cy="3927475"/>
          </a:xfrm>
        </p:spPr>
      </p:pic>
    </p:spTree>
    <p:extLst>
      <p:ext uri="{BB962C8B-B14F-4D97-AF65-F5344CB8AC3E}">
        <p14:creationId xmlns:p14="http://schemas.microsoft.com/office/powerpoint/2010/main" val="4650054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590550"/>
            <a:ext cx="9144000" cy="457200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cap="all" spc="300" dirty="0">
                <a:latin typeface="Futura Std Book"/>
              </a:rPr>
              <a:t>Main objectives</a:t>
            </a:r>
          </a:p>
        </p:txBody>
      </p:sp>
      <p:pic>
        <p:nvPicPr>
          <p:cNvPr id="5" name="Picture 4" descr="A blue and red circle with white letters and a play button&#10;&#10;Description automatically generated">
            <a:extLst>
              <a:ext uri="{FF2B5EF4-FFF2-40B4-BE49-F238E27FC236}">
                <a16:creationId xmlns:a16="http://schemas.microsoft.com/office/drawing/2014/main" id="{4F32031B-ABB6-045B-C911-859DF28344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4259" y="1109188"/>
            <a:ext cx="5795481" cy="116079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BE55BDD-D52F-0CBB-4384-4C1548EAED3E}"/>
              </a:ext>
            </a:extLst>
          </p:cNvPr>
          <p:cNvSpPr txBox="1"/>
          <p:nvPr/>
        </p:nvSpPr>
        <p:spPr>
          <a:xfrm>
            <a:off x="1143000" y="2490847"/>
            <a:ext cx="74676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•Help you understand the importance of social media through a CCF perspective</a:t>
            </a:r>
          </a:p>
          <a:p>
            <a:r>
              <a:rPr lang="en-US" sz="3200" dirty="0"/>
              <a:t>•Help you know how to use social media to amplify CCF’s messaging</a:t>
            </a:r>
          </a:p>
        </p:txBody>
      </p:sp>
    </p:spTree>
    <p:extLst>
      <p:ext uri="{BB962C8B-B14F-4D97-AF65-F5344CB8AC3E}">
        <p14:creationId xmlns:p14="http://schemas.microsoft.com/office/powerpoint/2010/main" val="10742223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590550"/>
            <a:ext cx="9144000" cy="457200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cap="all" spc="300" dirty="0">
                <a:latin typeface="Futura Std Book"/>
              </a:rPr>
              <a:t>Social media channels</a:t>
            </a:r>
          </a:p>
        </p:txBody>
      </p:sp>
      <p:pic>
        <p:nvPicPr>
          <p:cNvPr id="5" name="Picture 4" descr="A blue and red circle with white letters and a play button&#10;&#10;Description automatically generated">
            <a:extLst>
              <a:ext uri="{FF2B5EF4-FFF2-40B4-BE49-F238E27FC236}">
                <a16:creationId xmlns:a16="http://schemas.microsoft.com/office/drawing/2014/main" id="{4F32031B-ABB6-045B-C911-859DF28344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190750"/>
            <a:ext cx="7772400" cy="1556752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590550"/>
            <a:ext cx="9144000" cy="457200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cap="all" spc="300" dirty="0" err="1">
                <a:latin typeface="Futura Std Book"/>
              </a:rPr>
              <a:t>tiktok</a:t>
            </a:r>
            <a:endParaRPr lang="en-US" sz="2800" b="1" cap="all" spc="300" dirty="0">
              <a:latin typeface="Futura Std Book"/>
            </a:endParaRPr>
          </a:p>
        </p:txBody>
      </p:sp>
      <p:pic>
        <p:nvPicPr>
          <p:cNvPr id="3" name="Picture 2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8B431C5D-61F9-ED7F-B9C9-67FD9C5048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123" y="1466850"/>
            <a:ext cx="2613744" cy="3257550"/>
          </a:xfrm>
          <a:prstGeom prst="rect">
            <a:avLst/>
          </a:prstGeom>
        </p:spPr>
      </p:pic>
      <p:pic>
        <p:nvPicPr>
          <p:cNvPr id="8" name="Picture 7" descr="A person sitting on the floor&#10;&#10;Description automatically generated">
            <a:extLst>
              <a:ext uri="{FF2B5EF4-FFF2-40B4-BE49-F238E27FC236}">
                <a16:creationId xmlns:a16="http://schemas.microsoft.com/office/drawing/2014/main" id="{323477C3-F732-7555-4872-ACD8453102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6737" y="1247003"/>
            <a:ext cx="2368951" cy="3541581"/>
          </a:xfrm>
          <a:prstGeom prst="rect">
            <a:avLst/>
          </a:prstGeom>
        </p:spPr>
      </p:pic>
      <p:pic>
        <p:nvPicPr>
          <p:cNvPr id="6" name="Picture 5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447C44F4-3CAC-2C32-8176-31583A6E59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5326" y="3635494"/>
            <a:ext cx="2551772" cy="1352343"/>
          </a:xfrm>
          <a:prstGeom prst="rect">
            <a:avLst/>
          </a:prstGeom>
        </p:spPr>
      </p:pic>
      <p:pic>
        <p:nvPicPr>
          <p:cNvPr id="11" name="Picture 10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0ECF93EB-076F-70EB-E6B6-F65D028CB8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1062" y="1243050"/>
            <a:ext cx="2704520" cy="3481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1826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590550"/>
            <a:ext cx="9144000" cy="457200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cap="all" spc="300" dirty="0">
                <a:latin typeface="Futura Std Book"/>
              </a:rPr>
              <a:t>Impact of social media</a:t>
            </a:r>
          </a:p>
        </p:txBody>
      </p:sp>
      <p:pic>
        <p:nvPicPr>
          <p:cNvPr id="5" name="Picture 4" descr="A blue and red circle with white letters and a play button&#10;&#10;Description automatically generated">
            <a:extLst>
              <a:ext uri="{FF2B5EF4-FFF2-40B4-BE49-F238E27FC236}">
                <a16:creationId xmlns:a16="http://schemas.microsoft.com/office/drawing/2014/main" id="{4F32031B-ABB6-045B-C911-859DF28344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6050" y="1087793"/>
            <a:ext cx="3771900" cy="755483"/>
          </a:xfrm>
          <a:prstGeom prst="rect">
            <a:avLst/>
          </a:prstGeom>
        </p:spPr>
      </p:pic>
      <p:pic>
        <p:nvPicPr>
          <p:cNvPr id="6" name="Picture 5" descr="A graph with green lines&#10;&#10;Description automatically generated">
            <a:extLst>
              <a:ext uri="{FF2B5EF4-FFF2-40B4-BE49-F238E27FC236}">
                <a16:creationId xmlns:a16="http://schemas.microsoft.com/office/drawing/2014/main" id="{F7BCAF54-D86D-7DC8-8E78-15096B7047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1883319"/>
            <a:ext cx="5770950" cy="309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6754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ack square with white text&#10;&#10;Description automatically generated">
            <a:extLst>
              <a:ext uri="{FF2B5EF4-FFF2-40B4-BE49-F238E27FC236}">
                <a16:creationId xmlns:a16="http://schemas.microsoft.com/office/drawing/2014/main" id="{C739F5D4-B586-17B5-CB0B-D783CFF8E9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690" y="207313"/>
            <a:ext cx="2975596" cy="3087690"/>
          </a:xfrm>
          <a:prstGeom prst="rect">
            <a:avLst/>
          </a:prstGeom>
        </p:spPr>
      </p:pic>
      <p:pic>
        <p:nvPicPr>
          <p:cNvPr id="3" name="Picture 2" descr="A black rectangular box with white text&#10;&#10;Description automatically generated">
            <a:extLst>
              <a:ext uri="{FF2B5EF4-FFF2-40B4-BE49-F238E27FC236}">
                <a16:creationId xmlns:a16="http://schemas.microsoft.com/office/drawing/2014/main" id="{6458F205-3A45-63D2-DF62-A2A02CBD35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5482" y="2888392"/>
            <a:ext cx="3193608" cy="2045221"/>
          </a:xfrm>
          <a:prstGeom prst="rect">
            <a:avLst/>
          </a:prstGeom>
        </p:spPr>
      </p:pic>
      <p:pic>
        <p:nvPicPr>
          <p:cNvPr id="7" name="Picture 6" descr="A screenshot of a phone&#10;&#10;Description automatically generated">
            <a:extLst>
              <a:ext uri="{FF2B5EF4-FFF2-40B4-BE49-F238E27FC236}">
                <a16:creationId xmlns:a16="http://schemas.microsoft.com/office/drawing/2014/main" id="{0F940E0E-C525-2747-6D34-E2881A8AEA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261144"/>
            <a:ext cx="3124200" cy="4621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8182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590550"/>
            <a:ext cx="9144000" cy="457200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cap="all" spc="300" dirty="0">
                <a:latin typeface="Futura Std Book"/>
              </a:rPr>
              <a:t>Dad, Carlos and </a:t>
            </a:r>
            <a:r>
              <a:rPr lang="en-US" sz="2800" b="1" cap="all" spc="300" dirty="0" err="1">
                <a:latin typeface="Futura Std Book"/>
              </a:rPr>
              <a:t>eldon</a:t>
            </a:r>
            <a:endParaRPr lang="en-US" sz="2800" b="1" cap="all" spc="300" dirty="0">
              <a:latin typeface="Futura Std Book"/>
            </a:endParaRPr>
          </a:p>
        </p:txBody>
      </p:sp>
      <p:pic>
        <p:nvPicPr>
          <p:cNvPr id="5" name="Picture 4" descr="A group of men posing for a picture&#10;&#10;Description automatically generated">
            <a:extLst>
              <a:ext uri="{FF2B5EF4-FFF2-40B4-BE49-F238E27FC236}">
                <a16:creationId xmlns:a16="http://schemas.microsoft.com/office/drawing/2014/main" id="{87095775-501E-1026-8133-D950FEDBF2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443" y="1239113"/>
            <a:ext cx="2857499" cy="3809999"/>
          </a:xfrm>
          <a:prstGeom prst="rect">
            <a:avLst/>
          </a:prstGeom>
        </p:spPr>
      </p:pic>
      <p:pic>
        <p:nvPicPr>
          <p:cNvPr id="7" name="Picture 6" descr="Two men taking a selfie&#10;&#10;Description automatically generated">
            <a:extLst>
              <a:ext uri="{FF2B5EF4-FFF2-40B4-BE49-F238E27FC236}">
                <a16:creationId xmlns:a16="http://schemas.microsoft.com/office/drawing/2014/main" id="{211A60F1-B209-DBFD-7893-0DA5CF4918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2455" y="1401037"/>
            <a:ext cx="3486150" cy="348615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A8DEAC7-DD35-16B4-21C5-70F6897E7394}"/>
              </a:ext>
            </a:extLst>
          </p:cNvPr>
          <p:cNvSpPr txBox="1"/>
          <p:nvPr/>
        </p:nvSpPr>
        <p:spPr>
          <a:xfrm>
            <a:off x="685800" y="2190750"/>
            <a:ext cx="123413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 dirty="0">
                <a:solidFill>
                  <a:srgbClr val="444444"/>
                </a:solidFill>
                <a:effectLst/>
                <a:latin typeface="Museo Slab"/>
              </a:rPr>
              <a:t>“I know that we were supposed to meet today.”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20041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590550"/>
            <a:ext cx="9144000" cy="457200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cap="all" spc="300" dirty="0">
                <a:latin typeface="Futura Std Book"/>
              </a:rPr>
              <a:t>Engagement</a:t>
            </a:r>
          </a:p>
        </p:txBody>
      </p:sp>
      <p:pic>
        <p:nvPicPr>
          <p:cNvPr id="2" name="Content Placeholder 4" descr="A person holding a sign&#10;&#10;Description automatically generated">
            <a:extLst>
              <a:ext uri="{FF2B5EF4-FFF2-40B4-BE49-F238E27FC236}">
                <a16:creationId xmlns:a16="http://schemas.microsoft.com/office/drawing/2014/main" id="{E8061A3D-B3D5-6EF5-3B8C-CBA3E9AFD9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1200150"/>
            <a:ext cx="3810000" cy="3810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5311FE3-A371-B2C4-9918-C0EE4877DC09}"/>
              </a:ext>
            </a:extLst>
          </p:cNvPr>
          <p:cNvSpPr txBox="1"/>
          <p:nvPr/>
        </p:nvSpPr>
        <p:spPr>
          <a:xfrm>
            <a:off x="1143000" y="1581150"/>
            <a:ext cx="3006810" cy="27853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5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Liking and commenting on our posts show that our content is relevant meaning that social media platforms will push it out more</a:t>
            </a:r>
            <a:endParaRPr lang="en-US" sz="2500" dirty="0"/>
          </a:p>
        </p:txBody>
      </p:sp>
    </p:spTree>
    <p:extLst>
      <p:ext uri="{BB962C8B-B14F-4D97-AF65-F5344CB8AC3E}">
        <p14:creationId xmlns:p14="http://schemas.microsoft.com/office/powerpoint/2010/main" val="3766438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2019 Powerpoint Template" id="{6F87701D-A590-C84F-869B-BE4EC47CFC21}" vid="{47602D79-11DF-6344-8F32-6910EF4445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33307</TotalTime>
  <Words>151</Words>
  <Application>Microsoft Macintosh PowerPoint</Application>
  <PresentationFormat>On-screen Show (16:9)</PresentationFormat>
  <Paragraphs>35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Futura Std Book</vt:lpstr>
      <vt:lpstr>Museo Slab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Rick Pollock</dc:creator>
  <cp:lastModifiedBy>Allison Deragon</cp:lastModifiedBy>
  <cp:revision>4</cp:revision>
  <dcterms:created xsi:type="dcterms:W3CDTF">2021-11-17T23:28:13Z</dcterms:created>
  <dcterms:modified xsi:type="dcterms:W3CDTF">2023-10-18T14:50:08Z</dcterms:modified>
</cp:coreProperties>
</file>